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70" r:id="rId2"/>
  </p:sldMasterIdLst>
  <p:notesMasterIdLst>
    <p:notesMasterId r:id="rId45"/>
  </p:notesMasterIdLst>
  <p:sldIdLst>
    <p:sldId id="256" r:id="rId3"/>
    <p:sldId id="257" r:id="rId4"/>
    <p:sldId id="321"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4" r:id="rId25"/>
    <p:sldId id="285" r:id="rId26"/>
    <p:sldId id="280" r:id="rId27"/>
    <p:sldId id="281" r:id="rId28"/>
    <p:sldId id="282" r:id="rId29"/>
    <p:sldId id="283" r:id="rId30"/>
    <p:sldId id="300" r:id="rId31"/>
    <p:sldId id="301" r:id="rId32"/>
    <p:sldId id="302" r:id="rId33"/>
    <p:sldId id="303" r:id="rId34"/>
    <p:sldId id="304" r:id="rId35"/>
    <p:sldId id="305" r:id="rId36"/>
    <p:sldId id="306" r:id="rId37"/>
    <p:sldId id="314" r:id="rId38"/>
    <p:sldId id="315" r:id="rId39"/>
    <p:sldId id="316" r:id="rId40"/>
    <p:sldId id="317" r:id="rId41"/>
    <p:sldId id="318" r:id="rId42"/>
    <p:sldId id="319" r:id="rId43"/>
    <p:sldId id="320"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Helvetica Neue" panose="020B0604020202020204" charset="0"/>
      <p:regular r:id="rId50"/>
      <p:bold r:id="rId51"/>
      <p:italic r:id="rId52"/>
      <p:boldItalic r:id="rId53"/>
    </p:embeddedFont>
    <p:embeddedFont>
      <p:font typeface="Karla" pitchFamily="2" charset="0"/>
      <p:regular r:id="rId54"/>
      <p:bold r:id="rId55"/>
      <p:italic r:id="rId56"/>
      <p:boldItalic r:id="rId57"/>
    </p:embeddedFont>
    <p:embeddedFont>
      <p:font typeface="Noto Sans Symbols" panose="020B0604020202020204" charset="0"/>
      <p:regular r:id="rId58"/>
      <p:bold r:id="rId59"/>
      <p:italic r:id="rId60"/>
      <p:boldItalic r:id="rId61"/>
    </p:embeddedFont>
    <p:embeddedFont>
      <p:font typeface="Questrial" pitchFamily="2"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iPkr1ws88fLC4wTE1PBfv+tiwg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D15AAD-ED6D-4394-82C8-D4F3D7E5D3C6}">
  <a:tblStyle styleId="{A4D15AAD-ED6D-4394-82C8-D4F3D7E5D3C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16"/>
    <p:restoredTop sz="66045"/>
  </p:normalViewPr>
  <p:slideViewPr>
    <p:cSldViewPr snapToGrid="0">
      <p:cViewPr varScale="1">
        <p:scale>
          <a:sx n="30" d="100"/>
          <a:sy n="30" d="100"/>
        </p:scale>
        <p:origin x="1314"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84"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87"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font" Target="fonts/font16.fntdata"/><Relationship Id="rId82"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6.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flip="none" rotWithShape="1">
                <a:gsLst>
                  <a:gs pos="87000">
                    <a:schemeClr val="tx2">
                      <a:lumMod val="85000"/>
                      <a:lumOff val="15000"/>
                    </a:schemeClr>
                  </a:gs>
                  <a:gs pos="12000">
                    <a:schemeClr val="accent6">
                      <a:lumMod val="40000"/>
                      <a:lumOff val="60000"/>
                    </a:schemeClr>
                  </a:gs>
                </a:gsLst>
                <a:lin ang="2700000" scaled="1"/>
                <a:tileRect/>
              </a:gradFill>
              <a:ln w="19050">
                <a:noFill/>
              </a:ln>
              <a:effectLst/>
            </c:spPr>
            <c:extLst>
              <c:ext xmlns:c16="http://schemas.microsoft.com/office/drawing/2014/chart" uri="{C3380CC4-5D6E-409C-BE32-E72D297353CC}">
                <c16:uniqueId val="{00000001-5075-CE47-A72D-66261D2B2A49}"/>
              </c:ext>
            </c:extLst>
          </c:dPt>
          <c:dPt>
            <c:idx val="1"/>
            <c:bubble3D val="0"/>
            <c:spPr>
              <a:gradFill>
                <a:gsLst>
                  <a:gs pos="100000">
                    <a:schemeClr val="accent1">
                      <a:lumMod val="50000"/>
                    </a:schemeClr>
                  </a:gs>
                  <a:gs pos="1000">
                    <a:schemeClr val="accent1"/>
                  </a:gs>
                </a:gsLst>
                <a:lin ang="13500000" scaled="1"/>
              </a:gradFill>
              <a:ln w="19050">
                <a:noFill/>
              </a:ln>
              <a:effectLst/>
            </c:spPr>
            <c:extLst>
              <c:ext xmlns:c16="http://schemas.microsoft.com/office/drawing/2014/chart" uri="{C3380CC4-5D6E-409C-BE32-E72D297353CC}">
                <c16:uniqueId val="{00000003-5075-CE47-A72D-66261D2B2A49}"/>
              </c:ext>
            </c:extLst>
          </c:dPt>
          <c:cat>
            <c:strRef>
              <c:f>Sheet1!$A$2:$A$3</c:f>
              <c:strCache>
                <c:ptCount val="2"/>
                <c:pt idx="0">
                  <c:v>Malware</c:v>
                </c:pt>
                <c:pt idx="1">
                  <c:v>Malware-free</c:v>
                </c:pt>
              </c:strCache>
            </c:strRef>
          </c:cat>
          <c:val>
            <c:numRef>
              <c:f>Sheet1!$B$2:$B$3</c:f>
              <c:numCache>
                <c:formatCode>General</c:formatCode>
                <c:ptCount val="2"/>
                <c:pt idx="0">
                  <c:v>29</c:v>
                </c:pt>
                <c:pt idx="1">
                  <c:v>71</c:v>
                </c:pt>
              </c:numCache>
            </c:numRef>
          </c:val>
          <c:extLst>
            <c:ext xmlns:c16="http://schemas.microsoft.com/office/drawing/2014/chart" uri="{C3380CC4-5D6E-409C-BE32-E72D297353CC}">
              <c16:uniqueId val="{00000004-5075-CE47-A72D-66261D2B2A49}"/>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ITC Avant Garde Pro Bk" panose="02000503030000020004" pitchFamily="2" charset="77"/>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chemeClr val="dk1"/>
                </a:solidFill>
                <a:latin typeface="Arial"/>
                <a:ea typeface="Arial"/>
                <a:cs typeface="Arial"/>
                <a:sym typeface="Arial"/>
              </a:rPr>
              <a:t>‹nr.›</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8" name="Google Shape;198;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a:t>
            </a:fld>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a:t>Unattributed, but not underestimated</a:t>
            </a:r>
            <a:endParaRPr/>
          </a:p>
        </p:txBody>
      </p:sp>
      <p:sp>
        <p:nvSpPr>
          <p:cNvPr id="393" name="Google Shape;39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10</a:t>
            </a:fld>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01" name="Google Shape;40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11</a:t>
            </a:fld>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Talk to the dark of the colours and the valid account aspect</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A picture says a thousand words, and a look at the headlamp tells an interesting albeit not overly surprising story</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FOCUS ON VALID ACCOUNTS given the focus of identity in todays intrusions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The darker the red the higher the technique prevalence, and with identities under siege and roughly 60% of intrusions today involving the use of compromised accounts, its no surprise to see valid accounts jumping off of the page</a:t>
            </a:r>
            <a:endParaRPr/>
          </a:p>
          <a:p>
            <a:pPr marL="514350" marR="0" lvl="0" indent="-285750" algn="l" rtl="0">
              <a:lnSpc>
                <a:spcPct val="100000"/>
              </a:lnSpc>
              <a:spcBef>
                <a:spcPts val="0"/>
              </a:spcBef>
              <a:spcAft>
                <a:spcPts val="0"/>
              </a:spcAft>
              <a:buClr>
                <a:srgbClr val="000000"/>
              </a:buClr>
              <a:buSzPts val="1400"/>
              <a:buFont typeface="Arial"/>
              <a:buChar char="•"/>
            </a:pPr>
            <a:r>
              <a:rPr lang="en-CA" sz="1600" b="0" i="0">
                <a:solidFill>
                  <a:schemeClr val="dk1"/>
                </a:solidFill>
                <a:latin typeface="Arial"/>
                <a:ea typeface="Arial"/>
                <a:cs typeface="Arial"/>
                <a:sym typeface="Arial"/>
              </a:rPr>
              <a:t>Command and Scripting interpreter - when Adversaries abuse command and script interpreters to execute commands, scripts, or binaries, through the use of legitimate credentials granting them access to an account.</a:t>
            </a:r>
            <a:endParaRPr/>
          </a:p>
          <a:p>
            <a:pPr marL="514350" lvl="0" indent="-196850" algn="l" rtl="0">
              <a:lnSpc>
                <a:spcPct val="100000"/>
              </a:lnSpc>
              <a:spcBef>
                <a:spcPts val="0"/>
              </a:spcBef>
              <a:spcAft>
                <a:spcPts val="0"/>
              </a:spcAft>
              <a:buSzPts val="1400"/>
              <a:buFont typeface="Arial"/>
              <a:buNone/>
            </a:pPr>
            <a:endParaRPr>
              <a:latin typeface="Helvetica Neue"/>
              <a:ea typeface="Helvetica Neue"/>
              <a:cs typeface="Helvetica Neue"/>
              <a:sym typeface="Helvetica Neue"/>
            </a:endParaRPr>
          </a:p>
          <a:p>
            <a:pPr marL="457200" marR="0" lvl="0" indent="-228600" algn="l" rtl="0">
              <a:lnSpc>
                <a:spcPct val="100000"/>
              </a:lnSpc>
              <a:spcBef>
                <a:spcPts val="0"/>
              </a:spcBef>
              <a:spcAft>
                <a:spcPts val="0"/>
              </a:spcAft>
              <a:buSzPts val="1400"/>
              <a:buNone/>
            </a:pPr>
            <a:endParaRPr/>
          </a:p>
        </p:txBody>
      </p:sp>
      <p:sp>
        <p:nvSpPr>
          <p:cNvPr id="408" name="Google Shape;40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12</a:t>
            </a:fld>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Talk about defense evasion and lateral movement</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Interesting observations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Relentless diligence with respects to seeking out more and more credentials, any way they can</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Dumping credentials, and pursuing attempts to enumerate many of the plaintext credential stores across Windows and Linux</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This extends to cloud</a:t>
            </a:r>
            <a:endParaRPr/>
          </a:p>
          <a:p>
            <a:pPr marL="457200" marR="0" lvl="0" indent="-228600" algn="l" rtl="0">
              <a:lnSpc>
                <a:spcPct val="100000"/>
              </a:lnSpc>
              <a:spcBef>
                <a:spcPts val="0"/>
              </a:spcBef>
              <a:spcAft>
                <a:spcPts val="0"/>
              </a:spcAft>
              <a:buSzPts val="1400"/>
              <a:buNone/>
            </a:pPr>
            <a:endParaRPr/>
          </a:p>
        </p:txBody>
      </p:sp>
      <p:sp>
        <p:nvSpPr>
          <p:cNvPr id="419" name="Google Shape;41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13</a:t>
            </a:fld>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marR="0" lvl="0" indent="-285750" algn="l" rtl="0">
              <a:lnSpc>
                <a:spcPct val="100000"/>
              </a:lnSpc>
              <a:spcBef>
                <a:spcPts val="0"/>
              </a:spcBef>
              <a:spcAft>
                <a:spcPts val="0"/>
              </a:spcAft>
              <a:buClr>
                <a:srgbClr val="000000"/>
              </a:buClr>
              <a:buSzPts val="1400"/>
              <a:buFont typeface="Arial"/>
              <a:buChar char="•"/>
            </a:pPr>
            <a:r>
              <a:rPr lang="en-CA" b="1">
                <a:latin typeface="Helvetica Neue"/>
                <a:ea typeface="Helvetica Neue"/>
                <a:cs typeface="Helvetica Neue"/>
                <a:sym typeface="Helvetica Neue"/>
              </a:rPr>
              <a:t>Talk to surging proliferation of remote access software for persistence</a:t>
            </a:r>
            <a:endParaRPr/>
          </a:p>
          <a:p>
            <a:pPr marL="514350" marR="0" lvl="0" indent="-285750" algn="l" rtl="0">
              <a:lnSpc>
                <a:spcPct val="100000"/>
              </a:lnSpc>
              <a:spcBef>
                <a:spcPts val="0"/>
              </a:spcBef>
              <a:spcAft>
                <a:spcPts val="0"/>
              </a:spcAft>
              <a:buClr>
                <a:srgbClr val="000000"/>
              </a:buClr>
              <a:buSzPts val="1400"/>
              <a:buFont typeface="Arial"/>
              <a:buChar char="•"/>
            </a:pPr>
            <a:r>
              <a:rPr lang="en-CA">
                <a:latin typeface="Helvetica Neue"/>
                <a:ea typeface="Helvetica Neue"/>
                <a:cs typeface="Helvetica Neue"/>
                <a:sym typeface="Helvetica Neue"/>
              </a:rPr>
              <a:t>Surge in targeting of remote services and remote access software</a:t>
            </a:r>
            <a:endParaRPr/>
          </a:p>
          <a:p>
            <a:pPr marL="457200" marR="0" lvl="0" indent="-228600" algn="l" rtl="0">
              <a:lnSpc>
                <a:spcPct val="100000"/>
              </a:lnSpc>
              <a:spcBef>
                <a:spcPts val="0"/>
              </a:spcBef>
              <a:spcAft>
                <a:spcPts val="0"/>
              </a:spcAft>
              <a:buSzPts val="1400"/>
              <a:buNone/>
            </a:pPr>
            <a:endParaRPr/>
          </a:p>
        </p:txBody>
      </p:sp>
      <p:sp>
        <p:nvSpPr>
          <p:cNvPr id="430" name="Google Shape;43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14</a:t>
            </a:fld>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1" name="Google Shape;44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15</a:t>
            </a:fld>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Emerging: fscan (used for), IceApple (used for)</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Trending: Sweet Potato - variation of hot potato privilege esc tool first seen back in 2016, ngrok, fatedier and other reverse proxy tooling</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Mainstay: remote access tools: VNC, AnyDesk, AteraAgent, TeamViewer and more (why), cobalt strike, GMER</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GMER use in attempts to defeat security tools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Use IceApple as a tie in to AJ’s talk which you can catch tomorrow</a:t>
            </a:r>
            <a:endParaRPr/>
          </a:p>
          <a:p>
            <a:pPr marL="457200" marR="0" lvl="0" indent="-228600" algn="l" rtl="0">
              <a:lnSpc>
                <a:spcPct val="100000"/>
              </a:lnSpc>
              <a:spcBef>
                <a:spcPts val="0"/>
              </a:spcBef>
              <a:spcAft>
                <a:spcPts val="0"/>
              </a:spcAft>
              <a:buSzPts val="1400"/>
              <a:buNone/>
            </a:pPr>
            <a:endParaRPr/>
          </a:p>
        </p:txBody>
      </p:sp>
      <p:sp>
        <p:nvSpPr>
          <p:cNvPr id="448" name="Google Shape;448;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16</a:t>
            </a:fld>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06" name="Google Shape;50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17</a:t>
            </a:fld>
            <a:endParaRPr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Throughout the year, OverWatch uncovered interactive intrusion activity spanning 37 distinct industry verticals, proving once again that no industry is immune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Top 10 (Technology, Telco, Manufacturing, Academic, Healthcare, Financial, Retail, Government, Pharmaceutical, Media</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Technology, unsurprisingly, topped the list as the most heavily targeted industry sector for the 4th year running, followed by telecommunications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Technology is a popular target for criminally motivated and targeted or nation state adversaries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Narrowing the aperture to the top 5, Telecommunications remains the number #1 for targeted intrusion adversaries by a wide margin</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Motivating factors for targeted adversaries pursuing objectives against technology targets included strategic, military, economic or scientific collection requirements, along with attempts to compromise supply chains and trusted relationships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Similarly, the telecommunications sector is a rich target for nation state operators in support of intelligence collection and surveillance requirements, and downstream targeting of Telecommunications customers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Entities operating within the academic sector also represent high-value targets for nation state operators looking to steal intellectual property and academic research, along with often high value individuals of interest that exist among academic staff and alumni</a:t>
            </a:r>
            <a:endParaRPr/>
          </a:p>
          <a:p>
            <a:pPr marL="457200" marR="0" lvl="0" indent="-228600" algn="l" rtl="0">
              <a:lnSpc>
                <a:spcPct val="100000"/>
              </a:lnSpc>
              <a:spcBef>
                <a:spcPts val="0"/>
              </a:spcBef>
              <a:spcAft>
                <a:spcPts val="0"/>
              </a:spcAft>
              <a:buSzPts val="1400"/>
              <a:buNone/>
            </a:pPr>
            <a:endParaRPr/>
          </a:p>
        </p:txBody>
      </p:sp>
      <p:sp>
        <p:nvSpPr>
          <p:cNvPr id="513" name="Google Shape;513;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18</a:t>
            </a:fld>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1.5 MINUTES</a:t>
            </a:r>
            <a:endParaRPr/>
          </a:p>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NL to cover</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Other notable changes included a surge in intrusion activity against entities in the healthcare and academic sector</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In the second quarter of 2022 in particular, intrusion volumes against healthcare tripled when compared with the PCP, largely driven by eCrime</a:t>
            </a:r>
            <a:endParaRPr>
              <a:latin typeface="Helvetica Neue"/>
              <a:ea typeface="Helvetica Neue"/>
              <a:cs typeface="Helvetica Neue"/>
              <a:sym typeface="Helvetica Neue"/>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The report also features another case study examining OverWatch’s discovery of a Phobos affiliate which infiltrated a healthcare organisation and attempted to lay the ground work for a ransomware deployment but were promptly stopped in their tracks (RDP password spraying led to initial access)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Healthcare observables: Adversaries leaned heavily on defense evasion techniques to operate covertly, prolific use of remote access software to enable lateral movement and creation of new accounts for persistence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Academic - we saw interest from targeted, hacktivit and eCrime operators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Academic seen as a rich source of IP, while individuals of influence also commonly exist among academic staff and alumni</a:t>
            </a:r>
            <a:endParaRPr b="1">
              <a:latin typeface="Helvetica Neue"/>
              <a:ea typeface="Helvetica Neue"/>
              <a:cs typeface="Helvetica Neue"/>
              <a:sym typeface="Helvetica Neue"/>
            </a:endParaRPr>
          </a:p>
          <a:p>
            <a:pPr marL="457200" marR="0" lvl="0" indent="-228600" algn="l" rtl="0">
              <a:lnSpc>
                <a:spcPct val="100000"/>
              </a:lnSpc>
              <a:spcBef>
                <a:spcPts val="0"/>
              </a:spcBef>
              <a:spcAft>
                <a:spcPts val="0"/>
              </a:spcAft>
              <a:buSzPts val="1400"/>
              <a:buNone/>
            </a:pPr>
            <a:endParaRPr/>
          </a:p>
        </p:txBody>
      </p:sp>
      <p:sp>
        <p:nvSpPr>
          <p:cNvPr id="524" name="Google Shape;524;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19</a:t>
            </a:fld>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06" name="Google Shape;20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a:t>
            </a:fld>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sz="1800" b="0" i="0" u="none" strike="noStrike">
                <a:solidFill>
                  <a:srgbClr val="000000"/>
                </a:solidFill>
                <a:latin typeface="Arial"/>
                <a:ea typeface="Arial"/>
                <a:cs typeface="Arial"/>
                <a:sym typeface="Arial"/>
              </a:rPr>
              <a:t>In the past year, OverWatch uncovered interactive intrusion activity conducted by 36 distinct named threat actors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These actors spanned 7 groups (BEAR, CHOLLIMA, JACKAL, KITTEN, PANDA, SPIDER and WOLF</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Notably, OverWatch tracked eCrime activity attributed to 12 named criminal groups, the most prolific of which was PROPHET SPIDER</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PROPHET SPIDER is a suspected access broker, gaining access with the intention to sell access for prophet rather than carrying out actions on objectives directly</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As we are about to see (BREAKOUT TIME NEXT SLIDE), eCrime adversaries are highly capable, and can be measured by the speed at which they move through a victims environment</a:t>
            </a:r>
            <a:endParaRPr/>
          </a:p>
          <a:p>
            <a:pPr marL="514350" lvl="0" indent="-196850" algn="l" rtl="0">
              <a:lnSpc>
                <a:spcPct val="100000"/>
              </a:lnSpc>
              <a:spcBef>
                <a:spcPts val="0"/>
              </a:spcBef>
              <a:spcAft>
                <a:spcPts val="0"/>
              </a:spcAft>
              <a:buSzPts val="1400"/>
              <a:buFont typeface="Arial"/>
              <a:buNone/>
            </a:pPr>
            <a:endParaRPr/>
          </a:p>
        </p:txBody>
      </p:sp>
      <p:sp>
        <p:nvSpPr>
          <p:cNvPr id="535" name="Google Shape;535;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20</a:t>
            </a:fld>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46" name="Google Shape;54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21</a:t>
            </a:fld>
            <a:endParaRPr sz="12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Adversaries have dramatically increased their pace year over year, as seen in the reduction in breakout time</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Breakout time refers to the time between initial access,</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This represents the very small window of time organizations that is critical when it comes to detecting and responding to an intrusion</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On average, it takes an eCrime adversary less than 1.5 hours to move laterally through a network and establish persistence after gaining initial entry</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In more extreme cases, this figure has been as low as 4 minutes</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Malware-as-a-Service lowering barrier to entry</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WHY DO WE THINK THEY ARE GETTING FASTER – ARE THEY HONING THEIR SKILLS? ARE THE BARRIERS TO ENTRY LOWER?</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Coming in hot with valid credentials already in place, or they have acquired access via access brokers like PROPHET SPIDER</a:t>
            </a:r>
            <a:endParaRPr/>
          </a:p>
          <a:p>
            <a:pPr marL="285750" lvl="0" indent="-285750" algn="l" rtl="0">
              <a:lnSpc>
                <a:spcPct val="100000"/>
              </a:lnSpc>
              <a:spcBef>
                <a:spcPts val="0"/>
              </a:spcBef>
              <a:spcAft>
                <a:spcPts val="0"/>
              </a:spcAft>
              <a:buSzPts val="1400"/>
              <a:buFont typeface="Arial"/>
              <a:buChar char="•"/>
            </a:pPr>
            <a:r>
              <a:rPr lang="en-CA">
                <a:latin typeface="Arial"/>
                <a:ea typeface="Arial"/>
                <a:cs typeface="Arial"/>
                <a:sym typeface="Arial"/>
              </a:rPr>
              <a:t>They know they need to move fast, and there is a limited window before they are going to catch the watchful eye of security tools and defenders</a:t>
            </a:r>
            <a:endParaRPr/>
          </a:p>
          <a:p>
            <a:pPr marL="285750" lvl="0" indent="-196850" algn="l" rtl="0">
              <a:lnSpc>
                <a:spcPct val="100000"/>
              </a:lnSpc>
              <a:spcBef>
                <a:spcPts val="0"/>
              </a:spcBef>
              <a:spcAft>
                <a:spcPts val="0"/>
              </a:spcAft>
              <a:buSzPts val="1400"/>
              <a:buFont typeface="Arial"/>
              <a:buNone/>
            </a:pPr>
            <a:endParaRPr>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553" name="Google Shape;55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22</a:t>
            </a:fld>
            <a:endParaRPr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44" name="Google Shape;644;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23</a:t>
            </a:fld>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According to detections indexed by Threat Graph, as part of the CrowdStrike Security Cloud, 71% did not involve the use of malware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doing more with less - progressing actions on objectives without the need to deploy malware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impact (adversaries increasing finding ways to subvert defensive controls, challenges in attribution, risks for defenders reliant on technology alone,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We’ve recently said that 60% of intrusions involve the use of compromised credentials, so identities really are under siege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Underscores why it is so critical for organisations to deploy a combination of technology based controls along with human driven hunting services</a:t>
            </a:r>
            <a:endParaRPr/>
          </a:p>
          <a:p>
            <a:pPr marL="457200" marR="0" lvl="0" indent="-228600" algn="l" rtl="0">
              <a:lnSpc>
                <a:spcPct val="100000"/>
              </a:lnSpc>
              <a:spcBef>
                <a:spcPts val="0"/>
              </a:spcBef>
              <a:spcAft>
                <a:spcPts val="0"/>
              </a:spcAft>
              <a:buSzPts val="1400"/>
              <a:buNone/>
            </a:pPr>
            <a:endParaRPr/>
          </a:p>
        </p:txBody>
      </p:sp>
      <p:sp>
        <p:nvSpPr>
          <p:cNvPr id="651" name="Google Shape;651;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24</a:t>
            </a:fld>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a:t>2021 was a big year for vulnerability disclosures, and that is unlikely to change as we move deeper into 2022 and towards 2023</a:t>
            </a:r>
            <a:endParaRPr/>
          </a:p>
          <a:p>
            <a:pPr marL="514350" lvl="0" indent="-285750" algn="l" rtl="0">
              <a:lnSpc>
                <a:spcPct val="100000"/>
              </a:lnSpc>
              <a:spcBef>
                <a:spcPts val="0"/>
              </a:spcBef>
              <a:spcAft>
                <a:spcPts val="0"/>
              </a:spcAft>
              <a:buSzPts val="1400"/>
              <a:buFont typeface="Arial"/>
              <a:buChar char="•"/>
            </a:pPr>
            <a:r>
              <a:rPr lang="en-CA"/>
              <a:t>Many lessons have been learned</a:t>
            </a:r>
            <a:endParaRPr/>
          </a:p>
          <a:p>
            <a:pPr marL="514350" lvl="0" indent="-285750" algn="l" rtl="0">
              <a:lnSpc>
                <a:spcPct val="100000"/>
              </a:lnSpc>
              <a:spcBef>
                <a:spcPts val="0"/>
              </a:spcBef>
              <a:spcAft>
                <a:spcPts val="0"/>
              </a:spcAft>
              <a:buSzPts val="1400"/>
              <a:buFont typeface="Arial"/>
              <a:buChar char="•"/>
            </a:pPr>
            <a:r>
              <a:rPr lang="en-CA"/>
              <a:t>Looking back at intrusion activity from the last year, something that’s really stood out is not only the rapidly increasing number of vulnerabilities being disclosed, or the speed at which adversaries are capitalizing on these new disclosures, but more so the commonalities that are evident in the post exploitation activity that commonly follows</a:t>
            </a:r>
            <a:endParaRPr/>
          </a:p>
          <a:p>
            <a:pPr marL="514350" lvl="0" indent="-285750" algn="l" rtl="0">
              <a:lnSpc>
                <a:spcPct val="100000"/>
              </a:lnSpc>
              <a:spcBef>
                <a:spcPts val="0"/>
              </a:spcBef>
              <a:spcAft>
                <a:spcPts val="0"/>
              </a:spcAft>
              <a:buSzPts val="1400"/>
              <a:buFont typeface="Arial"/>
              <a:buChar char="•"/>
            </a:pPr>
            <a:r>
              <a:rPr lang="en-CA"/>
              <a:t>Common TTP’s include recon, credentials access, attempted lateral movement, and the establishment of persistence, most commonly using a variety of remote access tools and web shells</a:t>
            </a:r>
            <a:endParaRPr/>
          </a:p>
          <a:p>
            <a:pPr marL="514350" lvl="0" indent="-285750" algn="l" rtl="0">
              <a:lnSpc>
                <a:spcPct val="100000"/>
              </a:lnSpc>
              <a:spcBef>
                <a:spcPts val="0"/>
              </a:spcBef>
              <a:spcAft>
                <a:spcPts val="0"/>
              </a:spcAft>
              <a:buSzPts val="1400"/>
              <a:buFont typeface="Arial"/>
              <a:buChar char="•"/>
            </a:pPr>
            <a:r>
              <a:rPr lang="en-CA"/>
              <a:t>I think what we have seen here really necessitates the need for defenders to take a different approach in how they prepare for inevitable zero days, and shift their focus away from attempting to mitigate individual CVEs, instead focusing on the more important task at hand which is to be able to see and disrupt the malicious behaviors that follow</a:t>
            </a:r>
            <a:endParaRPr/>
          </a:p>
        </p:txBody>
      </p:sp>
      <p:sp>
        <p:nvSpPr>
          <p:cNvPr id="570" name="Google Shape;570;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26</a:t>
            </a:fld>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b="1"/>
              <a:t>BAD THINGS COME IN THREES</a:t>
            </a:r>
            <a:endParaRPr/>
          </a:p>
          <a:p>
            <a:pPr marL="514350" lvl="0" indent="-285750" algn="l" rtl="0">
              <a:lnSpc>
                <a:spcPct val="100000"/>
              </a:lnSpc>
              <a:spcBef>
                <a:spcPts val="0"/>
              </a:spcBef>
              <a:spcAft>
                <a:spcPts val="0"/>
              </a:spcAft>
              <a:buSzPts val="1400"/>
              <a:buFont typeface="Arial"/>
              <a:buChar char="•"/>
            </a:pPr>
            <a:r>
              <a:rPr lang="en-CA"/>
              <a:t>Exploit chaining enables adversaries to reach AOO faster, allowing them to outmaneuver defenders focused on the reactive mitigation of individual vulnerabilities</a:t>
            </a:r>
            <a:endParaRPr/>
          </a:p>
          <a:p>
            <a:pPr marL="514350" lvl="0" indent="-285750" algn="l" rtl="0">
              <a:lnSpc>
                <a:spcPct val="100000"/>
              </a:lnSpc>
              <a:spcBef>
                <a:spcPts val="0"/>
              </a:spcBef>
              <a:spcAft>
                <a:spcPts val="0"/>
              </a:spcAft>
              <a:buSzPts val="1400"/>
              <a:buFont typeface="Arial"/>
              <a:buChar char="•"/>
            </a:pPr>
            <a:r>
              <a:rPr lang="en-CA"/>
              <a:t>This approach does little to disrupt a determined adversary that will simply pivot if one exploit attempt is unsuccessful</a:t>
            </a:r>
            <a:endParaRPr/>
          </a:p>
          <a:p>
            <a:pPr marL="514350" marR="0" lvl="0" indent="-285750" algn="l" rtl="0">
              <a:lnSpc>
                <a:spcPct val="100000"/>
              </a:lnSpc>
              <a:spcBef>
                <a:spcPts val="0"/>
              </a:spcBef>
              <a:spcAft>
                <a:spcPts val="0"/>
              </a:spcAft>
              <a:buClr>
                <a:srgbClr val="000000"/>
              </a:buClr>
              <a:buSzPts val="1400"/>
              <a:buFont typeface="Arial"/>
              <a:buChar char="•"/>
            </a:pPr>
            <a:r>
              <a:rPr lang="en-CA"/>
              <a:t>We saw this with ProxyShell exploit chain, in which 3 discreet vulnerabilities were ‘chained’ together to provide the TA with RCE capabilities, ability to escalate privilege, and to bypass authentication mechanisms on vulnerable systems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Building on the individual vulnerabilities, the chaining of the 3 exploits also allows for ACL bypass</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While these vulnerabilities were first released in the first half of 2021, OverWatch has continued to observe multiple instances of in the wild exploitation as we have moved further into 2022 (ie CSATA-5867) and 5878 indicating that even 6 months + on, adversaries are still having success in identifying entities with exchange assets that remain unpatched and vulnerable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This particular exploit chain was observed by OverWatch being leveraged in intrusions against entities in a range of industries, including Government, Manufacturing and healthcare</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Speaking of the importance of focusing on the post exploitation behaviour rather than the individual CVE’s, this post exploitation typically involved the deployment of numerous web shells, use of scheduled tasks for persistence, attempts to disable security tools including Windows defender, harvesting of credentials and even the enumeration of MS exchange email address information.</a:t>
            </a:r>
            <a:endParaRPr/>
          </a:p>
          <a:p>
            <a:pPr marL="514350" lvl="0" indent="-285750" algn="l" rtl="0">
              <a:lnSpc>
                <a:spcPct val="100000"/>
              </a:lnSpc>
              <a:spcBef>
                <a:spcPts val="0"/>
              </a:spcBef>
              <a:spcAft>
                <a:spcPts val="0"/>
              </a:spcAft>
              <a:buSzPts val="1400"/>
              <a:buFont typeface="Arial"/>
              <a:buChar char="•"/>
            </a:pPr>
            <a:r>
              <a:rPr lang="en-CA">
                <a:latin typeface="Helvetica Neue"/>
                <a:ea typeface="Helvetica Neue"/>
                <a:cs typeface="Helvetica Neue"/>
                <a:sym typeface="Helvetica Neue"/>
              </a:rPr>
              <a:t>Many of these TTP’s were also common to nearly all the ProxyShell related intrusion OverWatch has uncovered.</a:t>
            </a:r>
            <a:endParaRPr/>
          </a:p>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This isn’t going to be the last time this happens – In fact, only last week 2 more exchange CVE’s were disclosed, dubbed ProxyNotShell, and impacting fully patched versions of exchange, and attributed to China-nexus operators</a:t>
            </a:r>
            <a:endParaRPr/>
          </a:p>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Novel exploit chain: CVE-2022-41040 and CVE-2022-41082 enabling RCE </a:t>
            </a:r>
            <a:endParaRPr/>
          </a:p>
          <a:p>
            <a:pPr marL="514350" lvl="0" indent="-285750" algn="l" rtl="0">
              <a:lnSpc>
                <a:spcPct val="100000"/>
              </a:lnSpc>
              <a:spcBef>
                <a:spcPts val="0"/>
              </a:spcBef>
              <a:spcAft>
                <a:spcPts val="0"/>
              </a:spcAft>
              <a:buSzPts val="1400"/>
              <a:buFont typeface="Arial"/>
              <a:buChar char="•"/>
            </a:pPr>
            <a:r>
              <a:rPr lang="en-CA" b="1">
                <a:latin typeface="Helvetica Neue"/>
                <a:ea typeface="Helvetica Neue"/>
                <a:cs typeface="Helvetica Neue"/>
                <a:sym typeface="Helvetica Neue"/>
              </a:rPr>
              <a:t>Once again, this most recent activity reinforces why you need to focus on the post exploitation behaviors, rather than the ability to mitigate individual vulnerabilities</a:t>
            </a:r>
            <a:endParaRPr/>
          </a:p>
          <a:p>
            <a:pPr marL="514350" marR="0" lvl="0" indent="-196850" algn="l" rtl="0">
              <a:lnSpc>
                <a:spcPct val="100000"/>
              </a:lnSpc>
              <a:spcBef>
                <a:spcPts val="0"/>
              </a:spcBef>
              <a:spcAft>
                <a:spcPts val="0"/>
              </a:spcAft>
              <a:buClr>
                <a:srgbClr val="000000"/>
              </a:buClr>
              <a:buSzPts val="1400"/>
              <a:buFont typeface="Arial"/>
              <a:buNone/>
            </a:pPr>
            <a:endParaRPr/>
          </a:p>
          <a:p>
            <a:pPr marL="514350" lvl="0" indent="-196850" algn="l" rtl="0">
              <a:lnSpc>
                <a:spcPct val="100000"/>
              </a:lnSpc>
              <a:spcBef>
                <a:spcPts val="0"/>
              </a:spcBef>
              <a:spcAft>
                <a:spcPts val="0"/>
              </a:spcAft>
              <a:buSzPts val="1400"/>
              <a:buFont typeface="Arial"/>
              <a:buNone/>
            </a:pPr>
            <a:endParaRPr/>
          </a:p>
        </p:txBody>
      </p:sp>
      <p:sp>
        <p:nvSpPr>
          <p:cNvPr id="581" name="Google Shape;581;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27</a:t>
            </a:fld>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marR="0" lvl="0" indent="-285750" algn="l" rtl="0">
              <a:lnSpc>
                <a:spcPct val="100000"/>
              </a:lnSpc>
              <a:spcBef>
                <a:spcPts val="0"/>
              </a:spcBef>
              <a:spcAft>
                <a:spcPts val="0"/>
              </a:spcAft>
              <a:buSzPts val="1400"/>
              <a:buFont typeface="Arial"/>
              <a:buChar char="•"/>
            </a:pPr>
            <a:r>
              <a:rPr lang="en-CA"/>
              <a:t>Continuing the theme of why it is so important to focus on behaviours rather than individual CVE’s</a:t>
            </a:r>
            <a:endParaRPr/>
          </a:p>
          <a:p>
            <a:pPr marL="514350" marR="0" lvl="0" indent="-285750" algn="l" rtl="0">
              <a:lnSpc>
                <a:spcPct val="100000"/>
              </a:lnSpc>
              <a:spcBef>
                <a:spcPts val="0"/>
              </a:spcBef>
              <a:spcAft>
                <a:spcPts val="0"/>
              </a:spcAft>
              <a:buSzPts val="1400"/>
              <a:buFont typeface="Arial"/>
              <a:buChar char="•"/>
            </a:pPr>
            <a:r>
              <a:rPr lang="en-CA"/>
              <a:t>Back in June, new confluence vulnerability was disclosed that allowed unauthenticated RCE</a:t>
            </a:r>
            <a:endParaRPr/>
          </a:p>
          <a:p>
            <a:pPr marL="514350" marR="0" lvl="0" indent="-285750" algn="l" rtl="0">
              <a:lnSpc>
                <a:spcPct val="100000"/>
              </a:lnSpc>
              <a:spcBef>
                <a:spcPts val="0"/>
              </a:spcBef>
              <a:spcAft>
                <a:spcPts val="0"/>
              </a:spcAft>
              <a:buSzPts val="1400"/>
              <a:buFont typeface="Arial"/>
              <a:buChar char="•"/>
            </a:pPr>
            <a:r>
              <a:rPr lang="en-CA"/>
              <a:t>POC code quickly emerged alongside public reporting calling out active exploitation attempts from eCrime and targeted adversaries</a:t>
            </a:r>
            <a:endParaRPr/>
          </a:p>
          <a:p>
            <a:pPr marL="514350" marR="0" lvl="0" indent="-285750" algn="l" rtl="0">
              <a:lnSpc>
                <a:spcPct val="100000"/>
              </a:lnSpc>
              <a:spcBef>
                <a:spcPts val="0"/>
              </a:spcBef>
              <a:spcAft>
                <a:spcPts val="0"/>
              </a:spcAft>
              <a:buSzPts val="1400"/>
              <a:buFont typeface="Arial"/>
              <a:buChar char="•"/>
            </a:pPr>
            <a:r>
              <a:rPr lang="en-CA"/>
              <a:t>Almost a week prior to the public disclosure, OverWatch was already observing and notifying our customers of malicious behaviors consistent with a probable web service compromise</a:t>
            </a:r>
            <a:endParaRPr/>
          </a:p>
          <a:p>
            <a:pPr marL="514350" marR="0" lvl="0" indent="-285750" algn="l" rtl="0">
              <a:lnSpc>
                <a:spcPct val="100000"/>
              </a:lnSpc>
              <a:spcBef>
                <a:spcPts val="0"/>
              </a:spcBef>
              <a:spcAft>
                <a:spcPts val="0"/>
              </a:spcAft>
              <a:buClr>
                <a:srgbClr val="000000"/>
              </a:buClr>
              <a:buSzPts val="1400"/>
              <a:buFont typeface="Arial"/>
              <a:buChar char="•"/>
            </a:pPr>
            <a:r>
              <a:rPr lang="en-CA"/>
              <a:t>Focusing our proactive human hunting efforts on post-exploitation behaviors rather than waiting for and reactively chasing CVE’s in this case enabled critical early warning to customers, subsequently enabling them to contain and response to the activity before the vulnerability was publicly known</a:t>
            </a:r>
            <a:endParaRPr/>
          </a:p>
          <a:p>
            <a:pPr marL="514350" marR="0" lvl="0" indent="-285750" algn="l" rtl="0">
              <a:lnSpc>
                <a:spcPct val="100000"/>
              </a:lnSpc>
              <a:spcBef>
                <a:spcPts val="0"/>
              </a:spcBef>
              <a:spcAft>
                <a:spcPts val="0"/>
              </a:spcAft>
              <a:buClr>
                <a:srgbClr val="000000"/>
              </a:buClr>
              <a:buSzPts val="1400"/>
              <a:buFont typeface="Arial"/>
              <a:buChar char="•"/>
            </a:pPr>
            <a:r>
              <a:rPr lang="en-CA"/>
              <a:t>A LOT OF THE POST EXPLOITATION IS LIVING OF THE LAND – FEED INTO THE MALWARE-FREE/IDENTITY ABUSE ELEMENT</a:t>
            </a:r>
            <a:endParaRPr/>
          </a:p>
          <a:p>
            <a:pPr marL="514350" marR="0" lvl="0" indent="-196850" algn="l" rtl="0">
              <a:lnSpc>
                <a:spcPct val="100000"/>
              </a:lnSpc>
              <a:spcBef>
                <a:spcPts val="0"/>
              </a:spcBef>
              <a:spcAft>
                <a:spcPts val="0"/>
              </a:spcAft>
              <a:buSzPts val="1400"/>
              <a:buFont typeface="Arial"/>
              <a:buNone/>
            </a:pPr>
            <a:endParaRPr/>
          </a:p>
          <a:p>
            <a:pPr marL="514350" marR="0" lvl="0" indent="-196850" algn="l" rtl="0">
              <a:lnSpc>
                <a:spcPct val="100000"/>
              </a:lnSpc>
              <a:spcBef>
                <a:spcPts val="0"/>
              </a:spcBef>
              <a:spcAft>
                <a:spcPts val="0"/>
              </a:spcAft>
              <a:buSzPts val="1400"/>
              <a:buFont typeface="Arial"/>
              <a:buNone/>
            </a:pPr>
            <a:endParaRPr/>
          </a:p>
          <a:p>
            <a:pPr marL="514350" marR="0" lvl="0" indent="-196850" algn="l" rtl="0">
              <a:lnSpc>
                <a:spcPct val="100000"/>
              </a:lnSpc>
              <a:spcBef>
                <a:spcPts val="0"/>
              </a:spcBef>
              <a:spcAft>
                <a:spcPts val="0"/>
              </a:spcAft>
              <a:buSzPts val="1400"/>
              <a:buFont typeface="Arial"/>
              <a:buNone/>
            </a:pPr>
            <a:endParaRPr/>
          </a:p>
        </p:txBody>
      </p:sp>
      <p:sp>
        <p:nvSpPr>
          <p:cNvPr id="610" name="Google Shape;61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Lets take a moment to narrow the aperture and review what’s been happening within the EMEA region…</a:t>
            </a:r>
            <a:endParaRPr dirty="0"/>
          </a:p>
        </p:txBody>
      </p:sp>
      <p:sp>
        <p:nvSpPr>
          <p:cNvPr id="1122" name="Google Shape;112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06" name="Google Shape;20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a:t>
            </a:fld>
            <a:endParaRPr sz="1200">
              <a:solidFill>
                <a:schemeClr val="dk1"/>
              </a:solidFill>
            </a:endParaRPr>
          </a:p>
        </p:txBody>
      </p:sp>
    </p:spTree>
    <p:extLst>
      <p:ext uri="{BB962C8B-B14F-4D97-AF65-F5344CB8AC3E}">
        <p14:creationId xmlns:p14="http://schemas.microsoft.com/office/powerpoint/2010/main" val="2027264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dirty="0">
                <a:effectLst/>
                <a:latin typeface="Helvetica Neue" panose="02000503000000020004" pitchFamily="2" charset="0"/>
              </a:rPr>
              <a:t>Now, EMEA intrusions ARE </a:t>
            </a:r>
            <a:r>
              <a:rPr lang="en-GB" dirty="0" err="1">
                <a:effectLst/>
                <a:latin typeface="Helvetica Neue" panose="02000503000000020004" pitchFamily="2" charset="0"/>
              </a:rPr>
              <a:t>infact</a:t>
            </a:r>
            <a:r>
              <a:rPr lang="en-GB" dirty="0">
                <a:effectLst/>
                <a:latin typeface="Helvetica Neue" panose="02000503000000020004" pitchFamily="2" charset="0"/>
              </a:rPr>
              <a:t> relatively balanced in terms of the volume of </a:t>
            </a:r>
            <a:r>
              <a:rPr lang="en-GB" dirty="0" err="1">
                <a:effectLst/>
                <a:latin typeface="Helvetica Neue" panose="02000503000000020004" pitchFamily="2" charset="0"/>
              </a:rPr>
              <a:t>eCrime</a:t>
            </a:r>
            <a:r>
              <a:rPr lang="en-GB" dirty="0">
                <a:effectLst/>
                <a:latin typeface="Helvetica Neue" panose="02000503000000020004" pitchFamily="2" charset="0"/>
              </a:rPr>
              <a:t> and targeted attacks that we find.</a:t>
            </a: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CA" dirty="0"/>
              <a:t>But </a:t>
            </a:r>
            <a:r>
              <a:rPr lang="en-CA" dirty="0" err="1"/>
              <a:t>eCrime</a:t>
            </a:r>
            <a:r>
              <a:rPr lang="en-CA" dirty="0"/>
              <a:t> adversaries do continue to outpace the targeted adversaries and in the last year they’ve been responsible for 35% of the interactive intrusions we’ve found, and they represent the biggest threat type for organizations.</a:t>
            </a:r>
          </a:p>
          <a:p>
            <a:pPr marL="514350" lvl="0" indent="-285750" algn="l" rtl="0">
              <a:lnSpc>
                <a:spcPct val="100000"/>
              </a:lnSpc>
              <a:spcBef>
                <a:spcPts val="0"/>
              </a:spcBef>
              <a:spcAft>
                <a:spcPts val="0"/>
              </a:spcAft>
              <a:buSzPts val="1400"/>
              <a:buFont typeface="Arial"/>
              <a:buChar char="•"/>
            </a:pPr>
            <a:endParaRPr lang="en-CA" dirty="0"/>
          </a:p>
          <a:p>
            <a:pPr marL="514350" lvl="0" indent="-285750" algn="l" rtl="0">
              <a:lnSpc>
                <a:spcPct val="100000"/>
              </a:lnSpc>
              <a:spcBef>
                <a:spcPts val="0"/>
              </a:spcBef>
              <a:spcAft>
                <a:spcPts val="0"/>
              </a:spcAft>
              <a:buSzPts val="1400"/>
              <a:buFont typeface="Arial"/>
              <a:buChar char="•"/>
            </a:pPr>
            <a:r>
              <a:rPr lang="en-CA" dirty="0"/>
              <a:t>Broadly speaking, interactive intrusion activity within EMEA was up 40% in the last year, compared with the previous corresponding period. A significant amount of this was driven by </a:t>
            </a:r>
            <a:r>
              <a:rPr lang="en-CA" dirty="0" err="1"/>
              <a:t>eCrime</a:t>
            </a:r>
            <a:r>
              <a:rPr lang="en-CA" dirty="0"/>
              <a:t>…</a:t>
            </a:r>
          </a:p>
          <a:p>
            <a:pPr marL="514350" lvl="0" indent="-285750" algn="l" rtl="0">
              <a:lnSpc>
                <a:spcPct val="100000"/>
              </a:lnSpc>
              <a:spcBef>
                <a:spcPts val="0"/>
              </a:spcBef>
              <a:spcAft>
                <a:spcPts val="0"/>
              </a:spcAft>
              <a:buSzPts val="1400"/>
              <a:buFont typeface="Arial"/>
              <a:buChar char="•"/>
            </a:pPr>
            <a:endParaRPr lang="en-CA" dirty="0"/>
          </a:p>
          <a:p>
            <a:pPr marL="514350" lvl="0" indent="-285750" algn="l" rtl="0">
              <a:lnSpc>
                <a:spcPct val="100000"/>
              </a:lnSpc>
              <a:spcBef>
                <a:spcPts val="0"/>
              </a:spcBef>
              <a:spcAft>
                <a:spcPts val="0"/>
              </a:spcAft>
              <a:buSzPts val="1400"/>
              <a:buFont typeface="Arial"/>
              <a:buChar char="•"/>
            </a:pPr>
            <a:r>
              <a:rPr lang="en-CA" dirty="0"/>
              <a:t>But WHAT is continuing to drive the higher proportion of </a:t>
            </a:r>
            <a:r>
              <a:rPr lang="en-CA" dirty="0" err="1"/>
              <a:t>eCrime</a:t>
            </a:r>
            <a:r>
              <a:rPr lang="en-CA" dirty="0"/>
              <a:t> attacks?</a:t>
            </a: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dirty="0">
                <a:effectLst/>
                <a:latin typeface="Helvetica Neue" panose="02000503000000020004" pitchFamily="2" charset="0"/>
              </a:rPr>
              <a:t>Well to start with, the barrier to entry is much lower now. Even the smaller and less sophisticated </a:t>
            </a:r>
            <a:r>
              <a:rPr lang="en-GB" dirty="0" err="1">
                <a:effectLst/>
                <a:latin typeface="Helvetica Neue" panose="02000503000000020004" pitchFamily="2" charset="0"/>
              </a:rPr>
              <a:t>eCrime</a:t>
            </a:r>
            <a:r>
              <a:rPr lang="en-GB" dirty="0">
                <a:effectLst/>
                <a:latin typeface="Helvetica Neue" panose="02000503000000020004" pitchFamily="2" charset="0"/>
              </a:rPr>
              <a:t> groups can perform big game hunting by leveraging ransomware-as-a-service models and the affiliate networks are growing in popularity. </a:t>
            </a: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dirty="0">
              <a:effectLst/>
              <a:latin typeface="Helvetica Neue" panose="02000503000000020004" pitchFamily="2" charset="0"/>
            </a:endParaRP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dirty="0">
                <a:effectLst/>
                <a:latin typeface="Helvetica Neue" panose="02000503000000020004" pitchFamily="2" charset="0"/>
              </a:rPr>
              <a:t>We also have access brokers posing a threat, because they can gain entry and sell access on, essentially providing the keys to the kingdom and alleviating the need for groups to find an entry point.</a:t>
            </a: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dirty="0">
              <a:effectLst/>
              <a:latin typeface="Helvetica Neue" panose="02000503000000020004" pitchFamily="2" charset="0"/>
            </a:endParaRP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dirty="0">
                <a:effectLst/>
                <a:latin typeface="Helvetica Neue" panose="02000503000000020004" pitchFamily="2" charset="0"/>
              </a:rPr>
              <a:t>And something we continue to see is </a:t>
            </a:r>
            <a:r>
              <a:rPr lang="en-GB" dirty="0" err="1">
                <a:effectLst/>
                <a:latin typeface="Helvetica Neue" panose="02000503000000020004" pitchFamily="2" charset="0"/>
              </a:rPr>
              <a:t>eCrime</a:t>
            </a:r>
            <a:r>
              <a:rPr lang="en-GB" dirty="0">
                <a:effectLst/>
                <a:latin typeface="Helvetica Neue" panose="02000503000000020004" pitchFamily="2" charset="0"/>
              </a:rPr>
              <a:t> adversaries growing in sophistication - attacks are no longer spray and pray. They are using more state-actor style TTPs, moving quickly, and they aren’t averse to using various operating systems and using a range of </a:t>
            </a:r>
            <a:r>
              <a:rPr lang="en-GB" dirty="0" err="1">
                <a:effectLst/>
                <a:latin typeface="Helvetica Neue" panose="02000503000000020004" pitchFamily="2" charset="0"/>
              </a:rPr>
              <a:t>defense</a:t>
            </a:r>
            <a:r>
              <a:rPr lang="en-GB" dirty="0">
                <a:effectLst/>
                <a:latin typeface="Helvetica Neue" panose="02000503000000020004" pitchFamily="2" charset="0"/>
              </a:rPr>
              <a:t> evasion techniques to live off the land and bypass traditional security controls. `</a:t>
            </a: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dirty="0">
              <a:effectLst/>
              <a:latin typeface="Helvetica Neue" panose="02000503000000020004" pitchFamily="2" charset="0"/>
            </a:endParaRP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dirty="0">
                <a:effectLst/>
                <a:latin typeface="Helvetica Neue" panose="02000503000000020004" pitchFamily="2" charset="0"/>
              </a:rPr>
              <a:t>And that speed element is really crucial – as Nick mentioned, the average breakout time stands at 1 hour and 24 minutes, and I cant tell you the number of times I’ve seen adversaries attack during non-business hours. They’re very smart and will attack when </a:t>
            </a:r>
            <a:r>
              <a:rPr lang="en-GB" dirty="0" err="1">
                <a:effectLst/>
                <a:latin typeface="Helvetica Neue" panose="02000503000000020004" pitchFamily="2" charset="0"/>
              </a:rPr>
              <a:t>defenses</a:t>
            </a:r>
            <a:r>
              <a:rPr lang="en-GB" dirty="0">
                <a:effectLst/>
                <a:latin typeface="Helvetica Neue" panose="02000503000000020004" pitchFamily="2" charset="0"/>
              </a:rPr>
              <a:t> are perceived to be at their lowest.</a:t>
            </a: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dirty="0">
              <a:effectLst/>
              <a:latin typeface="Helvetica Neue" panose="02000503000000020004" pitchFamily="2" charset="0"/>
            </a:endParaRP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dirty="0">
                <a:effectLst/>
                <a:latin typeface="Helvetica Neue" panose="02000503000000020004" pitchFamily="2" charset="0"/>
              </a:rPr>
              <a:t>The increase in sophistication is also a reason behind the unattributed figures we can see here – this represents activity where we don’t currently have attribution for, and that’s partly due to a blurring of the lines for activity we see both state groups AND </a:t>
            </a:r>
            <a:r>
              <a:rPr lang="en-GB" dirty="0" err="1">
                <a:effectLst/>
                <a:latin typeface="Helvetica Neue" panose="02000503000000020004" pitchFamily="2" charset="0"/>
              </a:rPr>
              <a:t>eCrime</a:t>
            </a:r>
            <a:r>
              <a:rPr lang="en-GB" dirty="0">
                <a:effectLst/>
                <a:latin typeface="Helvetica Neue" panose="02000503000000020004" pitchFamily="2" charset="0"/>
              </a:rPr>
              <a:t> groups using – its blending together - </a:t>
            </a:r>
            <a:r>
              <a:rPr lang="en-GB" dirty="0" err="1">
                <a:effectLst/>
                <a:latin typeface="Helvetica Neue" panose="02000503000000020004" pitchFamily="2" charset="0"/>
              </a:rPr>
              <a:t>eCrime</a:t>
            </a:r>
            <a:r>
              <a:rPr lang="en-GB" dirty="0">
                <a:effectLst/>
                <a:latin typeface="Helvetica Neue" panose="02000503000000020004" pitchFamily="2" charset="0"/>
              </a:rPr>
              <a:t> adversaries are continuing to step up their game and this makes it more challenging for defenders from an attribution perspective.</a:t>
            </a:r>
          </a:p>
          <a:p>
            <a:pPr marL="514350" lvl="0" indent="-285750" algn="l" rtl="0">
              <a:lnSpc>
                <a:spcPct val="100000"/>
              </a:lnSpc>
              <a:spcBef>
                <a:spcPts val="0"/>
              </a:spcBef>
              <a:spcAft>
                <a:spcPts val="0"/>
              </a:spcAft>
              <a:buSzPts val="1400"/>
              <a:buFont typeface="Arial"/>
              <a:buChar char="•"/>
            </a:pPr>
            <a:endParaRPr lang="en-CA" dirty="0"/>
          </a:p>
          <a:p>
            <a:pPr marL="514350" lvl="0" indent="-285750" algn="l" rtl="0">
              <a:lnSpc>
                <a:spcPct val="100000"/>
              </a:lnSpc>
              <a:spcBef>
                <a:spcPts val="0"/>
              </a:spcBef>
              <a:spcAft>
                <a:spcPts val="0"/>
              </a:spcAft>
              <a:buSzPts val="1400"/>
              <a:buFont typeface="Arial"/>
              <a:buChar char="•"/>
            </a:pPr>
            <a:r>
              <a:rPr lang="en-CA" dirty="0"/>
              <a:t>We also have the targeted attacks here too and this is definitely being spurred on by developments in the geopolitical landscape. And those adversaries I’ll show you all in just a moment.</a:t>
            </a:r>
            <a:endParaRPr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dirty="0"/>
          </a:p>
        </p:txBody>
      </p:sp>
      <p:sp>
        <p:nvSpPr>
          <p:cNvPr id="1129" name="Google Shape;112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30</a:t>
            </a:fld>
            <a:endParaRPr sz="12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Font typeface="Arial"/>
              <a:buNone/>
            </a:pPr>
            <a:r>
              <a:rPr lang="en-CA" b="1" u="sng" dirty="0"/>
              <a:t>Sectors</a:t>
            </a:r>
          </a:p>
          <a:p>
            <a:pPr marL="514350" lvl="0" indent="-285750" algn="l" rtl="0">
              <a:lnSpc>
                <a:spcPct val="100000"/>
              </a:lnSpc>
              <a:spcBef>
                <a:spcPts val="0"/>
              </a:spcBef>
              <a:spcAft>
                <a:spcPts val="0"/>
              </a:spcAft>
              <a:buSzPts val="1400"/>
              <a:buFont typeface="Arial"/>
              <a:buChar char="•"/>
            </a:pPr>
            <a:endParaRPr lang="en-CA" dirty="0"/>
          </a:p>
          <a:p>
            <a:pPr marL="514350" lvl="0" indent="-285750" algn="l" rtl="0">
              <a:lnSpc>
                <a:spcPct val="100000"/>
              </a:lnSpc>
              <a:spcBef>
                <a:spcPts val="0"/>
              </a:spcBef>
              <a:spcAft>
                <a:spcPts val="0"/>
              </a:spcAft>
              <a:buSzPts val="1400"/>
              <a:buFont typeface="Arial"/>
              <a:buChar char="•"/>
            </a:pPr>
            <a:r>
              <a:rPr lang="en-CA" dirty="0"/>
              <a:t>For organizations operating within EMEA, the top 5 verticals by intrusion frequency were telecoms, technology, financial, government, and healthcare.</a:t>
            </a:r>
          </a:p>
          <a:p>
            <a:pPr marL="514350" lvl="0" indent="-285750" algn="l" rtl="0">
              <a:lnSpc>
                <a:spcPct val="100000"/>
              </a:lnSpc>
              <a:spcBef>
                <a:spcPts val="0"/>
              </a:spcBef>
              <a:spcAft>
                <a:spcPts val="0"/>
              </a:spcAft>
              <a:buSzPts val="1400"/>
              <a:buFont typeface="Arial"/>
              <a:buChar char="•"/>
            </a:pPr>
            <a:r>
              <a:rPr lang="en-CA" dirty="0"/>
              <a:t>Comparing these to the previous reporting period, the top 3 remain the same, and are perfect targets for data espionage and targeted ransomware attacks. Government has taken the place of professional services in 4</a:t>
            </a:r>
            <a:r>
              <a:rPr lang="en-CA" baseline="30000" dirty="0"/>
              <a:t>th</a:t>
            </a:r>
            <a:r>
              <a:rPr lang="en-CA" dirty="0"/>
              <a:t> place, that’s a key target for state actors such as the Chinese, north Korean, and Iranian-state groups. And then we also have Healthcare who have taken the place of manufacturing in 5</a:t>
            </a:r>
            <a:r>
              <a:rPr lang="en-CA" baseline="30000" dirty="0"/>
              <a:t>th</a:t>
            </a:r>
            <a:r>
              <a:rPr lang="en-CA" dirty="0"/>
              <a:t>. </a:t>
            </a:r>
          </a:p>
          <a:p>
            <a:pPr marL="514350" lvl="0" indent="-285750" algn="l" rtl="0">
              <a:lnSpc>
                <a:spcPct val="100000"/>
              </a:lnSpc>
              <a:spcBef>
                <a:spcPts val="0"/>
              </a:spcBef>
              <a:spcAft>
                <a:spcPts val="0"/>
              </a:spcAft>
              <a:buSzPts val="1400"/>
              <a:buFont typeface="Arial"/>
              <a:buChar char="•"/>
            </a:pPr>
            <a:r>
              <a:rPr lang="en-CA" dirty="0"/>
              <a:t>We highlighted the healthcare sector in our report and detailed some </a:t>
            </a:r>
            <a:r>
              <a:rPr lang="en-CA" dirty="0" err="1"/>
              <a:t>AlphV</a:t>
            </a:r>
            <a:r>
              <a:rPr lang="en-CA" dirty="0"/>
              <a:t> and Phobos affiliate intrusions. It’s a sector that’s seen one of the largest increases in interactive intrusion activity and we have seen intrusions double year over year for healthcare.</a:t>
            </a:r>
          </a:p>
          <a:p>
            <a:pPr marL="514350" lvl="0" indent="-285750" algn="l" rtl="0">
              <a:lnSpc>
                <a:spcPct val="100000"/>
              </a:lnSpc>
              <a:spcBef>
                <a:spcPts val="0"/>
              </a:spcBef>
              <a:spcAft>
                <a:spcPts val="0"/>
              </a:spcAft>
              <a:buSzPts val="1400"/>
              <a:buFont typeface="Arial"/>
              <a:buChar char="•"/>
            </a:pPr>
            <a:endParaRPr lang="en-CA" dirty="0"/>
          </a:p>
          <a:p>
            <a:pPr marL="228600" lvl="0" indent="0" algn="l" rtl="0">
              <a:lnSpc>
                <a:spcPct val="100000"/>
              </a:lnSpc>
              <a:spcBef>
                <a:spcPts val="0"/>
              </a:spcBef>
              <a:spcAft>
                <a:spcPts val="0"/>
              </a:spcAft>
              <a:buSzPts val="1400"/>
              <a:buFont typeface="Arial"/>
              <a:buNone/>
            </a:pPr>
            <a:r>
              <a:rPr lang="en-CA" b="1" u="sng" dirty="0"/>
              <a:t>Tooling</a:t>
            </a:r>
          </a:p>
          <a:p>
            <a:pPr marL="514350" lvl="0" indent="-285750" algn="l" rtl="0">
              <a:lnSpc>
                <a:spcPct val="100000"/>
              </a:lnSpc>
              <a:spcBef>
                <a:spcPts val="0"/>
              </a:spcBef>
              <a:spcAft>
                <a:spcPts val="0"/>
              </a:spcAft>
              <a:buSzPts val="1400"/>
              <a:buFont typeface="Arial"/>
              <a:buChar char="•"/>
            </a:pPr>
            <a:endParaRPr lang="en-CA" dirty="0"/>
          </a:p>
          <a:p>
            <a:pPr marL="514350" lvl="0" indent="-285750" algn="l" rtl="0">
              <a:lnSpc>
                <a:spcPct val="100000"/>
              </a:lnSpc>
              <a:spcBef>
                <a:spcPts val="0"/>
              </a:spcBef>
              <a:spcAft>
                <a:spcPts val="0"/>
              </a:spcAft>
              <a:buSzPts val="1400"/>
              <a:buFont typeface="Arial"/>
              <a:buChar char="•"/>
            </a:pPr>
            <a:r>
              <a:rPr lang="en-CA" dirty="0"/>
              <a:t>In terms of the tolling we’ve been seeing across EMEA… some of these remain the same as last year because they represent reliable tools that adversaries, especially </a:t>
            </a:r>
            <a:r>
              <a:rPr lang="en-CA" dirty="0" err="1"/>
              <a:t>eCrime</a:t>
            </a:r>
            <a:r>
              <a:rPr lang="en-CA" dirty="0"/>
              <a:t>, will leverage in the early stages of an attack during pre-ransomware phase… this would be when they’ve established an initial beachhead (</a:t>
            </a:r>
            <a:r>
              <a:rPr lang="en-US" sz="1600" b="0" i="0" u="none" strike="noStrike" kern="1200" dirty="0">
                <a:solidFill>
                  <a:schemeClr val="tx1"/>
                </a:solidFill>
                <a:effectLst/>
                <a:latin typeface="+mn-lt"/>
                <a:ea typeface="+mn-ea"/>
                <a:cs typeface="+mn-cs"/>
              </a:rPr>
              <a:t>whether that’s though a public facing vulnerability or password spraying for example) then they use tools like </a:t>
            </a:r>
            <a:r>
              <a:rPr lang="en-US" sz="1600" b="0" i="0" u="none" strike="noStrike" kern="1200" dirty="0" err="1">
                <a:solidFill>
                  <a:schemeClr val="tx1"/>
                </a:solidFill>
                <a:effectLst/>
                <a:latin typeface="+mn-lt"/>
                <a:ea typeface="+mn-ea"/>
                <a:cs typeface="+mn-cs"/>
              </a:rPr>
              <a:t>ProcDump</a:t>
            </a:r>
            <a:r>
              <a:rPr lang="en-US" sz="1600" b="0" i="0" u="none" strike="noStrike" kern="1200" dirty="0">
                <a:solidFill>
                  <a:schemeClr val="tx1"/>
                </a:solidFill>
                <a:effectLst/>
                <a:latin typeface="+mn-lt"/>
                <a:ea typeface="+mn-ea"/>
                <a:cs typeface="+mn-cs"/>
              </a:rPr>
              <a:t>, </a:t>
            </a:r>
            <a:r>
              <a:rPr lang="en-US" sz="1600" b="0" i="0" u="none" strike="noStrike" kern="1200" dirty="0" err="1">
                <a:solidFill>
                  <a:schemeClr val="tx1"/>
                </a:solidFill>
                <a:effectLst/>
                <a:latin typeface="+mn-lt"/>
                <a:ea typeface="+mn-ea"/>
                <a:cs typeface="+mn-cs"/>
              </a:rPr>
              <a:t>PsExec</a:t>
            </a:r>
            <a:r>
              <a:rPr lang="en-US" sz="1600" b="0" i="0" u="none" strike="noStrike" kern="1200" dirty="0">
                <a:solidFill>
                  <a:schemeClr val="tx1"/>
                </a:solidFill>
                <a:effectLst/>
                <a:latin typeface="+mn-lt"/>
                <a:ea typeface="+mn-ea"/>
                <a:cs typeface="+mn-cs"/>
              </a:rPr>
              <a:t>, </a:t>
            </a:r>
            <a:r>
              <a:rPr lang="en-US" sz="1600" b="0" i="0" u="none" strike="noStrike" kern="1200" dirty="0" err="1">
                <a:solidFill>
                  <a:schemeClr val="tx1"/>
                </a:solidFill>
                <a:effectLst/>
                <a:latin typeface="+mn-lt"/>
                <a:ea typeface="+mn-ea"/>
                <a:cs typeface="+mn-cs"/>
              </a:rPr>
              <a:t>Mimikatz</a:t>
            </a:r>
            <a:r>
              <a:rPr lang="en-US" sz="1600" b="0" i="0" u="none" strike="noStrike" kern="1200" dirty="0">
                <a:solidFill>
                  <a:schemeClr val="tx1"/>
                </a:solidFill>
                <a:effectLst/>
                <a:latin typeface="+mn-lt"/>
                <a:ea typeface="+mn-ea"/>
                <a:cs typeface="+mn-cs"/>
              </a:rPr>
              <a:t>, network scanners, to fingerprint running services, installed software, and locate any additional systems, users or backups - as you can imagine, they want to set the stage and ensure there is persistent access, and that in some way they can make changes to inhibit system recovery. Sometimes during this stage we also see attempts to remove backups such as VS shadow copies, just to inhibit system recovery.</a:t>
            </a:r>
          </a:p>
          <a:p>
            <a:pPr marL="514350" lvl="0" indent="-285750" algn="l" rtl="0">
              <a:lnSpc>
                <a:spcPct val="100000"/>
              </a:lnSpc>
              <a:spcBef>
                <a:spcPts val="0"/>
              </a:spcBef>
              <a:spcAft>
                <a:spcPts val="0"/>
              </a:spcAft>
              <a:buSzPts val="1400"/>
              <a:buFont typeface="Arial"/>
              <a:buChar char="•"/>
            </a:pPr>
            <a:endParaRPr lang="en-US" sz="1600" b="0" i="0" u="none" strike="noStrike" kern="1200" dirty="0">
              <a:solidFill>
                <a:schemeClr val="tx1"/>
              </a:solidFill>
              <a:effectLst/>
              <a:latin typeface="+mn-lt"/>
              <a:ea typeface="+mn-ea"/>
              <a:cs typeface="+mn-cs"/>
            </a:endParaRPr>
          </a:p>
          <a:p>
            <a:pPr marL="514350" lvl="0" indent="-285750" algn="l" rtl="0">
              <a:lnSpc>
                <a:spcPct val="100000"/>
              </a:lnSpc>
              <a:spcBef>
                <a:spcPts val="0"/>
              </a:spcBef>
              <a:spcAft>
                <a:spcPts val="0"/>
              </a:spcAft>
              <a:buSzPts val="1400"/>
              <a:buFont typeface="Arial"/>
              <a:buChar char="•"/>
            </a:pPr>
            <a:r>
              <a:rPr lang="en-CA" dirty="0"/>
              <a:t>Cobalt Strike is the most popular offensive tool we see across EMEA, and then in close second is a variety of web shells which were observed in 11% of intrusions within region – this is both commodity and custom </a:t>
            </a:r>
            <a:r>
              <a:rPr lang="en-CA" dirty="0" err="1"/>
              <a:t>webshells</a:t>
            </a:r>
            <a:r>
              <a:rPr lang="en-CA" dirty="0"/>
              <a:t> and there is an upwards trend in them being used by adversaries regardless of their motive. </a:t>
            </a:r>
            <a:r>
              <a:rPr lang="en-CA" dirty="0" err="1"/>
              <a:t>Webshells</a:t>
            </a:r>
            <a:r>
              <a:rPr lang="en-CA" dirty="0"/>
              <a:t>… so hot right now…</a:t>
            </a:r>
          </a:p>
          <a:p>
            <a:pPr marL="514350" lvl="0" indent="-285750" algn="l" rtl="0">
              <a:lnSpc>
                <a:spcPct val="100000"/>
              </a:lnSpc>
              <a:spcBef>
                <a:spcPts val="0"/>
              </a:spcBef>
              <a:spcAft>
                <a:spcPts val="0"/>
              </a:spcAft>
              <a:buSzPts val="1400"/>
              <a:buFont typeface="Arial"/>
              <a:buChar char="•"/>
            </a:pPr>
            <a:endParaRPr lang="en-GB" dirty="0"/>
          </a:p>
          <a:p>
            <a:pPr marL="514350" lvl="0" indent="-285750" algn="l" rtl="0">
              <a:lnSpc>
                <a:spcPct val="100000"/>
              </a:lnSpc>
              <a:spcBef>
                <a:spcPts val="0"/>
              </a:spcBef>
              <a:spcAft>
                <a:spcPts val="0"/>
              </a:spcAft>
              <a:buSzPts val="1400"/>
              <a:buFont typeface="Arial"/>
              <a:buChar char="•"/>
            </a:pPr>
            <a:r>
              <a:rPr lang="en-GB" dirty="0"/>
              <a:t>In terms of the ransomware families we’ve seen within region, the most common have been ALPHV, Dharma, Phobos, </a:t>
            </a:r>
            <a:r>
              <a:rPr lang="en-GB" dirty="0" err="1"/>
              <a:t>Revil</a:t>
            </a:r>
            <a:r>
              <a:rPr lang="en-GB" dirty="0"/>
              <a:t>, and Hive. Just to name a few.</a:t>
            </a:r>
          </a:p>
          <a:p>
            <a:pPr marL="514350" lvl="0" indent="-285750" algn="l" rtl="0">
              <a:lnSpc>
                <a:spcPct val="100000"/>
              </a:lnSpc>
              <a:spcBef>
                <a:spcPts val="0"/>
              </a:spcBef>
              <a:spcAft>
                <a:spcPts val="0"/>
              </a:spcAft>
              <a:buSzPts val="1400"/>
              <a:buFont typeface="Arial"/>
              <a:buChar char="•"/>
            </a:pPr>
            <a:endParaRPr lang="en-GB" dirty="0"/>
          </a:p>
          <a:p>
            <a:pPr marL="514350" lvl="0" indent="-285750" algn="l" rtl="0">
              <a:lnSpc>
                <a:spcPct val="100000"/>
              </a:lnSpc>
              <a:spcBef>
                <a:spcPts val="0"/>
              </a:spcBef>
              <a:spcAft>
                <a:spcPts val="0"/>
              </a:spcAft>
              <a:buSzPts val="1400"/>
              <a:buFont typeface="Arial"/>
              <a:buChar char="•"/>
            </a:pPr>
            <a:endParaRPr dirty="0"/>
          </a:p>
          <a:p>
            <a:pPr marL="457200" marR="0" lvl="0" indent="-228600" algn="l" rtl="0">
              <a:lnSpc>
                <a:spcPct val="100000"/>
              </a:lnSpc>
              <a:spcBef>
                <a:spcPts val="0"/>
              </a:spcBef>
              <a:spcAft>
                <a:spcPts val="0"/>
              </a:spcAft>
              <a:buSzPts val="1400"/>
              <a:buNone/>
            </a:pPr>
            <a:r>
              <a:rPr lang="en-GB" dirty="0"/>
              <a:t>ALPHV</a:t>
            </a:r>
          </a:p>
          <a:p>
            <a:pPr marL="457200" marR="0" lvl="0" indent="-228600" algn="l" rtl="0">
              <a:lnSpc>
                <a:spcPct val="100000"/>
              </a:lnSpc>
              <a:spcBef>
                <a:spcPts val="0"/>
              </a:spcBef>
              <a:spcAft>
                <a:spcPts val="0"/>
              </a:spcAft>
              <a:buSzPts val="1400"/>
              <a:buNone/>
            </a:pPr>
            <a:r>
              <a:rPr lang="en-GB" dirty="0"/>
              <a:t>Dharma</a:t>
            </a:r>
          </a:p>
          <a:p>
            <a:pPr marL="457200" marR="0" lvl="0" indent="-228600" algn="l" rtl="0">
              <a:lnSpc>
                <a:spcPct val="100000"/>
              </a:lnSpc>
              <a:spcBef>
                <a:spcPts val="0"/>
              </a:spcBef>
              <a:spcAft>
                <a:spcPts val="0"/>
              </a:spcAft>
              <a:buSzPts val="1400"/>
              <a:buNone/>
            </a:pPr>
            <a:r>
              <a:rPr lang="en-GB" dirty="0"/>
              <a:t>Phobos</a:t>
            </a:r>
          </a:p>
          <a:p>
            <a:pPr marL="457200" marR="0" lvl="0" indent="-228600" algn="l" rtl="0">
              <a:lnSpc>
                <a:spcPct val="100000"/>
              </a:lnSpc>
              <a:spcBef>
                <a:spcPts val="0"/>
              </a:spcBef>
              <a:spcAft>
                <a:spcPts val="0"/>
              </a:spcAft>
              <a:buSzPts val="1400"/>
              <a:buNone/>
            </a:pPr>
            <a:r>
              <a:rPr lang="en-GB" dirty="0" err="1"/>
              <a:t>REvil</a:t>
            </a:r>
            <a:endParaRPr lang="en-GB" dirty="0"/>
          </a:p>
          <a:p>
            <a:pPr marL="457200" marR="0" lvl="0" indent="-228600" algn="l" rtl="0">
              <a:lnSpc>
                <a:spcPct val="100000"/>
              </a:lnSpc>
              <a:spcBef>
                <a:spcPts val="0"/>
              </a:spcBef>
              <a:spcAft>
                <a:spcPts val="0"/>
              </a:spcAft>
              <a:buSzPts val="1400"/>
              <a:buNone/>
            </a:pPr>
            <a:r>
              <a:rPr lang="en-GB" dirty="0" err="1"/>
              <a:t>VegaLocker</a:t>
            </a:r>
            <a:endParaRPr lang="en-GB" dirty="0"/>
          </a:p>
          <a:p>
            <a:pPr marL="457200" marR="0" lvl="0" indent="-228600" algn="l" rtl="0">
              <a:lnSpc>
                <a:spcPct val="100000"/>
              </a:lnSpc>
              <a:spcBef>
                <a:spcPts val="0"/>
              </a:spcBef>
              <a:spcAft>
                <a:spcPts val="0"/>
              </a:spcAft>
              <a:buSzPts val="1400"/>
              <a:buNone/>
            </a:pPr>
            <a:r>
              <a:rPr lang="en-GB" dirty="0" err="1"/>
              <a:t>BlackMatter</a:t>
            </a:r>
            <a:endParaRPr lang="en-GB" dirty="0"/>
          </a:p>
          <a:p>
            <a:pPr marL="457200" marR="0" lvl="0" indent="-228600" algn="l" rtl="0">
              <a:lnSpc>
                <a:spcPct val="100000"/>
              </a:lnSpc>
              <a:spcBef>
                <a:spcPts val="0"/>
              </a:spcBef>
              <a:spcAft>
                <a:spcPts val="0"/>
              </a:spcAft>
              <a:buSzPts val="1400"/>
              <a:buNone/>
            </a:pPr>
            <a:r>
              <a:rPr lang="en-GB" dirty="0"/>
              <a:t>Deus</a:t>
            </a:r>
          </a:p>
          <a:p>
            <a:pPr marL="457200" marR="0" lvl="0" indent="-228600" algn="l" rtl="0">
              <a:lnSpc>
                <a:spcPct val="100000"/>
              </a:lnSpc>
              <a:spcBef>
                <a:spcPts val="0"/>
              </a:spcBef>
              <a:spcAft>
                <a:spcPts val="0"/>
              </a:spcAft>
              <a:buSzPts val="1400"/>
              <a:buNone/>
            </a:pPr>
            <a:r>
              <a:rPr lang="en-GB" dirty="0" err="1"/>
              <a:t>Babuk</a:t>
            </a:r>
            <a:endParaRPr lang="en-GB" dirty="0"/>
          </a:p>
          <a:p>
            <a:pPr marL="457200" marR="0" lvl="0" indent="-228600" algn="l" rtl="0">
              <a:lnSpc>
                <a:spcPct val="100000"/>
              </a:lnSpc>
              <a:spcBef>
                <a:spcPts val="0"/>
              </a:spcBef>
              <a:spcAft>
                <a:spcPts val="0"/>
              </a:spcAft>
              <a:buSzPts val="1400"/>
              <a:buNone/>
            </a:pPr>
            <a:r>
              <a:rPr lang="en-GB" dirty="0"/>
              <a:t>Hive</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dirty="0"/>
          </a:p>
        </p:txBody>
      </p:sp>
      <p:sp>
        <p:nvSpPr>
          <p:cNvPr id="1136" name="Google Shape;113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31</a:t>
            </a:fld>
            <a:endParaRPr sz="12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196850" algn="l" rtl="0">
              <a:lnSpc>
                <a:spcPct val="100000"/>
              </a:lnSpc>
              <a:spcBef>
                <a:spcPts val="0"/>
              </a:spcBef>
              <a:spcAft>
                <a:spcPts val="0"/>
              </a:spcAft>
              <a:buSzPts val="1400"/>
              <a:buFont typeface="Arial"/>
              <a:buNone/>
            </a:pPr>
            <a:r>
              <a:rPr lang="en-GB" dirty="0"/>
              <a:t>Here we can see examples of a few of the most common adversaries found within EMEA intrusions during the reporting period. The most prominent </a:t>
            </a:r>
            <a:r>
              <a:rPr lang="en-GB" dirty="0" err="1"/>
              <a:t>eCrime</a:t>
            </a:r>
            <a:r>
              <a:rPr lang="en-GB" dirty="0"/>
              <a:t> adversaries have been PROPHET SPIDER and VICE SPIDER.  PROPHET – a very opportunistic group, not focussed on any one sector, everyone is in the crosshairs for them – even small family run businesses. And VICE Spider - who are known for using Hive ransomware-as-a-service and performing data extortion… and that’s another thing which has become widely used alongside traditional ransomware tradecraft. Because </a:t>
            </a:r>
            <a:r>
              <a:rPr lang="en-GB" dirty="0" err="1"/>
              <a:t>Ecrime</a:t>
            </a:r>
            <a:r>
              <a:rPr lang="en-GB" dirty="0"/>
              <a:t> groups know this is just another way to improve their chances of financial gain by threatening to leak or sell sell sensitive data…something known as double extortion… </a:t>
            </a:r>
          </a:p>
          <a:p>
            <a:pPr marL="514350" lvl="0" indent="-196850" algn="l" rtl="0">
              <a:lnSpc>
                <a:spcPct val="100000"/>
              </a:lnSpc>
              <a:spcBef>
                <a:spcPts val="0"/>
              </a:spcBef>
              <a:spcAft>
                <a:spcPts val="0"/>
              </a:spcAft>
              <a:buSzPts val="1400"/>
              <a:buFont typeface="Arial"/>
              <a:buNone/>
            </a:pPr>
            <a:endParaRPr lang="en-GB" dirty="0"/>
          </a:p>
          <a:p>
            <a:pPr marL="514350" lvl="0" indent="-196850" algn="l" rtl="0">
              <a:lnSpc>
                <a:spcPct val="100000"/>
              </a:lnSpc>
              <a:spcBef>
                <a:spcPts val="0"/>
              </a:spcBef>
              <a:spcAft>
                <a:spcPts val="0"/>
              </a:spcAft>
              <a:buSzPts val="1400"/>
              <a:buFont typeface="Arial"/>
              <a:buNone/>
            </a:pPr>
            <a:r>
              <a:rPr lang="en-GB" dirty="0"/>
              <a:t>And then we also have groups like CARBON SPIDER, LABYRINTH CHOLLIMA, STATIC KITTEN… and these other groups have been seen relatively consistently across the other regions </a:t>
            </a:r>
            <a:r>
              <a:rPr lang="en-GB" dirty="0" err="1"/>
              <a:t>aswell</a:t>
            </a:r>
            <a:r>
              <a:rPr lang="en-GB" dirty="0"/>
              <a:t>.</a:t>
            </a:r>
            <a:endParaRPr dirty="0"/>
          </a:p>
        </p:txBody>
      </p:sp>
      <p:sp>
        <p:nvSpPr>
          <p:cNvPr id="1158" name="Google Shape;1158;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32</a:t>
            </a:fld>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Font typeface="Arial"/>
              <a:buNone/>
            </a:pPr>
            <a:r>
              <a:rPr lang="en-GB" b="0" dirty="0"/>
              <a:t>So now I’ll take you through 3 examples of intrusions we found during the past year within EMEA. </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This first intrusion is associated with an </a:t>
            </a:r>
            <a:r>
              <a:rPr lang="en-GB" b="0" dirty="0" err="1"/>
              <a:t>eCrime</a:t>
            </a:r>
            <a:r>
              <a:rPr lang="en-GB" b="0" dirty="0"/>
              <a:t> affiliate who leveraged CARBON SPIDER’s </a:t>
            </a:r>
            <a:r>
              <a:rPr lang="en-GB" b="0" dirty="0" err="1"/>
              <a:t>BlackMatter</a:t>
            </a:r>
            <a:r>
              <a:rPr lang="en-GB" b="0" dirty="0"/>
              <a:t> ransomware-as-a-service platform.</a:t>
            </a:r>
          </a:p>
          <a:p>
            <a:pPr marL="228600" marR="0" lvl="0" indent="0" algn="l" rtl="0">
              <a:lnSpc>
                <a:spcPct val="100000"/>
              </a:lnSpc>
              <a:spcBef>
                <a:spcPts val="0"/>
              </a:spcBef>
              <a:spcAft>
                <a:spcPts val="0"/>
              </a:spcAft>
              <a:buSzPts val="1400"/>
              <a:buFont typeface="Arial"/>
              <a:buNone/>
            </a:pPr>
            <a:r>
              <a:rPr lang="en-GB" b="0" dirty="0"/>
              <a:t>This intrusion was against a telecoms organization and we initially found activity which was taking place under a domain admin account with activity originating from a host without EDR coverage. </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We caught them looking for ways to survive a reboot and establish persistence, and so we found a new domain account being created, along with scheduled tasks which would execute a tunnelling tool every hour. This tool was Go Simple Tunnel and the scheduled task would initiate a reverse shell to remote infrastructure and act as a backdoor if they needed a re-entry point. The scheduled task name was also masquerading as a legitimate Windows service.</a:t>
            </a:r>
          </a:p>
          <a:p>
            <a:pPr marL="228600" marR="0" lvl="0" indent="0" algn="l" rtl="0">
              <a:lnSpc>
                <a:spcPct val="100000"/>
              </a:lnSpc>
              <a:spcBef>
                <a:spcPts val="0"/>
              </a:spcBef>
              <a:spcAft>
                <a:spcPts val="0"/>
              </a:spcAft>
              <a:buSzPts val="1400"/>
              <a:buFont typeface="Arial"/>
              <a:buNone/>
            </a:pPr>
            <a:endParaRPr lang="en-GB" b="0"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They were actually using RDP to move laterally under an administrator account, which is how they managed to extend their reach to 7 additional hosts. And so at the moment some of this activity “could” already be deemed as legitimate because things like scheduled tasks, and RDP traffic happens in most environments and activity taking place under the administrator account could be benign… but we also found a burst of recon activity coinciding with this, in addition to several tools being copied to them.</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These tools included </a:t>
            </a:r>
            <a:r>
              <a:rPr lang="en-GB" b="0" dirty="0" err="1"/>
              <a:t>WinRar</a:t>
            </a:r>
            <a:r>
              <a:rPr lang="en-GB" b="0" dirty="0"/>
              <a:t>, </a:t>
            </a:r>
            <a:r>
              <a:rPr lang="en-GB" b="0" dirty="0" err="1"/>
              <a:t>Mimikatz</a:t>
            </a:r>
            <a:r>
              <a:rPr lang="en-GB" b="0" dirty="0"/>
              <a:t>, </a:t>
            </a:r>
            <a:r>
              <a:rPr lang="en-GB" b="0" dirty="0" err="1"/>
              <a:t>MEGAsync</a:t>
            </a:r>
            <a:r>
              <a:rPr lang="en-GB" b="0" dirty="0"/>
              <a:t>, and </a:t>
            </a:r>
            <a:r>
              <a:rPr lang="en-GB" b="0" dirty="0" err="1"/>
              <a:t>BlackMatter</a:t>
            </a:r>
            <a:r>
              <a:rPr lang="en-GB" b="0" dirty="0"/>
              <a:t>.</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228600" marR="0" lvl="0" indent="0" algn="l" rtl="0">
              <a:lnSpc>
                <a:spcPct val="100000"/>
              </a:lnSpc>
              <a:spcBef>
                <a:spcPts val="0"/>
              </a:spcBef>
              <a:spcAft>
                <a:spcPts val="0"/>
              </a:spcAft>
              <a:buSzPts val="1400"/>
              <a:buFont typeface="Arial"/>
              <a:buNone/>
            </a:pPr>
            <a:r>
              <a:rPr lang="en-GB" b="0" dirty="0"/>
              <a:t>At this point threat hunters had already notified the customer to prompt incident response. And we were starting to see indications that they are intending to steal credentials, exfiltrate data, and execute ransomware. This is popular affiliate tradecraft and so its always important to catch this in the early stages so that you can contain the hosts.</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After this we started to see some local file enumeration and network share discovery, and when they were a bit more familiar with the environment they archived the contents of a few network shares using the </a:t>
            </a:r>
            <a:r>
              <a:rPr lang="en-GB" b="0" dirty="0" err="1"/>
              <a:t>WinRar</a:t>
            </a:r>
            <a:r>
              <a:rPr lang="en-GB" b="0" dirty="0"/>
              <a:t> tool they had downloaded. </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Next on their list was to harvest credentials and so they used </a:t>
            </a:r>
            <a:r>
              <a:rPr lang="en-GB" b="0" dirty="0" err="1"/>
              <a:t>Mimikatz</a:t>
            </a:r>
            <a:r>
              <a:rPr lang="en-GB" b="0" dirty="0"/>
              <a:t> and </a:t>
            </a:r>
            <a:r>
              <a:rPr lang="en-GB" b="0" dirty="0" err="1"/>
              <a:t>ProcDump</a:t>
            </a:r>
            <a:r>
              <a:rPr lang="en-GB" b="0" dirty="0"/>
              <a:t> to extract the content of LSASS into a dump file.</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By this stage further notifications were provided as the activity continued to evolve, and the adversary then used </a:t>
            </a:r>
            <a:r>
              <a:rPr lang="en-GB" b="0" dirty="0" err="1"/>
              <a:t>MEGASync</a:t>
            </a:r>
            <a:r>
              <a:rPr lang="en-GB" b="0" dirty="0"/>
              <a:t> in an attempt to exfiltrate the files they had compressed, before using Rundll32 to proxy the execution of their ransomware binary and establish C2 beaconing.</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So this intrusion definitely spoke to the importance of visibility – hunters can’t find what they can’t see, and as soon as the adversary pivoted to a host with sensor coverage we were able to see their tradecraft. A few things stood out to us, so the use of common </a:t>
            </a:r>
            <a:r>
              <a:rPr lang="en-GB" b="0" dirty="0" err="1"/>
              <a:t>eCrime</a:t>
            </a:r>
            <a:r>
              <a:rPr lang="en-GB" b="0" dirty="0"/>
              <a:t> tooling and burst of host reconnaissance and discovery. But they also used various </a:t>
            </a:r>
            <a:r>
              <a:rPr lang="en-GB" b="0" dirty="0" err="1"/>
              <a:t>defense</a:t>
            </a:r>
            <a:r>
              <a:rPr lang="en-GB" b="0" dirty="0"/>
              <a:t> evasion techniques such as system binary proxy execution and service name masquerading – </a:t>
            </a:r>
            <a:r>
              <a:rPr lang="en-GB" b="0" dirty="0" err="1"/>
              <a:t>defense</a:t>
            </a:r>
            <a:r>
              <a:rPr lang="en-GB" b="0" dirty="0"/>
              <a:t> evasion is the most used MITRE tactic that we find used – and threat hunting is a perfect for finding this type of tradecraft which attempts to blend in with everyday telemetry. RDP is also an avenue they exploited so its definitely worth considering auditing remote access tooling and also correlating this activity to see if if happens outside of expected hours or from a single account to many hosts in a short timeframe.</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b="0" dirty="0"/>
          </a:p>
        </p:txBody>
      </p:sp>
      <p:sp>
        <p:nvSpPr>
          <p:cNvPr id="1169" name="Google Shape;116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Font typeface="Arial"/>
              <a:buNone/>
            </a:pPr>
            <a:r>
              <a:rPr lang="en-GB" dirty="0"/>
              <a:t>This next intrusion featured STATIC KITTEN, an Iranian-state adversary who </a:t>
            </a:r>
            <a:r>
              <a:rPr lang="en-GB" dirty="0" err="1"/>
              <a:t>OverWatch</a:t>
            </a:r>
            <a:r>
              <a:rPr lang="en-GB" dirty="0"/>
              <a:t> found operating under the context of a compromised user account, but the initial access is currently unknown because they initially operated on a host without Falcon sensor coverage. We caught them using what looked to be a bespoke </a:t>
            </a:r>
            <a:r>
              <a:rPr lang="en-GB" dirty="0" err="1"/>
              <a:t>webshell</a:t>
            </a:r>
            <a:r>
              <a:rPr lang="en-GB" dirty="0"/>
              <a:t> and they used </a:t>
            </a:r>
            <a:r>
              <a:rPr lang="en-GB" dirty="0" err="1"/>
              <a:t>wmiexec</a:t>
            </a:r>
            <a:r>
              <a:rPr lang="en-GB" dirty="0"/>
              <a:t> to establish a command shell on a second host. Around the same time we also saw them carry out some basic host recon and downloaded two proxy tools, Venom proxy and </a:t>
            </a:r>
            <a:r>
              <a:rPr lang="en-GB" dirty="0" err="1"/>
              <a:t>Ligolo</a:t>
            </a:r>
            <a:r>
              <a:rPr lang="en-GB" dirty="0"/>
              <a:t>… and also a few low prevalence </a:t>
            </a:r>
            <a:r>
              <a:rPr lang="en-GB" dirty="0" err="1"/>
              <a:t>webshell</a:t>
            </a:r>
            <a:r>
              <a:rPr lang="en-GB" dirty="0"/>
              <a:t> files.</a:t>
            </a:r>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r>
              <a:rPr lang="en-GB" dirty="0"/>
              <a:t>At this point </a:t>
            </a:r>
            <a:r>
              <a:rPr lang="en-GB" dirty="0" err="1"/>
              <a:t>OverWatch</a:t>
            </a:r>
            <a:r>
              <a:rPr lang="en-GB" dirty="0"/>
              <a:t> had contacted the customer and the adversary continued by carrying out some </a:t>
            </a:r>
            <a:r>
              <a:rPr lang="en-GB" dirty="0" err="1"/>
              <a:t>defense</a:t>
            </a:r>
            <a:r>
              <a:rPr lang="en-GB" dirty="0"/>
              <a:t> evasion – using PowerShell to interact with the registry and enable </a:t>
            </a:r>
            <a:r>
              <a:rPr lang="en-GB" dirty="0" err="1"/>
              <a:t>RestrictedAdmin</a:t>
            </a:r>
            <a:r>
              <a:rPr lang="en-GB" dirty="0"/>
              <a:t> mode – this is a security feature that was designed to prevent a user’s passwords being transferred and stored in cleartext within memory. So if an adversary were to use </a:t>
            </a:r>
            <a:r>
              <a:rPr lang="en-GB" dirty="0" err="1"/>
              <a:t>mimikatz</a:t>
            </a:r>
            <a:r>
              <a:rPr lang="en-GB" dirty="0"/>
              <a:t> on the terminal server then it wouldn’t prove very useful. But the adversary knew this and the reason they enabled it was to actually allow for a pass-the-hash attack as a means to authenticate an RDP session.  </a:t>
            </a:r>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r>
              <a:rPr lang="en-GB" dirty="0"/>
              <a:t>And that’s exactly how they managed to move laterally, by passing the username and password hash of the account they had already compromised, and gaining access to an additional host. </a:t>
            </a:r>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r>
              <a:rPr lang="en-GB" dirty="0"/>
              <a:t>After this we saw them inspecting their web shell files and attempting to execute them, only to see it being blocked by the Falcon sensor. They also, out of frustration, downloaded a </a:t>
            </a:r>
            <a:r>
              <a:rPr lang="en-GB" dirty="0" err="1"/>
              <a:t>Jwrapper</a:t>
            </a:r>
            <a:r>
              <a:rPr lang="en-GB" dirty="0"/>
              <a:t>-Remote Access binary that they were using to diagnose runtime issues with their web shells. </a:t>
            </a:r>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r>
              <a:rPr lang="en-GB" dirty="0"/>
              <a:t>This intrusion again touches on the need to eliminate blind spots from networks and how continuous hunting is a key defence for finding malicious hands-on. Experienced hunters can look at the context behind a chain of events like </a:t>
            </a:r>
            <a:r>
              <a:rPr lang="en-GB" dirty="0" err="1"/>
              <a:t>wmi</a:t>
            </a:r>
            <a:r>
              <a:rPr lang="en-GB" dirty="0"/>
              <a:t> activity, PowerShell and registry activity and RDP connections and filter it from the noise… because lets be honest, this stuff happens all the time. Its important threat hunting teams proactively go looking for activity like this… just take registry modifications… that’s an area where </a:t>
            </a:r>
            <a:r>
              <a:rPr lang="en-GB" dirty="0" err="1"/>
              <a:t>theres</a:t>
            </a:r>
            <a:r>
              <a:rPr lang="en-GB" dirty="0"/>
              <a:t> a huge amount of things you can investigate… anything from </a:t>
            </a:r>
            <a:r>
              <a:rPr lang="en-GB" dirty="0" err="1"/>
              <a:t>Wdigest</a:t>
            </a:r>
            <a:r>
              <a:rPr lang="en-GB" dirty="0"/>
              <a:t> changes, to ASEP changes. And </a:t>
            </a:r>
            <a:r>
              <a:rPr lang="en-GB" dirty="0" err="1"/>
              <a:t>infact</a:t>
            </a:r>
            <a:r>
              <a:rPr lang="en-GB" dirty="0"/>
              <a:t> in our report we also reference a table of registry changes that an adversary used to disable defensive controls and tamper with security configurations, so we definitely recommend checking that out.</a:t>
            </a:r>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lang="en-GB" dirty="0"/>
          </a:p>
          <a:p>
            <a:pPr marL="228600" marR="0" lvl="0" indent="0" algn="l" rtl="0">
              <a:lnSpc>
                <a:spcPct val="100000"/>
              </a:lnSpc>
              <a:spcBef>
                <a:spcPts val="0"/>
              </a:spcBef>
              <a:spcAft>
                <a:spcPts val="0"/>
              </a:spcAft>
              <a:buSzPts val="1400"/>
              <a:buFont typeface="Arial"/>
              <a:buNone/>
            </a:pPr>
            <a:endParaRPr dirty="0"/>
          </a:p>
        </p:txBody>
      </p:sp>
      <p:sp>
        <p:nvSpPr>
          <p:cNvPr id="1229" name="Google Shape;122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Font typeface="Arial"/>
              <a:buNone/>
            </a:pPr>
            <a:r>
              <a:rPr lang="en-GB" b="0" dirty="0"/>
              <a:t>This is the last one I wanted to touch on for todays session, and its an “as yet” unattributed adversary who we found operating on a Linux server following a Confluence server exploit…an exploit of a CVE that was only published two days before this compromise…</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And once they gained access they tested outbound connectivity and used native tooling to live off the land and carry out host and network reconnaissance and inspect local files. This discovery activity was representative of malicious hands-on and so our hunters provided a notification and then continued to triage…</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And the next thing we saw was indicative of data theft objectives... We saw them using the </a:t>
            </a:r>
            <a:r>
              <a:rPr lang="en-GB" b="0" dirty="0" err="1"/>
              <a:t>opensll</a:t>
            </a:r>
            <a:r>
              <a:rPr lang="en-GB" b="0" dirty="0"/>
              <a:t> command to encrypt the contents of various files and stage them in a local directory. </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After this they were also seen downloading a custom </a:t>
            </a:r>
            <a:r>
              <a:rPr lang="en-GB" b="0" dirty="0" err="1"/>
              <a:t>webshell</a:t>
            </a:r>
            <a:r>
              <a:rPr lang="en-GB" b="0" dirty="0"/>
              <a:t>, renaming it and then decoding it ready for use…. And the purpose for this was to allow for a method of persistent access and to extend their capabilities on the host. </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Fortunately, shortly after this the customer remediated following our escalation. </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This one is an example of why its important to consider mac and </a:t>
            </a:r>
            <a:r>
              <a:rPr lang="en-GB" b="0" dirty="0" err="1"/>
              <a:t>linux</a:t>
            </a:r>
            <a:r>
              <a:rPr lang="en-GB" b="0" dirty="0"/>
              <a:t> hosts during hunting operations. Be aware of the systems in your environment and it can be helpful to also arm yourself with a network diagram for those hunting in-house. But as always, if threat hunting isn’t something you can support in-house its definitely recommended to partner with a team who can, and its ultimately something that needs to happen 24/7 to uncover adversaries like this and prevent significant damage.</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r>
              <a:rPr lang="en-GB" b="0" dirty="0"/>
              <a:t>Okay, and with that, I’ll pass you back to Nick who will be telling you what we can expect as we look forward to 2023…</a:t>
            </a:r>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a:p>
            <a:pPr marL="228600" marR="0" lvl="0" indent="0" algn="l" rtl="0">
              <a:lnSpc>
                <a:spcPct val="100000"/>
              </a:lnSpc>
              <a:spcBef>
                <a:spcPts val="0"/>
              </a:spcBef>
              <a:spcAft>
                <a:spcPts val="0"/>
              </a:spcAft>
              <a:buSzPts val="1400"/>
              <a:buFont typeface="Arial"/>
              <a:buNone/>
            </a:pPr>
            <a:endParaRPr lang="en-GB" b="0" dirty="0"/>
          </a:p>
        </p:txBody>
      </p:sp>
      <p:sp>
        <p:nvSpPr>
          <p:cNvPr id="1289" name="Google Shape;1289;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8" name="Google Shape;1578;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4" name="Google Shape;1584;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marR="0" lvl="0" indent="-285750" algn="l" rtl="0">
              <a:lnSpc>
                <a:spcPct val="100000"/>
              </a:lnSpc>
              <a:spcBef>
                <a:spcPts val="0"/>
              </a:spcBef>
              <a:spcAft>
                <a:spcPts val="0"/>
              </a:spcAft>
              <a:buClr>
                <a:srgbClr val="000000"/>
              </a:buClr>
              <a:buSzPts val="1400"/>
              <a:buFont typeface="Arial"/>
              <a:buChar char="•"/>
            </a:pPr>
            <a:r>
              <a:rPr lang="en-CA" b="0"/>
              <a:t>Next year will see a big focus on identity as adversaries continue their assault on access credentials and abuse valid accounts for initial access and lateral movement</a:t>
            </a:r>
            <a:endParaRPr/>
          </a:p>
          <a:p>
            <a:pPr marL="514350" marR="0" lvl="0" indent="-285750" algn="l" rtl="0">
              <a:lnSpc>
                <a:spcPct val="100000"/>
              </a:lnSpc>
              <a:spcBef>
                <a:spcPts val="0"/>
              </a:spcBef>
              <a:spcAft>
                <a:spcPts val="0"/>
              </a:spcAft>
              <a:buClr>
                <a:srgbClr val="000000"/>
              </a:buClr>
              <a:buSzPts val="1400"/>
              <a:buFont typeface="Arial"/>
              <a:buChar char="•"/>
            </a:pPr>
            <a:r>
              <a:rPr lang="en-CA" b="0"/>
              <a:t>When we think about the adversary and the way they operate - </a:t>
            </a:r>
            <a:r>
              <a:rPr lang="en-CA"/>
              <a:t>Evolution doesn’t necessarily mean something new, may be pivoting back to something that just works (Example, use of ISO’s to deliver malicious software by the likes of WIZARD SPIDER and COZY BEAR (BazarLoader, Cobalt Strike etc)</a:t>
            </a:r>
            <a:endParaRPr b="0"/>
          </a:p>
          <a:p>
            <a:pPr marL="514350" marR="0" lvl="0" indent="-285750" algn="l" rtl="0">
              <a:lnSpc>
                <a:spcPct val="100000"/>
              </a:lnSpc>
              <a:spcBef>
                <a:spcPts val="0"/>
              </a:spcBef>
              <a:spcAft>
                <a:spcPts val="0"/>
              </a:spcAft>
              <a:buClr>
                <a:srgbClr val="000000"/>
              </a:buClr>
              <a:buSzPts val="1400"/>
              <a:buFont typeface="Arial"/>
              <a:buChar char="•"/>
            </a:pPr>
            <a:r>
              <a:rPr lang="en-CA" b="0"/>
              <a:t>Adversaries will continue to aggressively go after the low hanging fruit – This is particularly true with eCrime where the barrier to entry is getting lower</a:t>
            </a:r>
            <a:endParaRPr/>
          </a:p>
          <a:p>
            <a:pPr marL="457200" marR="0" lvl="0" indent="-228600" algn="l" rtl="0">
              <a:lnSpc>
                <a:spcPct val="100000"/>
              </a:lnSpc>
              <a:spcBef>
                <a:spcPts val="0"/>
              </a:spcBef>
              <a:spcAft>
                <a:spcPts val="0"/>
              </a:spcAft>
              <a:buSzPts val="1400"/>
              <a:buNone/>
            </a:pPr>
            <a:endParaRPr/>
          </a:p>
        </p:txBody>
      </p:sp>
      <p:sp>
        <p:nvSpPr>
          <p:cNvPr id="1585" name="Google Shape;1585;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37</a:t>
            </a:fld>
            <a:endParaRPr sz="12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marR="0" lvl="0" indent="-285750" algn="l" rtl="0">
              <a:lnSpc>
                <a:spcPct val="100000"/>
              </a:lnSpc>
              <a:spcBef>
                <a:spcPts val="0"/>
              </a:spcBef>
              <a:spcAft>
                <a:spcPts val="0"/>
              </a:spcAft>
              <a:buClr>
                <a:srgbClr val="000000"/>
              </a:buClr>
              <a:buSzPts val="1400"/>
              <a:buFont typeface="Arial"/>
              <a:buChar char="•"/>
            </a:pPr>
            <a:r>
              <a:rPr lang="en-CA" b="0"/>
              <a:t>The keys to success when it comes to hunting and disrupting increasingly capable and sophisticated adversaries as we look ahead</a:t>
            </a:r>
            <a:endParaRPr/>
          </a:p>
          <a:p>
            <a:pPr marL="514350" marR="0" lvl="0" indent="-285750" algn="l" rtl="0">
              <a:lnSpc>
                <a:spcPct val="100000"/>
              </a:lnSpc>
              <a:spcBef>
                <a:spcPts val="0"/>
              </a:spcBef>
              <a:spcAft>
                <a:spcPts val="0"/>
              </a:spcAft>
              <a:buClr>
                <a:srgbClr val="000000"/>
              </a:buClr>
              <a:buSzPts val="1400"/>
              <a:buFont typeface="Arial"/>
              <a:buChar char="•"/>
            </a:pPr>
            <a:r>
              <a:rPr lang="en-CA" b="0"/>
              <a:t>3 key elements that build on our foundation of world-class human talent and unparalleled visibility and enable us to stay a step ahead of the adversary</a:t>
            </a:r>
            <a:endParaRPr/>
          </a:p>
          <a:p>
            <a:pPr marL="514350" lvl="0" indent="-285750" algn="l" rtl="0">
              <a:lnSpc>
                <a:spcPct val="100000"/>
              </a:lnSpc>
              <a:spcBef>
                <a:spcPts val="0"/>
              </a:spcBef>
              <a:spcAft>
                <a:spcPts val="0"/>
              </a:spcAft>
              <a:buSzPts val="1400"/>
              <a:buFont typeface="Arial"/>
              <a:buChar char="•"/>
            </a:pPr>
            <a:r>
              <a:rPr lang="en-CA" b="0"/>
              <a:t>Always on proactive hunting</a:t>
            </a:r>
            <a:endParaRPr/>
          </a:p>
          <a:p>
            <a:pPr marL="514350" lvl="0" indent="-285750" algn="l" rtl="0">
              <a:lnSpc>
                <a:spcPct val="100000"/>
              </a:lnSpc>
              <a:spcBef>
                <a:spcPts val="0"/>
              </a:spcBef>
              <a:spcAft>
                <a:spcPts val="0"/>
              </a:spcAft>
              <a:buSzPts val="1400"/>
              <a:buFont typeface="Arial"/>
              <a:buChar char="•"/>
            </a:pPr>
            <a:r>
              <a:rPr lang="en-CA" b="1"/>
              <a:t>Patents</a:t>
            </a:r>
            <a:endParaRPr/>
          </a:p>
          <a:p>
            <a:pPr marL="514350" lvl="0" indent="-285750" algn="l" rtl="0">
              <a:lnSpc>
                <a:spcPct val="100000"/>
              </a:lnSpc>
              <a:spcBef>
                <a:spcPts val="0"/>
              </a:spcBef>
              <a:spcAft>
                <a:spcPts val="0"/>
              </a:spcAft>
              <a:buSzPts val="1400"/>
              <a:buFont typeface="Arial"/>
              <a:buChar char="•"/>
            </a:pPr>
            <a:r>
              <a:rPr lang="en-CA"/>
              <a:t>5 patents granted in the last 12 months alone</a:t>
            </a:r>
            <a:endParaRPr/>
          </a:p>
          <a:p>
            <a:pPr marL="514350" lvl="0" indent="-285750" algn="l" rtl="0">
              <a:lnSpc>
                <a:spcPct val="100000"/>
              </a:lnSpc>
              <a:spcBef>
                <a:spcPts val="0"/>
              </a:spcBef>
              <a:spcAft>
                <a:spcPts val="0"/>
              </a:spcAft>
              <a:buSzPts val="1400"/>
              <a:buFont typeface="Arial"/>
              <a:buChar char="•"/>
            </a:pPr>
            <a:r>
              <a:rPr lang="en-CA"/>
              <a:t>These patents build on our existing custom and bespoke tooling and  include Cardinality based technology allowing for the identification of related and coinciding bursts of potentially malicious activity along with ability to assess ancestry, using AI to predict the maliciousness of an event based on command line ancestry</a:t>
            </a:r>
            <a:endParaRPr b="1"/>
          </a:p>
          <a:p>
            <a:pPr marL="514350" lvl="0" indent="-285750" algn="l" rtl="0">
              <a:lnSpc>
                <a:spcPct val="100000"/>
              </a:lnSpc>
              <a:spcBef>
                <a:spcPts val="0"/>
              </a:spcBef>
              <a:spcAft>
                <a:spcPts val="0"/>
              </a:spcAft>
              <a:buSzPts val="1400"/>
              <a:buFont typeface="Arial"/>
              <a:buChar char="•"/>
            </a:pPr>
            <a:r>
              <a:rPr lang="en-CA" b="1"/>
              <a:t>Leveraging Search</a:t>
            </a:r>
            <a:endParaRPr/>
          </a:p>
          <a:p>
            <a:pPr marL="514350" lvl="0" indent="-285750" algn="l" rtl="0">
              <a:lnSpc>
                <a:spcPct val="100000"/>
              </a:lnSpc>
              <a:spcBef>
                <a:spcPts val="0"/>
              </a:spcBef>
              <a:spcAft>
                <a:spcPts val="0"/>
              </a:spcAft>
              <a:buSzPts val="1400"/>
              <a:buFont typeface="Arial"/>
              <a:buChar char="•"/>
            </a:pPr>
            <a:r>
              <a:rPr lang="en-CA"/>
              <a:t>To enable forward looking methodology</a:t>
            </a:r>
            <a:endParaRPr/>
          </a:p>
          <a:p>
            <a:pPr marL="514350" lvl="0" indent="-285750" algn="l" rtl="0">
              <a:lnSpc>
                <a:spcPct val="100000"/>
              </a:lnSpc>
              <a:spcBef>
                <a:spcPts val="0"/>
              </a:spcBef>
              <a:spcAft>
                <a:spcPts val="0"/>
              </a:spcAft>
              <a:buSzPts val="1400"/>
              <a:buFont typeface="Arial"/>
              <a:buChar char="•"/>
            </a:pPr>
            <a:r>
              <a:rPr lang="en-CA"/>
              <a:t>What allows us to step confidently into the unknown</a:t>
            </a:r>
            <a:endParaRPr/>
          </a:p>
          <a:p>
            <a:pPr marL="514350" lvl="0" indent="-285750" algn="l" rtl="0">
              <a:lnSpc>
                <a:spcPct val="100000"/>
              </a:lnSpc>
              <a:spcBef>
                <a:spcPts val="0"/>
              </a:spcBef>
              <a:spcAft>
                <a:spcPts val="0"/>
              </a:spcAft>
              <a:buSzPts val="1400"/>
              <a:buFont typeface="Arial"/>
              <a:buChar char="•"/>
            </a:pPr>
            <a:r>
              <a:rPr lang="en-CA"/>
              <a:t>Backed by patented capabilities, continuous hunting leveraging human ingenuity to hunt unknowns and hone falcons capability to protect against growing list of knowns</a:t>
            </a:r>
            <a:endParaRPr/>
          </a:p>
          <a:p>
            <a:pPr marL="514350" lvl="0" indent="-285750" algn="l" rtl="0">
              <a:lnSpc>
                <a:spcPct val="100000"/>
              </a:lnSpc>
              <a:spcBef>
                <a:spcPts val="0"/>
              </a:spcBef>
              <a:spcAft>
                <a:spcPts val="0"/>
              </a:spcAft>
              <a:buSzPts val="1400"/>
              <a:buFont typeface="Arial"/>
              <a:buChar char="•"/>
            </a:pPr>
            <a:r>
              <a:rPr lang="en-CA"/>
              <a:t>SEARCH: Formalized but flexible</a:t>
            </a:r>
            <a:endParaRPr/>
          </a:p>
          <a:p>
            <a:pPr marL="514350" lvl="0" indent="-196850" algn="l" rtl="0">
              <a:lnSpc>
                <a:spcPct val="100000"/>
              </a:lnSpc>
              <a:spcBef>
                <a:spcPts val="0"/>
              </a:spcBef>
              <a:spcAft>
                <a:spcPts val="0"/>
              </a:spcAft>
              <a:buSzPts val="1400"/>
              <a:buFont typeface="Arial"/>
              <a:buNone/>
            </a:pPr>
            <a:endParaRPr b="1"/>
          </a:p>
          <a:p>
            <a:pPr marL="457200" marR="0" lvl="0" indent="-228600" algn="l" rtl="0">
              <a:lnSpc>
                <a:spcPct val="100000"/>
              </a:lnSpc>
              <a:spcBef>
                <a:spcPts val="0"/>
              </a:spcBef>
              <a:spcAft>
                <a:spcPts val="0"/>
              </a:spcAft>
              <a:buSzPts val="1400"/>
              <a:buNone/>
            </a:pPr>
            <a:endParaRPr/>
          </a:p>
        </p:txBody>
      </p:sp>
      <p:sp>
        <p:nvSpPr>
          <p:cNvPr id="1593" name="Google Shape;1593;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38</a:t>
            </a:fld>
            <a:endParaRPr sz="12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8" name="Google Shape;1608;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a:t>CLOUD</a:t>
            </a:r>
            <a:endParaRPr/>
          </a:p>
          <a:p>
            <a:pPr marL="514350" lvl="0" indent="-285750" algn="l" rtl="0">
              <a:lnSpc>
                <a:spcPct val="100000"/>
              </a:lnSpc>
              <a:spcBef>
                <a:spcPts val="0"/>
              </a:spcBef>
              <a:spcAft>
                <a:spcPts val="0"/>
              </a:spcAft>
              <a:buSzPts val="1400"/>
              <a:buFont typeface="Arial"/>
              <a:buChar char="•"/>
            </a:pPr>
            <a:r>
              <a:rPr lang="en-CA"/>
              <a:t>Cloud oriented IOA’s and Indicators of misconfiguration for the control plane</a:t>
            </a:r>
            <a:endParaRPr/>
          </a:p>
          <a:p>
            <a:pPr marL="514350" marR="0" lvl="0" indent="-285750" algn="l" rtl="0">
              <a:lnSpc>
                <a:spcPct val="100000"/>
              </a:lnSpc>
              <a:spcBef>
                <a:spcPts val="0"/>
              </a:spcBef>
              <a:spcAft>
                <a:spcPts val="0"/>
              </a:spcAft>
              <a:buClr>
                <a:srgbClr val="000000"/>
              </a:buClr>
              <a:buSzPts val="1400"/>
              <a:buFont typeface="Arial"/>
              <a:buChar char="•"/>
            </a:pPr>
            <a:r>
              <a:rPr lang="en-CA"/>
              <a:t>Adversaries increasingly seeking to navigate and exploit cloud workloads</a:t>
            </a:r>
            <a:endParaRPr/>
          </a:p>
          <a:p>
            <a:pPr marL="514350" marR="0" lvl="0" indent="-285750" algn="l" rtl="0">
              <a:lnSpc>
                <a:spcPct val="100000"/>
              </a:lnSpc>
              <a:spcBef>
                <a:spcPts val="0"/>
              </a:spcBef>
              <a:spcAft>
                <a:spcPts val="0"/>
              </a:spcAft>
              <a:buClr>
                <a:srgbClr val="000000"/>
              </a:buClr>
              <a:buSzPts val="1400"/>
              <a:buFont typeface="Arial"/>
              <a:buChar char="•"/>
            </a:pPr>
            <a:r>
              <a:rPr lang="en-CA"/>
              <a:t>Adversaries increasingly proficient operating and pursuing their objectives in hybrid environments</a:t>
            </a:r>
            <a:endParaRPr/>
          </a:p>
          <a:p>
            <a:pPr marL="514350" marR="0" lvl="0" indent="-285750" algn="l" rtl="0">
              <a:lnSpc>
                <a:spcPct val="100000"/>
              </a:lnSpc>
              <a:spcBef>
                <a:spcPts val="0"/>
              </a:spcBef>
              <a:spcAft>
                <a:spcPts val="0"/>
              </a:spcAft>
              <a:buClr>
                <a:srgbClr val="000000"/>
              </a:buClr>
              <a:buSzPts val="1400"/>
              <a:buFont typeface="Arial"/>
              <a:buChar char="•"/>
            </a:pPr>
            <a:r>
              <a:rPr lang="en-CA"/>
              <a:t>Allow for discovery of novel and sophisticated malicious behaviors, control plane and serverless vulnerabilities and misconfigurations, container escapes</a:t>
            </a:r>
            <a:endParaRPr/>
          </a:p>
          <a:p>
            <a:pPr marL="514350" lvl="0" indent="-285750" algn="l" rtl="0">
              <a:lnSpc>
                <a:spcPct val="100000"/>
              </a:lnSpc>
              <a:spcBef>
                <a:spcPts val="0"/>
              </a:spcBef>
              <a:spcAft>
                <a:spcPts val="0"/>
              </a:spcAft>
              <a:buSzPts val="1400"/>
              <a:buFont typeface="Arial"/>
              <a:buChar char="•"/>
            </a:pPr>
            <a:r>
              <a:rPr lang="en-CA"/>
              <a:t>Enumeration of cloud related configuration files</a:t>
            </a:r>
            <a:endParaRPr/>
          </a:p>
          <a:p>
            <a:pPr marL="514350" lvl="0" indent="-285750" algn="l" rtl="0">
              <a:lnSpc>
                <a:spcPct val="100000"/>
              </a:lnSpc>
              <a:spcBef>
                <a:spcPts val="0"/>
              </a:spcBef>
              <a:spcAft>
                <a:spcPts val="0"/>
              </a:spcAft>
              <a:buSzPts val="1400"/>
              <a:buFont typeface="Arial"/>
              <a:buChar char="•"/>
            </a:pPr>
            <a:r>
              <a:rPr lang="en-CA"/>
              <a:t>Use of in-built cloud administration utilities to enumerate credential stores</a:t>
            </a:r>
            <a:endParaRPr/>
          </a:p>
        </p:txBody>
      </p:sp>
      <p:sp>
        <p:nvSpPr>
          <p:cNvPr id="1609" name="Google Shape;1609;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39</a:t>
            </a:fld>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0" name="Google Shape;162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b="0"/>
              <a:t>You can’t stop what you can’t see, and now more than ever its imperative for organizations to deploy a combination of technology based controls and human led hunting services to ensure they are best positioned to defend against the attacks of tomorrow. While technology provides the critical prevention capabilities for the known bads, augmenting this technology with human eyes on glass is a must have to enable the identification and disruption of the last 1% of malicious activity that seeks to subvert automated controls</a:t>
            </a:r>
            <a:endParaRPr/>
          </a:p>
          <a:p>
            <a:pPr marL="514350" lvl="0" indent="-285750" algn="l" rtl="0">
              <a:lnSpc>
                <a:spcPct val="100000"/>
              </a:lnSpc>
              <a:spcBef>
                <a:spcPts val="0"/>
              </a:spcBef>
              <a:spcAft>
                <a:spcPts val="0"/>
              </a:spcAft>
              <a:buSzPts val="1400"/>
              <a:buFont typeface="Arial"/>
              <a:buChar char="•"/>
            </a:pPr>
            <a:r>
              <a:rPr lang="en-CA" b="0"/>
              <a:t>Augment technology with human driven hunting – Its not all about malware any more!</a:t>
            </a:r>
            <a:endParaRPr/>
          </a:p>
          <a:p>
            <a:pPr marL="514350" lvl="0" indent="-285750" algn="l" rtl="0">
              <a:lnSpc>
                <a:spcPct val="100000"/>
              </a:lnSpc>
              <a:spcBef>
                <a:spcPts val="0"/>
              </a:spcBef>
              <a:spcAft>
                <a:spcPts val="0"/>
              </a:spcAft>
              <a:buSzPts val="1400"/>
              <a:buFont typeface="Arial"/>
              <a:buChar char="•"/>
            </a:pPr>
            <a:r>
              <a:rPr lang="en-CA" b="0"/>
              <a:t>Secure the identity</a:t>
            </a:r>
            <a:endParaRPr/>
          </a:p>
          <a:p>
            <a:pPr marL="514350" lvl="0" indent="-285750" algn="l" rtl="0">
              <a:lnSpc>
                <a:spcPct val="100000"/>
              </a:lnSpc>
              <a:spcBef>
                <a:spcPts val="0"/>
              </a:spcBef>
              <a:spcAft>
                <a:spcPts val="0"/>
              </a:spcAft>
              <a:buSzPts val="1400"/>
              <a:buFont typeface="Arial"/>
              <a:buChar char="•"/>
            </a:pPr>
            <a:r>
              <a:rPr lang="en-CA" b="0"/>
              <a:t>Look beyond the CVE</a:t>
            </a:r>
            <a:endParaRPr/>
          </a:p>
          <a:p>
            <a:pPr marL="514350" lvl="0" indent="-285750" algn="l" rtl="0">
              <a:lnSpc>
                <a:spcPct val="100000"/>
              </a:lnSpc>
              <a:spcBef>
                <a:spcPts val="0"/>
              </a:spcBef>
              <a:spcAft>
                <a:spcPts val="0"/>
              </a:spcAft>
              <a:buSzPts val="1400"/>
              <a:buFont typeface="Arial"/>
              <a:buChar char="•"/>
            </a:pPr>
            <a:r>
              <a:rPr lang="en-CA" b="0"/>
              <a:t>Know your adversary! In this report alone we showed that we had attributed interactive intrusion activities to 36 different adversaries, all with different motivations – organize your defenses for this</a:t>
            </a:r>
            <a:endParaRPr/>
          </a:p>
        </p:txBody>
      </p:sp>
      <p:sp>
        <p:nvSpPr>
          <p:cNvPr id="1621" name="Google Shape;1621;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40</a:t>
            </a:fld>
            <a:endParaRPr sz="12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6" name="Google Shape;1646;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47" name="Google Shape;1647;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41</a:t>
            </a:fld>
            <a:endParaRPr sz="12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2" name="Google Shape;165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53" name="Google Shape;1653;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42</a:t>
            </a:fld>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Arial"/>
              <a:buNone/>
            </a:pPr>
            <a:endParaRPr/>
          </a:p>
        </p:txBody>
      </p:sp>
      <p:sp>
        <p:nvSpPr>
          <p:cNvPr id="267" name="Google Shape;26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9" name="Google Shape;279;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6</a:t>
            </a:fld>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b="1" u="sng" dirty="0" err="1"/>
              <a:t>OverWatch</a:t>
            </a:r>
            <a:r>
              <a:rPr lang="en-CA" b="1" u="sng" dirty="0"/>
              <a:t> SEARCH Threat Hunting Methodology</a:t>
            </a:r>
            <a:endParaRPr dirty="0"/>
          </a:p>
          <a:p>
            <a:pPr marL="0" lvl="0" indent="0" algn="l" rtl="0">
              <a:lnSpc>
                <a:spcPct val="100000"/>
              </a:lnSpc>
              <a:spcBef>
                <a:spcPts val="0"/>
              </a:spcBef>
              <a:spcAft>
                <a:spcPts val="0"/>
              </a:spcAft>
              <a:buSzPts val="1400"/>
              <a:buNone/>
            </a:pPr>
            <a:endParaRPr b="1" u="sng" dirty="0"/>
          </a:p>
          <a:p>
            <a:pPr marL="171450" marR="0" lvl="0" indent="-171450" algn="l" rtl="0">
              <a:lnSpc>
                <a:spcPct val="100000"/>
              </a:lnSpc>
              <a:spcBef>
                <a:spcPts val="0"/>
              </a:spcBef>
              <a:spcAft>
                <a:spcPts val="0"/>
              </a:spcAft>
              <a:buClr>
                <a:schemeClr val="dk1"/>
              </a:buClr>
              <a:buSzPts val="1200"/>
              <a:buFont typeface="Arial"/>
              <a:buChar char="•"/>
            </a:pPr>
            <a:r>
              <a:rPr lang="en-CA" sz="1200" i="0" dirty="0">
                <a:solidFill>
                  <a:schemeClr val="dk1"/>
                </a:solidFill>
                <a:latin typeface="Arial"/>
                <a:ea typeface="Arial"/>
                <a:cs typeface="Arial"/>
                <a:sym typeface="Arial"/>
              </a:rPr>
              <a:t>All too often, threat hunting is treated as a discipline that is viewed as a nice to have, or approached in a peace meal fashion – often without structure or a clearly defined purpose</a:t>
            </a:r>
            <a:endParaRPr dirty="0"/>
          </a:p>
          <a:p>
            <a:pPr marL="171450" marR="0" lvl="0" indent="-171450" algn="l" rtl="0">
              <a:lnSpc>
                <a:spcPct val="100000"/>
              </a:lnSpc>
              <a:spcBef>
                <a:spcPts val="0"/>
              </a:spcBef>
              <a:spcAft>
                <a:spcPts val="0"/>
              </a:spcAft>
              <a:buClr>
                <a:schemeClr val="dk1"/>
              </a:buClr>
              <a:buSzPts val="1200"/>
              <a:buFont typeface="Arial"/>
              <a:buChar char="•"/>
            </a:pPr>
            <a:r>
              <a:rPr lang="en-CA" sz="1200" i="0" dirty="0">
                <a:solidFill>
                  <a:schemeClr val="dk1"/>
                </a:solidFill>
                <a:latin typeface="Arial"/>
                <a:ea typeface="Arial"/>
                <a:cs typeface="Arial"/>
                <a:sym typeface="Arial"/>
              </a:rPr>
              <a:t>Success in threat hunting is outcomes driven, and as such hunting activities should be deliberate, intentional and follow a clearly defined scope that captures the basis for the hunt, that is, what led to the activity, the data that informed the hunt, methodology and structure of the hunting operation, and a means to capture and apply lessons learned</a:t>
            </a:r>
            <a:endParaRPr sz="1200" dirty="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CA" sz="1200" dirty="0">
                <a:solidFill>
                  <a:schemeClr val="dk1"/>
                </a:solidFill>
                <a:latin typeface="Arial"/>
                <a:ea typeface="Arial"/>
                <a:cs typeface="Arial"/>
                <a:sym typeface="Arial"/>
              </a:rPr>
              <a:t>Talking of structured workflows - Within </a:t>
            </a:r>
            <a:r>
              <a:rPr lang="en-CA" sz="1200" dirty="0" err="1">
                <a:solidFill>
                  <a:schemeClr val="dk1"/>
                </a:solidFill>
                <a:latin typeface="Arial"/>
                <a:ea typeface="Arial"/>
                <a:cs typeface="Arial"/>
                <a:sym typeface="Arial"/>
              </a:rPr>
              <a:t>OverWatch</a:t>
            </a:r>
            <a:r>
              <a:rPr lang="en-CA" sz="1200" dirty="0">
                <a:solidFill>
                  <a:schemeClr val="dk1"/>
                </a:solidFill>
                <a:latin typeface="Arial"/>
                <a:ea typeface="Arial"/>
                <a:cs typeface="Arial"/>
                <a:sym typeface="Arial"/>
              </a:rPr>
              <a:t>, we have developed SEARCH</a:t>
            </a:r>
            <a:endParaRPr dirty="0"/>
          </a:p>
          <a:p>
            <a:pPr marL="171450" lvl="0" indent="-171450" algn="l" rtl="0">
              <a:lnSpc>
                <a:spcPct val="100000"/>
              </a:lnSpc>
              <a:spcBef>
                <a:spcPts val="0"/>
              </a:spcBef>
              <a:spcAft>
                <a:spcPts val="0"/>
              </a:spcAft>
              <a:buSzPts val="1400"/>
              <a:buFont typeface="Arial"/>
              <a:buChar char="•"/>
            </a:pPr>
            <a:r>
              <a:rPr lang="en-CA" sz="1200" dirty="0">
                <a:solidFill>
                  <a:schemeClr val="dk1"/>
                </a:solidFill>
                <a:latin typeface="Arial"/>
                <a:ea typeface="Arial"/>
                <a:cs typeface="Arial"/>
                <a:sym typeface="Arial"/>
              </a:rPr>
              <a:t>A proprietary methodology that captures the structured, iterative and continuous nature of our hunting workflows</a:t>
            </a:r>
            <a:endParaRPr dirty="0"/>
          </a:p>
          <a:p>
            <a:pPr marL="171450" lvl="0" indent="-171450" algn="l" rtl="0">
              <a:lnSpc>
                <a:spcPct val="100000"/>
              </a:lnSpc>
              <a:spcBef>
                <a:spcPts val="0"/>
              </a:spcBef>
              <a:spcAft>
                <a:spcPts val="0"/>
              </a:spcAft>
              <a:buSzPts val="1400"/>
              <a:buFont typeface="Arial"/>
              <a:buChar char="•"/>
            </a:pPr>
            <a:r>
              <a:rPr lang="en-CA" sz="1200" dirty="0">
                <a:solidFill>
                  <a:schemeClr val="dk1"/>
                </a:solidFill>
                <a:latin typeface="Arial"/>
                <a:ea typeface="Arial"/>
                <a:cs typeface="Arial"/>
                <a:sym typeface="Arial"/>
              </a:rPr>
              <a:t>This methodology contributes to our ability to hunt at a truly global scale</a:t>
            </a:r>
            <a:endParaRPr dirty="0"/>
          </a:p>
          <a:p>
            <a:pPr marL="171450" lvl="0" indent="-171450" algn="l" rtl="0">
              <a:lnSpc>
                <a:spcPct val="100000"/>
              </a:lnSpc>
              <a:spcBef>
                <a:spcPts val="0"/>
              </a:spcBef>
              <a:spcAft>
                <a:spcPts val="0"/>
              </a:spcAft>
              <a:buSzPts val="1400"/>
              <a:buFont typeface="Arial"/>
              <a:buChar char="•"/>
            </a:pPr>
            <a:r>
              <a:rPr lang="en-CA" sz="1200" dirty="0">
                <a:solidFill>
                  <a:schemeClr val="dk1"/>
                </a:solidFill>
                <a:latin typeface="Arial"/>
                <a:ea typeface="Arial"/>
                <a:cs typeface="Arial"/>
                <a:sym typeface="Arial"/>
              </a:rPr>
              <a:t>Our patented technology for hunting provides us with higher fidelity hunting indicators, enabling the discovery and notification of sophisticated threats in real time, benefiting all customers, all the time, regardless of size, location or vertical</a:t>
            </a:r>
            <a:endParaRPr dirty="0"/>
          </a:p>
          <a:p>
            <a:pPr marL="171450" lvl="0" indent="-171450" algn="l" rtl="0">
              <a:lnSpc>
                <a:spcPct val="100000"/>
              </a:lnSpc>
              <a:spcBef>
                <a:spcPts val="0"/>
              </a:spcBef>
              <a:spcAft>
                <a:spcPts val="0"/>
              </a:spcAft>
              <a:buSzPts val="1400"/>
              <a:buFont typeface="Arial"/>
              <a:buChar char="•"/>
            </a:pPr>
            <a:r>
              <a:rPr lang="en-CA" sz="1200" dirty="0">
                <a:solidFill>
                  <a:schemeClr val="dk1"/>
                </a:solidFill>
                <a:latin typeface="Arial"/>
                <a:ea typeface="Arial"/>
                <a:cs typeface="Arial"/>
                <a:sym typeface="Arial"/>
              </a:rPr>
              <a:t>Outputs from our continuous hunting operations informing intelligence and IR response and operations, driving R&amp;D initiatives, and continuously feeding back into the Falcon platform as new and improved detections </a:t>
            </a:r>
            <a:endParaRPr dirty="0"/>
          </a:p>
          <a:p>
            <a:pPr marL="0" lvl="0" indent="0" algn="l" rtl="0">
              <a:lnSpc>
                <a:spcPct val="100000"/>
              </a:lnSpc>
              <a:spcBef>
                <a:spcPts val="0"/>
              </a:spcBef>
              <a:spcAft>
                <a:spcPts val="0"/>
              </a:spcAft>
              <a:buSzPts val="1400"/>
              <a:buNone/>
            </a:pPr>
            <a:endParaRPr b="1" u="sng" dirty="0"/>
          </a:p>
          <a:p>
            <a:pPr marL="0" lvl="0" indent="0" algn="l" rtl="0">
              <a:lnSpc>
                <a:spcPct val="100000"/>
              </a:lnSpc>
              <a:spcBef>
                <a:spcPts val="0"/>
              </a:spcBef>
              <a:spcAft>
                <a:spcPts val="0"/>
              </a:spcAft>
              <a:buSzPts val="1400"/>
              <a:buNone/>
            </a:pPr>
            <a:r>
              <a:rPr lang="en-CA" b="1" u="sng" dirty="0"/>
              <a:t>========</a:t>
            </a:r>
            <a:endParaRPr dirty="0"/>
          </a:p>
          <a:p>
            <a:pPr marL="0" lvl="0" indent="0" algn="l" rtl="0">
              <a:lnSpc>
                <a:spcPct val="100000"/>
              </a:lnSpc>
              <a:spcBef>
                <a:spcPts val="0"/>
              </a:spcBef>
              <a:spcAft>
                <a:spcPts val="0"/>
              </a:spcAft>
              <a:buSzPts val="1400"/>
              <a:buNone/>
            </a:pPr>
            <a:endParaRPr b="1" u="sng"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CA" b="1" dirty="0"/>
              <a:t>SEARCH Methodology Purpose: </a:t>
            </a:r>
            <a:r>
              <a:rPr lang="en-CA" b="0" dirty="0"/>
              <a:t>To describe the </a:t>
            </a:r>
            <a:r>
              <a:rPr lang="en-CA" b="0" dirty="0" err="1"/>
              <a:t>OverWatch</a:t>
            </a:r>
            <a:r>
              <a:rPr lang="en-CA" b="0" dirty="0"/>
              <a:t> hunting methodology and highlight how </a:t>
            </a:r>
            <a:r>
              <a:rPr lang="en-CA" b="0" dirty="0" err="1"/>
              <a:t>OverWatch</a:t>
            </a:r>
            <a:r>
              <a:rPr lang="en-CA" b="0" dirty="0"/>
              <a:t> is unique from our competitors hunting services.</a:t>
            </a:r>
            <a:endParaRPr b="1"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CA" b="1" dirty="0">
                <a:solidFill>
                  <a:srgbClr val="FF0000"/>
                </a:solidFill>
              </a:rPr>
              <a:t>S</a:t>
            </a:r>
            <a:r>
              <a:rPr lang="en-CA" b="1" dirty="0"/>
              <a:t>EN</a:t>
            </a:r>
            <a:r>
              <a:rPr lang="en-CA" b="1" dirty="0">
                <a:solidFill>
                  <a:srgbClr val="FF0000"/>
                </a:solidFill>
              </a:rPr>
              <a:t>S</a:t>
            </a:r>
            <a:r>
              <a:rPr lang="en-CA" b="1" dirty="0"/>
              <a:t>E – </a:t>
            </a:r>
            <a:r>
              <a:rPr lang="en-CA" b="0" dirty="0"/>
              <a:t>Before you can hunt, you must have sufficient data to hunt across.   The lightweight </a:t>
            </a:r>
            <a:r>
              <a:rPr lang="en-CA" b="1" dirty="0"/>
              <a:t>Falcon sensor </a:t>
            </a:r>
            <a:r>
              <a:rPr lang="en-CA" b="0" dirty="0"/>
              <a:t>delivers a rich, continuous stream of telemetry, which is collected, parsed and enriched within our </a:t>
            </a:r>
            <a:r>
              <a:rPr lang="en-CA" b="1" dirty="0"/>
              <a:t>Threat Graph </a:t>
            </a:r>
            <a:r>
              <a:rPr lang="en-CA" b="0" dirty="0"/>
              <a:t>technology.  The </a:t>
            </a:r>
            <a:r>
              <a:rPr lang="en-CA" b="1" dirty="0"/>
              <a:t>Falcon platform </a:t>
            </a:r>
            <a:r>
              <a:rPr lang="en-CA" b="0" dirty="0"/>
              <a:t>provides the capabilities for deep and comprehensive visibility into behaviors across a given organization.</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CA" b="1" dirty="0"/>
              <a:t>ENABLE –  </a:t>
            </a:r>
            <a:r>
              <a:rPr lang="en-CA" b="0" dirty="0"/>
              <a:t>Hunters need to take advantage of our telemetry.  Threat Graph provides hunters with deep visibility delivered in real time by ingesting, indexing and enriching over </a:t>
            </a:r>
            <a:r>
              <a:rPr lang="en-CA" b="1" dirty="0"/>
              <a:t>500 billion events per day</a:t>
            </a:r>
            <a:r>
              <a:rPr lang="en-CA" b="0" dirty="0"/>
              <a:t>.  </a:t>
            </a:r>
            <a:r>
              <a:rPr lang="en-CA" b="0" dirty="0" err="1"/>
              <a:t>Crowdstrikes</a:t>
            </a:r>
            <a:r>
              <a:rPr lang="en-CA" b="0" dirty="0"/>
              <a:t> Threat Intelligence empowers hunters with detailed, always-current knowledge of </a:t>
            </a:r>
            <a:r>
              <a:rPr lang="en-CA" b="1" dirty="0"/>
              <a:t>tradecraft from more than 130 adversary groups</a:t>
            </a:r>
            <a:r>
              <a:rPr lang="en-CA" b="0" dirty="0"/>
              <a:t>.  This intimate knowledge of attacker TTP’s ensures that the team knows what to look for.  Overwatch is also empowered by our proprietary </a:t>
            </a:r>
            <a:r>
              <a:rPr lang="en-CA" b="1" dirty="0"/>
              <a:t>tooling, visualization capabilities and team of skilled hunters.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CA" b="1" dirty="0"/>
              <a:t>ANALYZE – </a:t>
            </a:r>
            <a:r>
              <a:rPr lang="en-CA" b="0" dirty="0"/>
              <a:t>Overwatch hunters investigate hunting leads and perform hypothesis testing, employing a </a:t>
            </a:r>
            <a:r>
              <a:rPr lang="en-CA" b="1" dirty="0"/>
              <a:t>“think like an attacker” </a:t>
            </a:r>
            <a:r>
              <a:rPr lang="en-CA" b="0" dirty="0"/>
              <a:t>approach.  </a:t>
            </a:r>
            <a:r>
              <a:rPr lang="en-CA" b="0" dirty="0" err="1"/>
              <a:t>OverWatch</a:t>
            </a:r>
            <a:r>
              <a:rPr lang="en-CA" b="0" dirty="0"/>
              <a:t> threat hunters represent every corner of the industry and have experience analyzing interactive threat activity multiple times per day, ensuring sharp and effective skills in the identification of adversaries.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CA" b="1" dirty="0"/>
              <a:t>RECONSTRUCT – </a:t>
            </a:r>
            <a:r>
              <a:rPr lang="en-CA" b="0" dirty="0"/>
              <a:t>Once a signal is extracted from the noise, additional </a:t>
            </a:r>
            <a:r>
              <a:rPr lang="en-CA" b="1" dirty="0"/>
              <a:t>context is required</a:t>
            </a:r>
            <a:r>
              <a:rPr lang="en-CA" b="0" dirty="0"/>
              <a:t>.  Overwatch threat hunters are able to </a:t>
            </a:r>
            <a:r>
              <a:rPr lang="en-CA" b="1" dirty="0"/>
              <a:t>understand and document the scope of an intrusion</a:t>
            </a:r>
            <a:r>
              <a:rPr lang="en-CA" b="0" dirty="0"/>
              <a:t>, producing actionable information and recommendations.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CA" b="1" dirty="0"/>
              <a:t>COMMUNICATE – </a:t>
            </a:r>
            <a:r>
              <a:rPr lang="en-CA" b="0" dirty="0" err="1"/>
              <a:t>OverWatch</a:t>
            </a:r>
            <a:r>
              <a:rPr lang="en-CA" b="0" dirty="0"/>
              <a:t> operates as a native component of the Falcon platform, and a </a:t>
            </a:r>
            <a:r>
              <a:rPr lang="en-CA" b="1" dirty="0"/>
              <a:t>force-multiplier</a:t>
            </a:r>
            <a:r>
              <a:rPr lang="en-CA" b="0" dirty="0"/>
              <a:t> for your team, delivering timely threat information within the single cloud-native console - no additional infrastructure or processes are required.</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CA" b="1" dirty="0"/>
              <a:t>HONE – </a:t>
            </a:r>
            <a:r>
              <a:rPr lang="en-CA" b="0" dirty="0"/>
              <a:t>Continuous improvement and sharpening of tools is required to combat evolving adversary TTP’s.  With each new threat, </a:t>
            </a:r>
            <a:r>
              <a:rPr lang="en-CA" b="0" dirty="0" err="1"/>
              <a:t>OverWatch</a:t>
            </a:r>
            <a:r>
              <a:rPr lang="en-CA" b="0" dirty="0"/>
              <a:t> </a:t>
            </a:r>
            <a:r>
              <a:rPr lang="en-CA" b="1" dirty="0"/>
              <a:t>leverages any new insights to drive continuous improvement in detections and future R+D projects</a:t>
            </a:r>
            <a:r>
              <a:rPr lang="en-CA" b="0" dirty="0"/>
              <a:t>.  This ensures that </a:t>
            </a:r>
            <a:r>
              <a:rPr lang="en-CA" b="0" dirty="0" err="1"/>
              <a:t>Crowdstrike</a:t>
            </a:r>
            <a:r>
              <a:rPr lang="en-CA" b="0" dirty="0"/>
              <a:t> is always evolving and is able to remain effective at stopping breaches.</a:t>
            </a:r>
            <a:endParaRPr dirty="0"/>
          </a:p>
          <a:p>
            <a:pPr marL="0" lvl="0" indent="0" algn="l" rtl="0">
              <a:lnSpc>
                <a:spcPct val="100000"/>
              </a:lnSpc>
              <a:spcBef>
                <a:spcPts val="0"/>
              </a:spcBef>
              <a:spcAft>
                <a:spcPts val="0"/>
              </a:spcAft>
              <a:buSzPts val="1400"/>
              <a:buNone/>
            </a:pPr>
            <a:endParaRPr b="1" dirty="0"/>
          </a:p>
        </p:txBody>
      </p:sp>
      <p:sp>
        <p:nvSpPr>
          <p:cNvPr id="305" name="Google Shape;305;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361" name="Google Shape;36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8</a:t>
            </a:fld>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400"/>
              <a:buFont typeface="Arial"/>
              <a:buChar char="•"/>
            </a:pPr>
            <a:r>
              <a:rPr lang="en-CA" b="1"/>
              <a:t>Focus 1: 77,000/7 Minutes</a:t>
            </a:r>
            <a:endParaRPr/>
          </a:p>
          <a:p>
            <a:pPr marL="514350" lvl="0" indent="-285750" algn="l" rtl="0">
              <a:lnSpc>
                <a:spcPct val="100000"/>
              </a:lnSpc>
              <a:spcBef>
                <a:spcPts val="0"/>
              </a:spcBef>
              <a:spcAft>
                <a:spcPts val="0"/>
              </a:spcAft>
              <a:buSzPts val="1400"/>
              <a:buFont typeface="Arial"/>
              <a:buChar char="•"/>
            </a:pPr>
            <a:r>
              <a:rPr lang="en-CA" b="1"/>
              <a:t>Focus 2: 71%/1Hr 24 Mins</a:t>
            </a:r>
            <a:endParaRPr/>
          </a:p>
          <a:p>
            <a:pPr marL="514350" lvl="0" indent="-285750" algn="l" rtl="0">
              <a:lnSpc>
                <a:spcPct val="100000"/>
              </a:lnSpc>
              <a:spcBef>
                <a:spcPts val="0"/>
              </a:spcBef>
              <a:spcAft>
                <a:spcPts val="0"/>
              </a:spcAft>
              <a:buSzPts val="1400"/>
              <a:buFont typeface="Arial"/>
              <a:buChar char="•"/>
            </a:pPr>
            <a:r>
              <a:rPr lang="en-CA"/>
              <a:t>In the 12 months from July 1</a:t>
            </a:r>
            <a:r>
              <a:rPr lang="en-CA" baseline="30000"/>
              <a:t>st</a:t>
            </a:r>
            <a:r>
              <a:rPr lang="en-CA"/>
              <a:t> 2021 to June 30 2022, OverWatch threat hunters identified 77,000 potential intrusions, which equates to 1 potential intrusion every 7 minutes</a:t>
            </a:r>
            <a:endParaRPr/>
          </a:p>
          <a:p>
            <a:pPr marL="514350" lvl="0" indent="-285750" algn="l" rtl="0">
              <a:lnSpc>
                <a:spcPct val="100000"/>
              </a:lnSpc>
              <a:spcBef>
                <a:spcPts val="0"/>
              </a:spcBef>
              <a:spcAft>
                <a:spcPts val="0"/>
              </a:spcAft>
              <a:buSzPts val="1400"/>
              <a:buFont typeface="Arial"/>
              <a:buChar char="•"/>
            </a:pPr>
            <a:r>
              <a:rPr lang="en-CA"/>
              <a:t>That is 77,000 intentional attempts to subvert automated and technology based controls</a:t>
            </a:r>
            <a:endParaRPr/>
          </a:p>
          <a:p>
            <a:pPr marL="514350" lvl="0" indent="-285750" algn="l" rtl="0">
              <a:lnSpc>
                <a:spcPct val="100000"/>
              </a:lnSpc>
              <a:spcBef>
                <a:spcPts val="0"/>
              </a:spcBef>
              <a:spcAft>
                <a:spcPts val="0"/>
              </a:spcAft>
              <a:buSzPts val="1400"/>
              <a:buFont typeface="Arial"/>
              <a:buChar char="•"/>
            </a:pPr>
            <a:r>
              <a:rPr lang="en-CA"/>
              <a:t>Interactive intrusion activity uncovered by OverWatch threat hunters was attributed to 36 distinct named threat actors for the period, spanning 7 groups</a:t>
            </a:r>
            <a:endParaRPr/>
          </a:p>
          <a:p>
            <a:pPr marL="514350" lvl="0" indent="-285750" algn="l" rtl="0">
              <a:lnSpc>
                <a:spcPct val="100000"/>
              </a:lnSpc>
              <a:spcBef>
                <a:spcPts val="0"/>
              </a:spcBef>
              <a:spcAft>
                <a:spcPts val="0"/>
              </a:spcAft>
              <a:buSzPts val="1400"/>
              <a:buFont typeface="Arial"/>
              <a:buChar char="•"/>
            </a:pPr>
            <a:r>
              <a:rPr lang="en-CA"/>
              <a:t>BEAR, CHOLLIMA, JACKAL, KITTEN, PANDA, SPIDER and WOLF</a:t>
            </a:r>
            <a:endParaRPr/>
          </a:p>
        </p:txBody>
      </p:sp>
      <p:sp>
        <p:nvSpPr>
          <p:cNvPr id="368" name="Google Shape;368;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CA" sz="1200">
                <a:solidFill>
                  <a:schemeClr val="dk1"/>
                </a:solidFill>
              </a:rPr>
              <a:t>9</a:t>
            </a:fld>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 Black">
  <p:cSld name="Title - Black">
    <p:bg>
      <p:bgPr>
        <a:solidFill>
          <a:srgbClr val="000000"/>
        </a:solidFill>
        <a:effectLst/>
      </p:bgPr>
    </p:bg>
    <p:spTree>
      <p:nvGrpSpPr>
        <p:cNvPr id="1" name="Shape 14"/>
        <p:cNvGrpSpPr/>
        <p:nvPr/>
      </p:nvGrpSpPr>
      <p:grpSpPr>
        <a:xfrm>
          <a:off x="0" y="0"/>
          <a:ext cx="0" cy="0"/>
          <a:chOff x="0" y="0"/>
          <a:chExt cx="0" cy="0"/>
        </a:xfrm>
      </p:grpSpPr>
      <p:pic>
        <p:nvPicPr>
          <p:cNvPr id="15" name="Google Shape;15;p105"/>
          <p:cNvPicPr preferRelativeResize="0"/>
          <p:nvPr/>
        </p:nvPicPr>
        <p:blipFill rotWithShape="1">
          <a:blip r:embed="rId2">
            <a:alphaModFix/>
          </a:blip>
          <a:srcRect l="8770" t="24511" r="20112" b="29207"/>
          <a:stretch/>
        </p:blipFill>
        <p:spPr>
          <a:xfrm>
            <a:off x="-1" y="0"/>
            <a:ext cx="9144002" cy="5143500"/>
          </a:xfrm>
          <a:prstGeom prst="rect">
            <a:avLst/>
          </a:prstGeom>
          <a:noFill/>
          <a:ln>
            <a:noFill/>
          </a:ln>
        </p:spPr>
      </p:pic>
      <p:sp>
        <p:nvSpPr>
          <p:cNvPr id="16" name="Google Shape;16;p105"/>
          <p:cNvSpPr txBox="1">
            <a:spLocks noGrp="1"/>
          </p:cNvSpPr>
          <p:nvPr>
            <p:ph type="body" idx="1"/>
          </p:nvPr>
        </p:nvSpPr>
        <p:spPr>
          <a:xfrm>
            <a:off x="478427" y="4114056"/>
            <a:ext cx="5362259" cy="411290"/>
          </a:xfrm>
          <a:prstGeom prst="rect">
            <a:avLst/>
          </a:prstGeom>
          <a:noFill/>
          <a:ln>
            <a:noFill/>
          </a:ln>
        </p:spPr>
        <p:txBody>
          <a:bodyPr spcFirstLastPara="1" wrap="square" lIns="108000" tIns="45700" rIns="91425" bIns="45700" anchor="t" anchorCtr="0">
            <a:noAutofit/>
          </a:bodyPr>
          <a:lstStyle>
            <a:lvl1pPr marL="457200" lvl="0" indent="-228600" algn="l">
              <a:lnSpc>
                <a:spcPct val="90000"/>
              </a:lnSpc>
              <a:spcBef>
                <a:spcPts val="0"/>
              </a:spcBef>
              <a:spcAft>
                <a:spcPts val="0"/>
              </a:spcAft>
              <a:buSzPts val="1400"/>
              <a:buNone/>
              <a:defRPr sz="1400" b="0" i="0" cap="none">
                <a:solidFill>
                  <a:schemeClr val="lt1"/>
                </a:solidFill>
                <a:latin typeface="Karla"/>
                <a:ea typeface="Karla"/>
                <a:cs typeface="Karla"/>
                <a:sym typeface="Karla"/>
              </a:defRPr>
            </a:lvl1pPr>
            <a:lvl2pPr marL="914400" lvl="1" indent="-228600" algn="l">
              <a:lnSpc>
                <a:spcPct val="90000"/>
              </a:lnSpc>
              <a:spcBef>
                <a:spcPts val="0"/>
              </a:spcBef>
              <a:spcAft>
                <a:spcPts val="0"/>
              </a:spcAft>
              <a:buSzPts val="2400"/>
              <a:buNone/>
              <a:defRPr sz="2400" b="1" i="0" cap="none">
                <a:solidFill>
                  <a:schemeClr val="lt1"/>
                </a:solidFill>
                <a:latin typeface="Questrial"/>
                <a:ea typeface="Questrial"/>
                <a:cs typeface="Questrial"/>
                <a:sym typeface="Questrial"/>
              </a:defRPr>
            </a:lvl2pPr>
            <a:lvl3pPr marL="1371600" lvl="2" indent="-228600" algn="l">
              <a:lnSpc>
                <a:spcPct val="90000"/>
              </a:lnSpc>
              <a:spcBef>
                <a:spcPts val="0"/>
              </a:spcBef>
              <a:spcAft>
                <a:spcPts val="0"/>
              </a:spcAft>
              <a:buSzPts val="2400"/>
              <a:buNone/>
              <a:defRPr sz="2400" b="1" i="0" cap="none">
                <a:solidFill>
                  <a:schemeClr val="lt1"/>
                </a:solidFill>
                <a:latin typeface="Questrial"/>
                <a:ea typeface="Questrial"/>
                <a:cs typeface="Questrial"/>
                <a:sym typeface="Questrial"/>
              </a:defRPr>
            </a:lvl3pPr>
            <a:lvl4pPr marL="1828800" lvl="3" indent="-228600" algn="l">
              <a:lnSpc>
                <a:spcPct val="90000"/>
              </a:lnSpc>
              <a:spcBef>
                <a:spcPts val="0"/>
              </a:spcBef>
              <a:spcAft>
                <a:spcPts val="0"/>
              </a:spcAft>
              <a:buSzPts val="2400"/>
              <a:buNone/>
              <a:defRPr sz="2400" b="1" i="0" cap="none">
                <a:solidFill>
                  <a:schemeClr val="lt1"/>
                </a:solidFill>
                <a:latin typeface="Questrial"/>
                <a:ea typeface="Questrial"/>
                <a:cs typeface="Questrial"/>
                <a:sym typeface="Questrial"/>
              </a:defRPr>
            </a:lvl4pPr>
            <a:lvl5pPr marL="2286000" lvl="4" indent="-228600" algn="l">
              <a:lnSpc>
                <a:spcPct val="90000"/>
              </a:lnSpc>
              <a:spcBef>
                <a:spcPts val="0"/>
              </a:spcBef>
              <a:spcAft>
                <a:spcPts val="0"/>
              </a:spcAft>
              <a:buSzPts val="2400"/>
              <a:buNone/>
              <a:defRPr sz="2400" b="1" i="0" cap="none">
                <a:solidFill>
                  <a:schemeClr val="lt1"/>
                </a:solidFill>
                <a:latin typeface="Questrial"/>
                <a:ea typeface="Questrial"/>
                <a:cs typeface="Questrial"/>
                <a:sym typeface="Questrial"/>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 name="Google Shape;17;p105"/>
          <p:cNvSpPr txBox="1">
            <a:spLocks noGrp="1"/>
          </p:cNvSpPr>
          <p:nvPr>
            <p:ph type="title"/>
          </p:nvPr>
        </p:nvSpPr>
        <p:spPr>
          <a:xfrm>
            <a:off x="474959" y="1935355"/>
            <a:ext cx="5357082" cy="18874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3200" b="1" i="0">
                <a:latin typeface="Questrial"/>
                <a:ea typeface="Questrial"/>
                <a:cs typeface="Questrial"/>
                <a:sym typeface="Quest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 name="Google Shape;18;p105"/>
          <p:cNvCxnSpPr/>
          <p:nvPr/>
        </p:nvCxnSpPr>
        <p:spPr>
          <a:xfrm>
            <a:off x="590294" y="3939193"/>
            <a:ext cx="520874" cy="0"/>
          </a:xfrm>
          <a:prstGeom prst="straightConnector1">
            <a:avLst/>
          </a:prstGeom>
          <a:noFill/>
          <a:ln w="25400" cap="flat" cmpd="sng">
            <a:solidFill>
              <a:schemeClr val="lt1"/>
            </a:solidFill>
            <a:prstDash val="solid"/>
            <a:round/>
            <a:headEnd type="none" w="sm" len="sm"/>
            <a:tailEnd type="none" w="sm" len="sm"/>
          </a:ln>
        </p:spPr>
      </p:cxnSp>
      <p:pic>
        <p:nvPicPr>
          <p:cNvPr id="19" name="Google Shape;19;p105"/>
          <p:cNvPicPr preferRelativeResize="0"/>
          <p:nvPr/>
        </p:nvPicPr>
        <p:blipFill rotWithShape="1">
          <a:blip r:embed="rId3">
            <a:alphaModFix/>
          </a:blip>
          <a:srcRect/>
          <a:stretch/>
        </p:blipFill>
        <p:spPr>
          <a:xfrm>
            <a:off x="6813778" y="413887"/>
            <a:ext cx="1793987" cy="4419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500"/>
                                        <p:tgtEl>
                                          <p:spTgt spid="1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Effect transition="in" filter="fade">
                                      <p:cBhvr>
                                        <p:cTn id="19" dur="500"/>
                                        <p:tgtEl>
                                          <p:spTgt spid="1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fade">
                                      <p:cBhvr>
                                        <p:cTn id="22" dur="500"/>
                                        <p:tgtEl>
                                          <p:spTgt spid="1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animEffect transition="in" filter="fade">
                                      <p:cBhvr>
                                        <p:cTn id="25" dur="500"/>
                                        <p:tgtEl>
                                          <p:spTgt spid="1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xEl>
                                              <p:pRg st="7" end="7"/>
                                            </p:txEl>
                                          </p:spTgt>
                                        </p:tgtEl>
                                        <p:attrNameLst>
                                          <p:attrName>style.visibility</p:attrName>
                                        </p:attrNameLst>
                                      </p:cBhvr>
                                      <p:to>
                                        <p:strVal val="visible"/>
                                      </p:to>
                                    </p:set>
                                    <p:animEffect transition="in" filter="fade">
                                      <p:cBhvr>
                                        <p:cTn id="28" dur="500"/>
                                        <p:tgtEl>
                                          <p:spTgt spid="1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xEl>
                                              <p:pRg st="8" end="8"/>
                                            </p:txEl>
                                          </p:spTgt>
                                        </p:tgtEl>
                                        <p:attrNameLst>
                                          <p:attrName>style.visibility</p:attrName>
                                        </p:attrNameLst>
                                      </p:cBhvr>
                                      <p:to>
                                        <p:strVal val="visible"/>
                                      </p:to>
                                    </p:set>
                                    <p:animEffect transition="in" filter="fade">
                                      <p:cBhvr>
                                        <p:cTn id="31" dur="500"/>
                                        <p:tgtEl>
                                          <p:spTgt spid="1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 Content">
  <p:cSld name="1_1 Content 3">
    <p:bg>
      <p:bgPr>
        <a:solidFill>
          <a:schemeClr val="dk1"/>
        </a:solidFill>
        <a:effectLst/>
      </p:bgPr>
    </p:bg>
    <p:spTree>
      <p:nvGrpSpPr>
        <p:cNvPr id="1" name="Shape 104"/>
        <p:cNvGrpSpPr/>
        <p:nvPr/>
      </p:nvGrpSpPr>
      <p:grpSpPr>
        <a:xfrm>
          <a:off x="0" y="0"/>
          <a:ext cx="0" cy="0"/>
          <a:chOff x="0" y="0"/>
          <a:chExt cx="0" cy="0"/>
        </a:xfrm>
      </p:grpSpPr>
      <p:pic>
        <p:nvPicPr>
          <p:cNvPr id="105" name="Google Shape;105;p120"/>
          <p:cNvPicPr preferRelativeResize="0"/>
          <p:nvPr/>
        </p:nvPicPr>
        <p:blipFill rotWithShape="1">
          <a:blip r:embed="rId2">
            <a:alphaModFix amt="3000"/>
          </a:blip>
          <a:srcRect l="11426" t="-740" r="33151" b="76173"/>
          <a:stretch/>
        </p:blipFill>
        <p:spPr>
          <a:xfrm>
            <a:off x="0" y="3458818"/>
            <a:ext cx="5335570" cy="1684682"/>
          </a:xfrm>
          <a:prstGeom prst="rect">
            <a:avLst/>
          </a:prstGeom>
          <a:noFill/>
          <a:ln>
            <a:noFill/>
          </a:ln>
        </p:spPr>
      </p:pic>
      <p:pic>
        <p:nvPicPr>
          <p:cNvPr id="106" name="Google Shape;106;p120"/>
          <p:cNvPicPr preferRelativeResize="0"/>
          <p:nvPr/>
        </p:nvPicPr>
        <p:blipFill rotWithShape="1">
          <a:blip r:embed="rId3">
            <a:alphaModFix amt="5000"/>
          </a:blip>
          <a:srcRect l="20544" t="73106" r="26610" b="4322"/>
          <a:stretch/>
        </p:blipFill>
        <p:spPr>
          <a:xfrm>
            <a:off x="5335570" y="1"/>
            <a:ext cx="3808429" cy="115873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 Black">
  <p:cSld name="Agenda - Black">
    <p:bg>
      <p:bgPr>
        <a:solidFill>
          <a:schemeClr val="lt1"/>
        </a:solidFill>
        <a:effectLst/>
      </p:bgPr>
    </p:bg>
    <p:spTree>
      <p:nvGrpSpPr>
        <p:cNvPr id="1" name="Shape 107"/>
        <p:cNvGrpSpPr/>
        <p:nvPr/>
      </p:nvGrpSpPr>
      <p:grpSpPr>
        <a:xfrm>
          <a:off x="0" y="0"/>
          <a:ext cx="0" cy="0"/>
          <a:chOff x="0" y="0"/>
          <a:chExt cx="0" cy="0"/>
        </a:xfrm>
      </p:grpSpPr>
      <p:pic>
        <p:nvPicPr>
          <p:cNvPr id="108" name="Google Shape;108;p107"/>
          <p:cNvPicPr preferRelativeResize="0"/>
          <p:nvPr/>
        </p:nvPicPr>
        <p:blipFill rotWithShape="1">
          <a:blip r:embed="rId2">
            <a:alphaModFix/>
          </a:blip>
          <a:srcRect t="33007" r="15423" b="44429"/>
          <a:stretch/>
        </p:blipFill>
        <p:spPr>
          <a:xfrm>
            <a:off x="0" y="3258839"/>
            <a:ext cx="9144000" cy="1884661"/>
          </a:xfrm>
          <a:prstGeom prst="rect">
            <a:avLst/>
          </a:prstGeom>
          <a:noFill/>
          <a:ln>
            <a:noFill/>
          </a:ln>
        </p:spPr>
      </p:pic>
      <p:sp>
        <p:nvSpPr>
          <p:cNvPr id="109" name="Google Shape;109;p107"/>
          <p:cNvSpPr/>
          <p:nvPr/>
        </p:nvSpPr>
        <p:spPr>
          <a:xfrm rot="-5400000">
            <a:off x="3962159" y="-731779"/>
            <a:ext cx="1219683" cy="9144001"/>
          </a:xfrm>
          <a:custGeom>
            <a:avLst/>
            <a:gdLst/>
            <a:ahLst/>
            <a:cxnLst/>
            <a:rect l="l" t="t" r="r" b="b"/>
            <a:pathLst>
              <a:path w="2910625" h="5164428" extrusionOk="0">
                <a:moveTo>
                  <a:pt x="0" y="0"/>
                </a:moveTo>
                <a:lnTo>
                  <a:pt x="2910625" y="0"/>
                </a:lnTo>
                <a:lnTo>
                  <a:pt x="2910625" y="5164428"/>
                </a:lnTo>
                <a:lnTo>
                  <a:pt x="225380" y="5164428"/>
                </a:lnTo>
                <a:lnTo>
                  <a:pt x="1495183" y="412735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0" name="Google Shape;110;p107"/>
          <p:cNvSpPr txBox="1">
            <a:spLocks noGrp="1"/>
          </p:cNvSpPr>
          <p:nvPr>
            <p:ph type="body" idx="1"/>
          </p:nvPr>
        </p:nvSpPr>
        <p:spPr>
          <a:xfrm>
            <a:off x="4173244" y="990060"/>
            <a:ext cx="4705644" cy="2413158"/>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1200"/>
              </a:spcBef>
              <a:spcAft>
                <a:spcPts val="0"/>
              </a:spcAft>
              <a:buClr>
                <a:schemeClr val="accent1"/>
              </a:buClr>
              <a:buSzPts val="1800"/>
              <a:buChar char="−"/>
              <a:defRPr sz="1800" b="0" i="0">
                <a:solidFill>
                  <a:schemeClr val="lt1"/>
                </a:solidFill>
                <a:latin typeface="Karla"/>
                <a:ea typeface="Karla"/>
                <a:cs typeface="Karla"/>
                <a:sym typeface="Karla"/>
              </a:defRPr>
            </a:lvl1pPr>
            <a:lvl2pPr marL="914400" lvl="1" indent="-228600" algn="l">
              <a:lnSpc>
                <a:spcPct val="100000"/>
              </a:lnSpc>
              <a:spcBef>
                <a:spcPts val="0"/>
              </a:spcBef>
              <a:spcAft>
                <a:spcPts val="0"/>
              </a:spcAft>
              <a:buSzPts val="2000"/>
              <a:buNone/>
              <a:defRPr sz="2000"/>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1" name="Google Shape;111;p107"/>
          <p:cNvSpPr txBox="1">
            <a:spLocks noGrp="1"/>
          </p:cNvSpPr>
          <p:nvPr>
            <p:ph type="title"/>
          </p:nvPr>
        </p:nvSpPr>
        <p:spPr>
          <a:xfrm>
            <a:off x="273050" y="996902"/>
            <a:ext cx="3295167" cy="2397704"/>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107"/>
          <p:cNvCxnSpPr/>
          <p:nvPr/>
        </p:nvCxnSpPr>
        <p:spPr>
          <a:xfrm>
            <a:off x="3870730" y="990060"/>
            <a:ext cx="0" cy="2413158"/>
          </a:xfrm>
          <a:prstGeom prst="straightConnector1">
            <a:avLst/>
          </a:prstGeom>
          <a:noFill/>
          <a:ln w="19050" cap="flat" cmpd="sng">
            <a:solidFill>
              <a:schemeClr val="accent1"/>
            </a:solidFill>
            <a:prstDash val="solid"/>
            <a:round/>
            <a:headEnd type="none" w="sm" len="sm"/>
            <a:tailEnd type="none" w="sm" len="sm"/>
          </a:ln>
        </p:spPr>
      </p:cxnSp>
      <p:sp>
        <p:nvSpPr>
          <p:cNvPr id="113" name="Google Shape;113;p107"/>
          <p:cNvSpPr/>
          <p:nvPr/>
        </p:nvSpPr>
        <p:spPr>
          <a:xfrm>
            <a:off x="8450468" y="4713902"/>
            <a:ext cx="355189" cy="279759"/>
          </a:xfrm>
          <a:custGeom>
            <a:avLst/>
            <a:gdLst/>
            <a:ahLst/>
            <a:cxnLst/>
            <a:rect l="l" t="t" r="r" b="b"/>
            <a:pathLst>
              <a:path w="772117" h="608146" extrusionOk="0">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114" name="Google Shape;114;p107"/>
          <p:cNvGrpSpPr/>
          <p:nvPr/>
        </p:nvGrpSpPr>
        <p:grpSpPr>
          <a:xfrm>
            <a:off x="0" y="165548"/>
            <a:ext cx="1386998" cy="270289"/>
            <a:chOff x="0" y="165548"/>
            <a:chExt cx="1386998" cy="270289"/>
          </a:xfrm>
        </p:grpSpPr>
        <p:sp>
          <p:nvSpPr>
            <p:cNvPr id="115" name="Google Shape;115;p107"/>
            <p:cNvSpPr/>
            <p:nvPr/>
          </p:nvSpPr>
          <p:spPr>
            <a:xfrm>
              <a:off x="0" y="165548"/>
              <a:ext cx="262851" cy="270289"/>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grpSp>
          <p:nvGrpSpPr>
            <p:cNvPr id="116" name="Google Shape;116;p107"/>
            <p:cNvGrpSpPr/>
            <p:nvPr/>
          </p:nvGrpSpPr>
          <p:grpSpPr>
            <a:xfrm>
              <a:off x="290556" y="165548"/>
              <a:ext cx="1096442" cy="270289"/>
              <a:chOff x="575009" y="2399353"/>
              <a:chExt cx="2305674" cy="557505"/>
            </a:xfrm>
          </p:grpSpPr>
          <p:sp>
            <p:nvSpPr>
              <p:cNvPr id="117" name="Google Shape;117;p107"/>
              <p:cNvSpPr/>
              <p:nvPr/>
            </p:nvSpPr>
            <p:spPr>
              <a:xfrm>
                <a:off x="575009" y="2399353"/>
                <a:ext cx="2305674" cy="557505"/>
              </a:xfrm>
              <a:prstGeom prst="rect">
                <a:avLst/>
              </a:prstGeom>
              <a:solidFill>
                <a:srgbClr val="EB39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pic>
            <p:nvPicPr>
              <p:cNvPr id="118" name="Google Shape;118;p107"/>
              <p:cNvPicPr preferRelativeResize="0"/>
              <p:nvPr/>
            </p:nvPicPr>
            <p:blipFill rotWithShape="1">
              <a:blip r:embed="rId3">
                <a:alphaModFix/>
              </a:blip>
              <a:srcRect/>
              <a:stretch/>
            </p:blipFill>
            <p:spPr>
              <a:xfrm>
                <a:off x="726194" y="2559938"/>
                <a:ext cx="1920644" cy="338938"/>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vider (Red)">
  <p:cSld name="1_Divider (Red)">
    <p:bg>
      <p:bgPr>
        <a:solidFill>
          <a:schemeClr val="lt1"/>
        </a:solidFill>
        <a:effectLst/>
      </p:bgPr>
    </p:bg>
    <p:spTree>
      <p:nvGrpSpPr>
        <p:cNvPr id="1" name="Shape 119"/>
        <p:cNvGrpSpPr/>
        <p:nvPr/>
      </p:nvGrpSpPr>
      <p:grpSpPr>
        <a:xfrm>
          <a:off x="0" y="0"/>
          <a:ext cx="0" cy="0"/>
          <a:chOff x="0" y="0"/>
          <a:chExt cx="0" cy="0"/>
        </a:xfrm>
      </p:grpSpPr>
      <p:pic>
        <p:nvPicPr>
          <p:cNvPr id="120" name="Google Shape;120;p121"/>
          <p:cNvPicPr preferRelativeResize="0"/>
          <p:nvPr/>
        </p:nvPicPr>
        <p:blipFill rotWithShape="1">
          <a:blip r:embed="rId2">
            <a:alphaModFix/>
          </a:blip>
          <a:srcRect l="8140" t="30220" r="22078"/>
          <a:stretch/>
        </p:blipFill>
        <p:spPr>
          <a:xfrm>
            <a:off x="0" y="0"/>
            <a:ext cx="9144000" cy="5143500"/>
          </a:xfrm>
          <a:prstGeom prst="rect">
            <a:avLst/>
          </a:prstGeom>
          <a:noFill/>
          <a:ln>
            <a:noFill/>
          </a:ln>
        </p:spPr>
      </p:pic>
      <p:sp>
        <p:nvSpPr>
          <p:cNvPr id="121" name="Google Shape;121;p121"/>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a:bodyPr>
          <a:lstStyle>
            <a:lvl1pPr lvl="0" algn="l">
              <a:lnSpc>
                <a:spcPct val="75000"/>
              </a:lnSpc>
              <a:spcBef>
                <a:spcPts val="0"/>
              </a:spcBef>
              <a:spcAft>
                <a:spcPts val="0"/>
              </a:spcAft>
              <a:buClr>
                <a:schemeClr val="dk1"/>
              </a:buClr>
              <a:buSzPts val="7200"/>
              <a:buFont typeface="Arial"/>
              <a:buNone/>
              <a:defRPr sz="6600" b="1" i="0"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2" name="Google Shape;122;p121"/>
          <p:cNvPicPr preferRelativeResize="0"/>
          <p:nvPr/>
        </p:nvPicPr>
        <p:blipFill rotWithShape="1">
          <a:blip r:embed="rId3">
            <a:alphaModFix/>
          </a:blip>
          <a:srcRect/>
          <a:stretch/>
        </p:blipFill>
        <p:spPr>
          <a:xfrm>
            <a:off x="98910" y="4603555"/>
            <a:ext cx="929729" cy="484747"/>
          </a:xfrm>
          <a:prstGeom prst="rect">
            <a:avLst/>
          </a:prstGeom>
          <a:noFill/>
          <a:ln>
            <a:noFill/>
          </a:ln>
        </p:spPr>
      </p:pic>
      <p:sp>
        <p:nvSpPr>
          <p:cNvPr id="123" name="Google Shape;123;p121"/>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lvl1pPr marL="457200" lvl="0" indent="-228600" algn="l">
              <a:lnSpc>
                <a:spcPct val="90000"/>
              </a:lnSpc>
              <a:spcBef>
                <a:spcPts val="0"/>
              </a:spcBef>
              <a:spcAft>
                <a:spcPts val="0"/>
              </a:spcAft>
              <a:buSzPts val="2400"/>
              <a:buNone/>
              <a:defRPr sz="1800" b="0" i="0" cap="none">
                <a:solidFill>
                  <a:schemeClr val="dk1"/>
                </a:solidFill>
                <a:latin typeface="Arial"/>
                <a:ea typeface="Arial"/>
                <a:cs typeface="Arial"/>
                <a:sym typeface="Arial"/>
              </a:defRPr>
            </a:lvl1pPr>
            <a:lvl2pPr marL="914400" lvl="1"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2pPr>
            <a:lvl3pPr marL="1371600" lvl="2"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3pPr>
            <a:lvl4pPr marL="1828800" lvl="3"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4pPr>
            <a:lvl5pPr marL="2286000" lvl="4"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ivider (Red)">
  <p:cSld name="1_Divider (Red) 2">
    <p:bg>
      <p:bgPr>
        <a:solidFill>
          <a:schemeClr val="lt1"/>
        </a:solidFill>
        <a:effectLst/>
      </p:bgPr>
    </p:bg>
    <p:spTree>
      <p:nvGrpSpPr>
        <p:cNvPr id="1" name="Shape 124"/>
        <p:cNvGrpSpPr/>
        <p:nvPr/>
      </p:nvGrpSpPr>
      <p:grpSpPr>
        <a:xfrm>
          <a:off x="0" y="0"/>
          <a:ext cx="0" cy="0"/>
          <a:chOff x="0" y="0"/>
          <a:chExt cx="0" cy="0"/>
        </a:xfrm>
      </p:grpSpPr>
      <p:sp>
        <p:nvSpPr>
          <p:cNvPr id="125" name="Google Shape;125;p110"/>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a:bodyPr>
          <a:lstStyle>
            <a:lvl1pPr lvl="0" algn="l">
              <a:lnSpc>
                <a:spcPct val="75000"/>
              </a:lnSpc>
              <a:spcBef>
                <a:spcPts val="0"/>
              </a:spcBef>
              <a:spcAft>
                <a:spcPts val="0"/>
              </a:spcAft>
              <a:buClr>
                <a:schemeClr val="dk1"/>
              </a:buClr>
              <a:buSzPts val="7200"/>
              <a:buFont typeface="Arial"/>
              <a:buNone/>
              <a:defRPr sz="6600" b="1" i="0"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6" name="Google Shape;126;p110"/>
          <p:cNvPicPr preferRelativeResize="0"/>
          <p:nvPr/>
        </p:nvPicPr>
        <p:blipFill rotWithShape="1">
          <a:blip r:embed="rId2">
            <a:alphaModFix/>
          </a:blip>
          <a:srcRect/>
          <a:stretch/>
        </p:blipFill>
        <p:spPr>
          <a:xfrm>
            <a:off x="98910" y="4603555"/>
            <a:ext cx="929729" cy="484747"/>
          </a:xfrm>
          <a:prstGeom prst="rect">
            <a:avLst/>
          </a:prstGeom>
          <a:noFill/>
          <a:ln>
            <a:noFill/>
          </a:ln>
        </p:spPr>
      </p:pic>
      <p:sp>
        <p:nvSpPr>
          <p:cNvPr id="127" name="Google Shape;127;p110"/>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lvl1pPr marL="457200" lvl="0" indent="-228600" algn="l">
              <a:lnSpc>
                <a:spcPct val="90000"/>
              </a:lnSpc>
              <a:spcBef>
                <a:spcPts val="0"/>
              </a:spcBef>
              <a:spcAft>
                <a:spcPts val="0"/>
              </a:spcAft>
              <a:buSzPts val="2400"/>
              <a:buNone/>
              <a:defRPr sz="1800" b="0" i="0" cap="none">
                <a:solidFill>
                  <a:schemeClr val="dk1"/>
                </a:solidFill>
                <a:latin typeface="Arial"/>
                <a:ea typeface="Arial"/>
                <a:cs typeface="Arial"/>
                <a:sym typeface="Arial"/>
              </a:defRPr>
            </a:lvl1pPr>
            <a:lvl2pPr marL="914400" lvl="1"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2pPr>
            <a:lvl3pPr marL="1371600" lvl="2"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3pPr>
            <a:lvl4pPr marL="1828800" lvl="3"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4pPr>
            <a:lvl5pPr marL="2286000" lvl="4"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Content">
  <p:cSld name="1_1 Content 4">
    <p:bg>
      <p:bgPr>
        <a:solidFill>
          <a:schemeClr val="dk1"/>
        </a:solidFill>
        <a:effectLst/>
      </p:bgPr>
    </p:bg>
    <p:spTree>
      <p:nvGrpSpPr>
        <p:cNvPr id="1" name="Shape 128"/>
        <p:cNvGrpSpPr/>
        <p:nvPr/>
      </p:nvGrpSpPr>
      <p:grpSpPr>
        <a:xfrm>
          <a:off x="0" y="0"/>
          <a:ext cx="0" cy="0"/>
          <a:chOff x="0" y="0"/>
          <a:chExt cx="0" cy="0"/>
        </a:xfrm>
      </p:grpSpPr>
      <p:pic>
        <p:nvPicPr>
          <p:cNvPr id="129" name="Google Shape;129;p122"/>
          <p:cNvPicPr preferRelativeResize="0"/>
          <p:nvPr/>
        </p:nvPicPr>
        <p:blipFill rotWithShape="1">
          <a:blip r:embed="rId2">
            <a:alphaModFix amt="3000"/>
          </a:blip>
          <a:srcRect l="11426" t="-740" r="33151" b="76173"/>
          <a:stretch/>
        </p:blipFill>
        <p:spPr>
          <a:xfrm>
            <a:off x="0" y="3917496"/>
            <a:ext cx="3882887" cy="1226004"/>
          </a:xfrm>
          <a:prstGeom prst="rect">
            <a:avLst/>
          </a:prstGeom>
          <a:noFill/>
          <a:ln>
            <a:noFill/>
          </a:ln>
        </p:spPr>
      </p:pic>
      <p:pic>
        <p:nvPicPr>
          <p:cNvPr id="130" name="Google Shape;130;p122"/>
          <p:cNvPicPr preferRelativeResize="0"/>
          <p:nvPr/>
        </p:nvPicPr>
        <p:blipFill rotWithShape="1">
          <a:blip r:embed="rId3">
            <a:alphaModFix amt="5000"/>
          </a:blip>
          <a:srcRect l="20544" t="73106" r="26610" b="4322"/>
          <a:stretch/>
        </p:blipFill>
        <p:spPr>
          <a:xfrm>
            <a:off x="5335570" y="1"/>
            <a:ext cx="3808429" cy="1158738"/>
          </a:xfrm>
          <a:prstGeom prst="rect">
            <a:avLst/>
          </a:prstGeom>
          <a:noFill/>
          <a:ln>
            <a:noFill/>
          </a:ln>
        </p:spPr>
      </p:pic>
      <p:sp>
        <p:nvSpPr>
          <p:cNvPr id="131" name="Google Shape;131;p122"/>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2"/>
          <p:cNvSpPr txBox="1">
            <a:spLocks noGrp="1"/>
          </p:cNvSpPr>
          <p:nvPr>
            <p:ph type="body" idx="1"/>
          </p:nvPr>
        </p:nvSpPr>
        <p:spPr>
          <a:xfrm>
            <a:off x="4945339" y="1802338"/>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33" name="Google Shape;133;p122"/>
          <p:cNvSpPr txBox="1">
            <a:spLocks noGrp="1"/>
          </p:cNvSpPr>
          <p:nvPr>
            <p:ph type="body" idx="2"/>
          </p:nvPr>
        </p:nvSpPr>
        <p:spPr>
          <a:xfrm>
            <a:off x="5045609" y="1802338"/>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34" name="Google Shape;134;p122"/>
          <p:cNvSpPr txBox="1">
            <a:spLocks noGrp="1"/>
          </p:cNvSpPr>
          <p:nvPr>
            <p:ph type="body" idx="3"/>
          </p:nvPr>
        </p:nvSpPr>
        <p:spPr>
          <a:xfrm>
            <a:off x="5045609" y="2219682"/>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3">
    <p:bg>
      <p:bgPr>
        <a:solidFill>
          <a:schemeClr val="dk1"/>
        </a:solidFill>
        <a:effectLst/>
      </p:bgPr>
    </p:bg>
    <p:spTree>
      <p:nvGrpSpPr>
        <p:cNvPr id="1" name="Shape 135"/>
        <p:cNvGrpSpPr/>
        <p:nvPr/>
      </p:nvGrpSpPr>
      <p:grpSpPr>
        <a:xfrm>
          <a:off x="0" y="0"/>
          <a:ext cx="0" cy="0"/>
          <a:chOff x="0" y="0"/>
          <a:chExt cx="0" cy="0"/>
        </a:xfrm>
      </p:grpSpPr>
      <p:pic>
        <p:nvPicPr>
          <p:cNvPr id="136" name="Google Shape;136;p123"/>
          <p:cNvPicPr preferRelativeResize="0"/>
          <p:nvPr/>
        </p:nvPicPr>
        <p:blipFill rotWithShape="1">
          <a:blip r:embed="rId2">
            <a:alphaModFix amt="5000"/>
          </a:blip>
          <a:srcRect l="20544" t="73106" r="26610" b="4322"/>
          <a:stretch/>
        </p:blipFill>
        <p:spPr>
          <a:xfrm flipH="1">
            <a:off x="0" y="1"/>
            <a:ext cx="3808429" cy="1158738"/>
          </a:xfrm>
          <a:prstGeom prst="rect">
            <a:avLst/>
          </a:prstGeom>
          <a:noFill/>
          <a:ln>
            <a:noFill/>
          </a:ln>
        </p:spPr>
      </p:pic>
      <p:sp>
        <p:nvSpPr>
          <p:cNvPr id="137" name="Google Shape;137;p123"/>
          <p:cNvSpPr txBox="1">
            <a:spLocks noGrp="1"/>
          </p:cNvSpPr>
          <p:nvPr>
            <p:ph type="body" idx="1"/>
          </p:nvPr>
        </p:nvSpPr>
        <p:spPr>
          <a:xfrm>
            <a:off x="628650" y="2363628"/>
            <a:ext cx="2533650" cy="1095190"/>
          </a:xfrm>
          <a:prstGeom prst="rect">
            <a:avLst/>
          </a:prstGeom>
          <a:noFill/>
          <a:ln>
            <a:noFill/>
          </a:ln>
        </p:spPr>
        <p:txBody>
          <a:bodyPr spcFirstLastPara="1" wrap="square" lIns="91425" tIns="0" rIns="91425" bIns="45700" anchor="t" anchorCtr="0">
            <a:normAutofit/>
          </a:bodyPr>
          <a:lstStyle>
            <a:lvl1pPr marL="457200" lvl="0" indent="-334899" algn="l">
              <a:lnSpc>
                <a:spcPct val="100000"/>
              </a:lnSpc>
              <a:spcBef>
                <a:spcPts val="0"/>
              </a:spcBef>
              <a:spcAft>
                <a:spcPts val="0"/>
              </a:spcAft>
              <a:buSzPts val="1674"/>
              <a:buChar char="−"/>
              <a:defRPr sz="1674">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38" name="Google Shape;138;p123"/>
          <p:cNvSpPr txBox="1">
            <a:spLocks noGrp="1"/>
          </p:cNvSpPr>
          <p:nvPr>
            <p:ph type="body" idx="2"/>
          </p:nvPr>
        </p:nvSpPr>
        <p:spPr>
          <a:xfrm>
            <a:off x="3305175" y="2363628"/>
            <a:ext cx="2533650" cy="1095190"/>
          </a:xfrm>
          <a:prstGeom prst="rect">
            <a:avLst/>
          </a:prstGeom>
          <a:noFill/>
          <a:ln>
            <a:noFill/>
          </a:ln>
        </p:spPr>
        <p:txBody>
          <a:bodyPr spcFirstLastPara="1" wrap="square" lIns="91425" tIns="0" rIns="91425" bIns="45700" anchor="t" anchorCtr="0">
            <a:normAutofit/>
          </a:bodyPr>
          <a:lstStyle>
            <a:lvl1pPr marL="457200" lvl="0" indent="-334899" algn="l">
              <a:lnSpc>
                <a:spcPct val="100000"/>
              </a:lnSpc>
              <a:spcBef>
                <a:spcPts val="0"/>
              </a:spcBef>
              <a:spcAft>
                <a:spcPts val="0"/>
              </a:spcAft>
              <a:buSzPts val="1674"/>
              <a:buChar char="−"/>
              <a:defRPr sz="1674">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39" name="Google Shape;139;p123"/>
          <p:cNvSpPr txBox="1">
            <a:spLocks noGrp="1"/>
          </p:cNvSpPr>
          <p:nvPr>
            <p:ph type="body" idx="3"/>
          </p:nvPr>
        </p:nvSpPr>
        <p:spPr>
          <a:xfrm>
            <a:off x="5981700" y="2363628"/>
            <a:ext cx="2533650" cy="1095190"/>
          </a:xfrm>
          <a:prstGeom prst="rect">
            <a:avLst/>
          </a:prstGeom>
          <a:noFill/>
          <a:ln>
            <a:noFill/>
          </a:ln>
        </p:spPr>
        <p:txBody>
          <a:bodyPr spcFirstLastPara="1" wrap="square" lIns="91425" tIns="0" rIns="91425" bIns="45700" anchor="t" anchorCtr="0">
            <a:normAutofit/>
          </a:bodyPr>
          <a:lstStyle>
            <a:lvl1pPr marL="457200" lvl="0" indent="-334899" algn="l">
              <a:lnSpc>
                <a:spcPct val="100000"/>
              </a:lnSpc>
              <a:spcBef>
                <a:spcPts val="0"/>
              </a:spcBef>
              <a:spcAft>
                <a:spcPts val="0"/>
              </a:spcAft>
              <a:buSzPts val="1674"/>
              <a:buChar char="−"/>
              <a:defRPr sz="1674">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0" name="Google Shape;140;p123"/>
          <p:cNvSpPr txBox="1">
            <a:spLocks noGrp="1"/>
          </p:cNvSpPr>
          <p:nvPr>
            <p:ph type="body" idx="4"/>
          </p:nvPr>
        </p:nvSpPr>
        <p:spPr>
          <a:xfrm>
            <a:off x="628650" y="1297053"/>
            <a:ext cx="2533650" cy="1066800"/>
          </a:xfrm>
          <a:prstGeom prst="rect">
            <a:avLst/>
          </a:prstGeom>
          <a:noFill/>
          <a:ln>
            <a:noFill/>
          </a:ln>
        </p:spPr>
        <p:txBody>
          <a:bodyPr spcFirstLastPara="1" wrap="square" lIns="91425" tIns="45700" rIns="91425" bIns="0" anchor="b" anchorCtr="0">
            <a:noAutofit/>
          </a:bodyPr>
          <a:lstStyle>
            <a:lvl1pPr marL="457200" lvl="0" indent="-228600" algn="ctr">
              <a:lnSpc>
                <a:spcPct val="100000"/>
              </a:lnSpc>
              <a:spcBef>
                <a:spcPts val="0"/>
              </a:spcBef>
              <a:spcAft>
                <a:spcPts val="0"/>
              </a:spcAft>
              <a:buSzPts val="6000"/>
              <a:buNone/>
              <a:defRPr sz="6000" b="1" i="0">
                <a:solidFill>
                  <a:srgbClr val="FC0000"/>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1" name="Google Shape;141;p123"/>
          <p:cNvSpPr txBox="1">
            <a:spLocks noGrp="1"/>
          </p:cNvSpPr>
          <p:nvPr>
            <p:ph type="body" idx="5"/>
          </p:nvPr>
        </p:nvSpPr>
        <p:spPr>
          <a:xfrm>
            <a:off x="3305175" y="1297053"/>
            <a:ext cx="2533650" cy="1066800"/>
          </a:xfrm>
          <a:prstGeom prst="rect">
            <a:avLst/>
          </a:prstGeom>
          <a:noFill/>
          <a:ln>
            <a:noFill/>
          </a:ln>
        </p:spPr>
        <p:txBody>
          <a:bodyPr spcFirstLastPara="1" wrap="square" lIns="91425" tIns="45700" rIns="91425" bIns="0" anchor="b" anchorCtr="0">
            <a:noAutofit/>
          </a:bodyPr>
          <a:lstStyle>
            <a:lvl1pPr marL="457200" lvl="0" indent="-228600" algn="ctr">
              <a:lnSpc>
                <a:spcPct val="100000"/>
              </a:lnSpc>
              <a:spcBef>
                <a:spcPts val="0"/>
              </a:spcBef>
              <a:spcAft>
                <a:spcPts val="0"/>
              </a:spcAft>
              <a:buSzPts val="6138"/>
              <a:buNone/>
              <a:defRPr sz="6138" b="1" i="0">
                <a:solidFill>
                  <a:srgbClr val="FC0000"/>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2" name="Google Shape;142;p123"/>
          <p:cNvSpPr txBox="1">
            <a:spLocks noGrp="1"/>
          </p:cNvSpPr>
          <p:nvPr>
            <p:ph type="body" idx="6"/>
          </p:nvPr>
        </p:nvSpPr>
        <p:spPr>
          <a:xfrm>
            <a:off x="5981700" y="1297053"/>
            <a:ext cx="2533650" cy="1066800"/>
          </a:xfrm>
          <a:prstGeom prst="rect">
            <a:avLst/>
          </a:prstGeom>
          <a:noFill/>
          <a:ln>
            <a:noFill/>
          </a:ln>
        </p:spPr>
        <p:txBody>
          <a:bodyPr spcFirstLastPara="1" wrap="square" lIns="91425" tIns="45700" rIns="91425" bIns="0" anchor="b" anchorCtr="0">
            <a:noAutofit/>
          </a:bodyPr>
          <a:lstStyle>
            <a:lvl1pPr marL="457200" lvl="0" indent="-228600" algn="ctr">
              <a:lnSpc>
                <a:spcPct val="100000"/>
              </a:lnSpc>
              <a:spcBef>
                <a:spcPts val="0"/>
              </a:spcBef>
              <a:spcAft>
                <a:spcPts val="0"/>
              </a:spcAft>
              <a:buSzPts val="6138"/>
              <a:buNone/>
              <a:defRPr sz="6138" b="1" i="0">
                <a:solidFill>
                  <a:srgbClr val="FC0000"/>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3" name="Google Shape;143;p123"/>
          <p:cNvSpPr txBox="1">
            <a:spLocks noGrp="1"/>
          </p:cNvSpPr>
          <p:nvPr>
            <p:ph type="ftr" idx="11"/>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lvl1pPr lvl="0" algn="ctr">
              <a:lnSpc>
                <a:spcPct val="100000"/>
              </a:lnSpc>
              <a:spcBef>
                <a:spcPts val="0"/>
              </a:spcBef>
              <a:spcAft>
                <a:spcPts val="0"/>
              </a:spcAft>
              <a:buSzPts val="8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23"/>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hoto Left - Content Right">
  <p:cSld name="1_Photo Left - Content Right 2">
    <p:bg>
      <p:bgPr>
        <a:solidFill>
          <a:schemeClr val="dk1"/>
        </a:solidFill>
        <a:effectLst/>
      </p:bgPr>
    </p:bg>
    <p:spTree>
      <p:nvGrpSpPr>
        <p:cNvPr id="1" name="Shape 145"/>
        <p:cNvGrpSpPr/>
        <p:nvPr/>
      </p:nvGrpSpPr>
      <p:grpSpPr>
        <a:xfrm>
          <a:off x="0" y="0"/>
          <a:ext cx="0" cy="0"/>
          <a:chOff x="0" y="0"/>
          <a:chExt cx="0" cy="0"/>
        </a:xfrm>
      </p:grpSpPr>
      <p:pic>
        <p:nvPicPr>
          <p:cNvPr id="146" name="Google Shape;146;p124"/>
          <p:cNvPicPr preferRelativeResize="0"/>
          <p:nvPr/>
        </p:nvPicPr>
        <p:blipFill rotWithShape="1">
          <a:blip r:embed="rId2">
            <a:alphaModFix amt="5000"/>
          </a:blip>
          <a:srcRect l="20544" t="73106" r="26610" b="4322"/>
          <a:stretch/>
        </p:blipFill>
        <p:spPr>
          <a:xfrm>
            <a:off x="5335570" y="1"/>
            <a:ext cx="3808429" cy="1158738"/>
          </a:xfrm>
          <a:prstGeom prst="rect">
            <a:avLst/>
          </a:prstGeom>
          <a:noFill/>
          <a:ln>
            <a:noFill/>
          </a:ln>
        </p:spPr>
      </p:pic>
      <p:sp>
        <p:nvSpPr>
          <p:cNvPr id="147" name="Google Shape;147;p124"/>
          <p:cNvSpPr txBox="1">
            <a:spLocks noGrp="1"/>
          </p:cNvSpPr>
          <p:nvPr>
            <p:ph type="title"/>
          </p:nvPr>
        </p:nvSpPr>
        <p:spPr>
          <a:xfrm>
            <a:off x="4978317" y="794682"/>
            <a:ext cx="3768890" cy="592634"/>
          </a:xfrm>
          <a:prstGeom prst="rect">
            <a:avLst/>
          </a:prstGeom>
          <a:noFill/>
          <a:ln>
            <a:noFill/>
          </a:ln>
        </p:spPr>
        <p:txBody>
          <a:bodyPr spcFirstLastPara="1" wrap="square" lIns="90000" tIns="45700" rIns="91425" bIns="45700" anchor="b" anchorCtr="0">
            <a:normAutofit/>
          </a:bodyPr>
          <a:lstStyle>
            <a:lvl1pPr lvl="0" algn="l">
              <a:lnSpc>
                <a:spcPct val="90000"/>
              </a:lnSpc>
              <a:spcBef>
                <a:spcPts val="0"/>
              </a:spcBef>
              <a:spcAft>
                <a:spcPts val="0"/>
              </a:spcAft>
              <a:buClr>
                <a:schemeClr val="lt1"/>
              </a:buClr>
              <a:buSzPts val="32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24"/>
          <p:cNvSpPr txBox="1">
            <a:spLocks noGrp="1"/>
          </p:cNvSpPr>
          <p:nvPr>
            <p:ph type="body" idx="1"/>
          </p:nvPr>
        </p:nvSpPr>
        <p:spPr>
          <a:xfrm>
            <a:off x="4978317" y="1506199"/>
            <a:ext cx="3768890" cy="2637176"/>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800"/>
              </a:spcBef>
              <a:spcAft>
                <a:spcPts val="0"/>
              </a:spcAft>
              <a:buClr>
                <a:srgbClr val="FC0000"/>
              </a:buClr>
              <a:buSzPts val="1800"/>
              <a:buFont typeface="NTR"/>
              <a:buChar char="−"/>
              <a:defRPr sz="1400" b="0" i="0">
                <a:solidFill>
                  <a:schemeClr val="lt1"/>
                </a:solidFill>
                <a:latin typeface="Arial"/>
                <a:ea typeface="Arial"/>
                <a:cs typeface="Arial"/>
                <a:sym typeface="Arial"/>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
              <a:defRPr/>
            </a:lvl4pPr>
            <a:lvl5pPr marL="2286000" lvl="4" indent="-342900" algn="l">
              <a:lnSpc>
                <a:spcPct val="95000"/>
              </a:lnSpc>
              <a:spcBef>
                <a:spcPts val="600"/>
              </a:spcBef>
              <a:spcAft>
                <a:spcPts val="0"/>
              </a:spcAft>
              <a:buSzPts val="1800"/>
              <a:buChar char="▪"/>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
        <p:nvSpPr>
          <p:cNvPr id="149" name="Google Shape;149;p124"/>
          <p:cNvSpPr txBox="1">
            <a:spLocks noGrp="1"/>
          </p:cNvSpPr>
          <p:nvPr>
            <p:ph type="body" idx="2"/>
          </p:nvPr>
        </p:nvSpPr>
        <p:spPr>
          <a:xfrm>
            <a:off x="0" y="0"/>
            <a:ext cx="4572000" cy="51435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800"/>
              <a:buNone/>
              <a:defRPr sz="2800" b="0" i="0">
                <a:solidFill>
                  <a:schemeClr val="dk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hoto Right - Content Left">
  <p:cSld name="1_Photo Right - Content Left">
    <p:bg>
      <p:bgPr>
        <a:solidFill>
          <a:schemeClr val="dk1"/>
        </a:solidFill>
        <a:effectLst/>
      </p:bgPr>
    </p:bg>
    <p:spTree>
      <p:nvGrpSpPr>
        <p:cNvPr id="1" name="Shape 150"/>
        <p:cNvGrpSpPr/>
        <p:nvPr/>
      </p:nvGrpSpPr>
      <p:grpSpPr>
        <a:xfrm>
          <a:off x="0" y="0"/>
          <a:ext cx="0" cy="0"/>
          <a:chOff x="0" y="0"/>
          <a:chExt cx="0" cy="0"/>
        </a:xfrm>
      </p:grpSpPr>
      <p:pic>
        <p:nvPicPr>
          <p:cNvPr id="151" name="Google Shape;151;p125"/>
          <p:cNvPicPr preferRelativeResize="0"/>
          <p:nvPr/>
        </p:nvPicPr>
        <p:blipFill rotWithShape="1">
          <a:blip r:embed="rId2">
            <a:alphaModFix amt="5000"/>
          </a:blip>
          <a:srcRect l="20544" t="73106" r="26610" b="4322"/>
          <a:stretch/>
        </p:blipFill>
        <p:spPr>
          <a:xfrm flipH="1">
            <a:off x="0" y="1"/>
            <a:ext cx="3808429" cy="1158738"/>
          </a:xfrm>
          <a:prstGeom prst="rect">
            <a:avLst/>
          </a:prstGeom>
          <a:noFill/>
          <a:ln>
            <a:noFill/>
          </a:ln>
        </p:spPr>
      </p:pic>
      <p:sp>
        <p:nvSpPr>
          <p:cNvPr id="152" name="Google Shape;152;p125"/>
          <p:cNvSpPr txBox="1">
            <a:spLocks noGrp="1"/>
          </p:cNvSpPr>
          <p:nvPr>
            <p:ph type="title"/>
          </p:nvPr>
        </p:nvSpPr>
        <p:spPr>
          <a:xfrm>
            <a:off x="406839" y="794682"/>
            <a:ext cx="3768890" cy="592634"/>
          </a:xfrm>
          <a:prstGeom prst="rect">
            <a:avLst/>
          </a:prstGeom>
          <a:noFill/>
          <a:ln>
            <a:noFill/>
          </a:ln>
        </p:spPr>
        <p:txBody>
          <a:bodyPr spcFirstLastPara="1" wrap="square" lIns="90000" tIns="45700" rIns="91425" bIns="45700" anchor="b" anchorCtr="0">
            <a:normAutofit/>
          </a:bodyPr>
          <a:lstStyle>
            <a:lvl1pPr lvl="0" algn="l">
              <a:lnSpc>
                <a:spcPct val="90000"/>
              </a:lnSpc>
              <a:spcBef>
                <a:spcPts val="0"/>
              </a:spcBef>
              <a:spcAft>
                <a:spcPts val="0"/>
              </a:spcAft>
              <a:buClr>
                <a:schemeClr val="lt1"/>
              </a:buClr>
              <a:buSzPts val="32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25"/>
          <p:cNvSpPr txBox="1">
            <a:spLocks noGrp="1"/>
          </p:cNvSpPr>
          <p:nvPr>
            <p:ph type="body" idx="1"/>
          </p:nvPr>
        </p:nvSpPr>
        <p:spPr>
          <a:xfrm>
            <a:off x="406839" y="1506199"/>
            <a:ext cx="3768890" cy="2637176"/>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800"/>
              </a:spcBef>
              <a:spcAft>
                <a:spcPts val="0"/>
              </a:spcAft>
              <a:buClr>
                <a:srgbClr val="FC0000"/>
              </a:buClr>
              <a:buSzPts val="1800"/>
              <a:buFont typeface="NTR"/>
              <a:buChar char="−"/>
              <a:defRPr sz="1400" b="0" i="0">
                <a:solidFill>
                  <a:schemeClr val="lt1"/>
                </a:solidFill>
                <a:latin typeface="Arial"/>
                <a:ea typeface="Arial"/>
                <a:cs typeface="Arial"/>
                <a:sym typeface="Arial"/>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
              <a:defRPr/>
            </a:lvl4pPr>
            <a:lvl5pPr marL="2286000" lvl="4" indent="-342900" algn="l">
              <a:lnSpc>
                <a:spcPct val="95000"/>
              </a:lnSpc>
              <a:spcBef>
                <a:spcPts val="600"/>
              </a:spcBef>
              <a:spcAft>
                <a:spcPts val="0"/>
              </a:spcAft>
              <a:buSzPts val="1800"/>
              <a:buChar char="▪"/>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
        <p:nvSpPr>
          <p:cNvPr id="154" name="Google Shape;154;p125"/>
          <p:cNvSpPr txBox="1">
            <a:spLocks noGrp="1"/>
          </p:cNvSpPr>
          <p:nvPr>
            <p:ph type="body" idx="2"/>
          </p:nvPr>
        </p:nvSpPr>
        <p:spPr>
          <a:xfrm>
            <a:off x="4572000" y="0"/>
            <a:ext cx="4572000" cy="51435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800"/>
              <a:buNone/>
              <a:defRPr sz="2800" b="0" i="0">
                <a:solidFill>
                  <a:schemeClr val="dk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hoto Left - Content Right">
  <p:cSld name="1_Photo Left - Content Right 3">
    <p:bg>
      <p:bgPr>
        <a:solidFill>
          <a:schemeClr val="dk1"/>
        </a:solidFill>
        <a:effectLst/>
      </p:bgPr>
    </p:bg>
    <p:spTree>
      <p:nvGrpSpPr>
        <p:cNvPr id="1" name="Shape 155"/>
        <p:cNvGrpSpPr/>
        <p:nvPr/>
      </p:nvGrpSpPr>
      <p:grpSpPr>
        <a:xfrm>
          <a:off x="0" y="0"/>
          <a:ext cx="0" cy="0"/>
          <a:chOff x="0" y="0"/>
          <a:chExt cx="0" cy="0"/>
        </a:xfrm>
      </p:grpSpPr>
      <p:pic>
        <p:nvPicPr>
          <p:cNvPr id="156" name="Google Shape;156;p126"/>
          <p:cNvPicPr preferRelativeResize="0"/>
          <p:nvPr/>
        </p:nvPicPr>
        <p:blipFill rotWithShape="1">
          <a:blip r:embed="rId2">
            <a:alphaModFix amt="5000"/>
          </a:blip>
          <a:srcRect l="20544" t="73106" r="26610" b="4322"/>
          <a:stretch/>
        </p:blipFill>
        <p:spPr>
          <a:xfrm>
            <a:off x="5335570" y="1"/>
            <a:ext cx="3808429" cy="1158738"/>
          </a:xfrm>
          <a:prstGeom prst="rect">
            <a:avLst/>
          </a:prstGeom>
          <a:noFill/>
          <a:ln>
            <a:noFill/>
          </a:ln>
        </p:spPr>
      </p:pic>
      <p:sp>
        <p:nvSpPr>
          <p:cNvPr id="157" name="Google Shape;157;p126"/>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lvl1pPr lvl="0" algn="l">
              <a:lnSpc>
                <a:spcPct val="90000"/>
              </a:lnSpc>
              <a:spcBef>
                <a:spcPts val="0"/>
              </a:spcBef>
              <a:spcAft>
                <a:spcPts val="0"/>
              </a:spcAft>
              <a:buClr>
                <a:schemeClr val="lt1"/>
              </a:buClr>
              <a:buSzPts val="32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26"/>
          <p:cNvSpPr txBox="1">
            <a:spLocks noGrp="1"/>
          </p:cNvSpPr>
          <p:nvPr>
            <p:ph type="body" idx="1"/>
          </p:nvPr>
        </p:nvSpPr>
        <p:spPr>
          <a:xfrm>
            <a:off x="4978236" y="1513785"/>
            <a:ext cx="3768890" cy="2637176"/>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800"/>
              </a:spcBef>
              <a:spcAft>
                <a:spcPts val="0"/>
              </a:spcAft>
              <a:buClr>
                <a:srgbClr val="FC0000"/>
              </a:buClr>
              <a:buSzPts val="1800"/>
              <a:buFont typeface="NTR"/>
              <a:buChar char="−"/>
              <a:defRPr sz="1400" b="0" i="0">
                <a:solidFill>
                  <a:schemeClr val="lt1"/>
                </a:solidFill>
                <a:latin typeface="Arial"/>
                <a:ea typeface="Arial"/>
                <a:cs typeface="Arial"/>
                <a:sym typeface="Arial"/>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
              <a:defRPr/>
            </a:lvl4pPr>
            <a:lvl5pPr marL="2286000" lvl="4" indent="-342900" algn="l">
              <a:lnSpc>
                <a:spcPct val="95000"/>
              </a:lnSpc>
              <a:spcBef>
                <a:spcPts val="600"/>
              </a:spcBef>
              <a:spcAft>
                <a:spcPts val="0"/>
              </a:spcAft>
              <a:buSzPts val="1800"/>
              <a:buChar char="▪"/>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
        <p:nvSpPr>
          <p:cNvPr id="159" name="Google Shape;159;p126"/>
          <p:cNvSpPr txBox="1">
            <a:spLocks noGrp="1"/>
          </p:cNvSpPr>
          <p:nvPr>
            <p:ph type="body" idx="2"/>
          </p:nvPr>
        </p:nvSpPr>
        <p:spPr>
          <a:xfrm>
            <a:off x="4978236" y="1124338"/>
            <a:ext cx="3768890" cy="24553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600"/>
              <a:buNone/>
              <a:defRPr sz="1600" b="0" i="0">
                <a:solidFill>
                  <a:srgbClr val="FF0000"/>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0" name="Google Shape;160;p126"/>
          <p:cNvSpPr txBox="1">
            <a:spLocks noGrp="1"/>
          </p:cNvSpPr>
          <p:nvPr>
            <p:ph type="body" idx="3"/>
          </p:nvPr>
        </p:nvSpPr>
        <p:spPr>
          <a:xfrm>
            <a:off x="0" y="7586"/>
            <a:ext cx="4572000" cy="51435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800"/>
              <a:buNone/>
              <a:defRPr sz="2800" b="0" i="0">
                <a:solidFill>
                  <a:schemeClr val="dk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Right - Content Left">
  <p:cSld name="1_Photo Right - Content Left 2">
    <p:bg>
      <p:bgPr>
        <a:solidFill>
          <a:schemeClr val="dk1"/>
        </a:solidFill>
        <a:effectLst/>
      </p:bgPr>
    </p:bg>
    <p:spTree>
      <p:nvGrpSpPr>
        <p:cNvPr id="1" name="Shape 161"/>
        <p:cNvGrpSpPr/>
        <p:nvPr/>
      </p:nvGrpSpPr>
      <p:grpSpPr>
        <a:xfrm>
          <a:off x="0" y="0"/>
          <a:ext cx="0" cy="0"/>
          <a:chOff x="0" y="0"/>
          <a:chExt cx="0" cy="0"/>
        </a:xfrm>
      </p:grpSpPr>
      <p:pic>
        <p:nvPicPr>
          <p:cNvPr id="162" name="Google Shape;162;p127"/>
          <p:cNvPicPr preferRelativeResize="0"/>
          <p:nvPr/>
        </p:nvPicPr>
        <p:blipFill rotWithShape="1">
          <a:blip r:embed="rId2">
            <a:alphaModFix amt="5000"/>
          </a:blip>
          <a:srcRect l="20544" t="73106" r="26610" b="4322"/>
          <a:stretch/>
        </p:blipFill>
        <p:spPr>
          <a:xfrm flipH="1">
            <a:off x="0" y="1"/>
            <a:ext cx="3808429" cy="1158738"/>
          </a:xfrm>
          <a:prstGeom prst="rect">
            <a:avLst/>
          </a:prstGeom>
          <a:noFill/>
          <a:ln>
            <a:noFill/>
          </a:ln>
        </p:spPr>
      </p:pic>
      <p:sp>
        <p:nvSpPr>
          <p:cNvPr id="163" name="Google Shape;163;p127"/>
          <p:cNvSpPr txBox="1">
            <a:spLocks noGrp="1"/>
          </p:cNvSpPr>
          <p:nvPr>
            <p:ph type="title"/>
          </p:nvPr>
        </p:nvSpPr>
        <p:spPr>
          <a:xfrm>
            <a:off x="406839" y="203200"/>
            <a:ext cx="3768890" cy="840796"/>
          </a:xfrm>
          <a:prstGeom prst="rect">
            <a:avLst/>
          </a:prstGeom>
          <a:noFill/>
          <a:ln>
            <a:noFill/>
          </a:ln>
        </p:spPr>
        <p:txBody>
          <a:bodyPr spcFirstLastPara="1" wrap="square" lIns="90000" tIns="45700" rIns="91425" bIns="45700" anchor="b" anchorCtr="0">
            <a:normAutofit/>
          </a:bodyPr>
          <a:lstStyle>
            <a:lvl1pPr lvl="0" algn="l">
              <a:lnSpc>
                <a:spcPct val="90000"/>
              </a:lnSpc>
              <a:spcBef>
                <a:spcPts val="0"/>
              </a:spcBef>
              <a:spcAft>
                <a:spcPts val="0"/>
              </a:spcAft>
              <a:buClr>
                <a:schemeClr val="lt1"/>
              </a:buClr>
              <a:buSzPts val="32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127"/>
          <p:cNvSpPr txBox="1">
            <a:spLocks noGrp="1"/>
          </p:cNvSpPr>
          <p:nvPr>
            <p:ph type="body" idx="1"/>
          </p:nvPr>
        </p:nvSpPr>
        <p:spPr>
          <a:xfrm>
            <a:off x="406839" y="1506199"/>
            <a:ext cx="3768890" cy="2637176"/>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800"/>
              </a:spcBef>
              <a:spcAft>
                <a:spcPts val="0"/>
              </a:spcAft>
              <a:buClr>
                <a:srgbClr val="FC0000"/>
              </a:buClr>
              <a:buSzPts val="1800"/>
              <a:buFont typeface="NTR"/>
              <a:buChar char="−"/>
              <a:defRPr sz="1400" b="0" i="0">
                <a:solidFill>
                  <a:schemeClr val="lt1"/>
                </a:solidFill>
                <a:latin typeface="Arial"/>
                <a:ea typeface="Arial"/>
                <a:cs typeface="Arial"/>
                <a:sym typeface="Arial"/>
              </a:defRPr>
            </a:lvl1pPr>
            <a:lvl2pPr marL="914400" lvl="1" indent="-342900" algn="l">
              <a:lnSpc>
                <a:spcPct val="95000"/>
              </a:lnSpc>
              <a:spcBef>
                <a:spcPts val="6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600"/>
              </a:spcBef>
              <a:spcAft>
                <a:spcPts val="0"/>
              </a:spcAft>
              <a:buSzPts val="1800"/>
              <a:buChar char="▪"/>
              <a:defRPr/>
            </a:lvl4pPr>
            <a:lvl5pPr marL="2286000" lvl="4" indent="-342900" algn="l">
              <a:lnSpc>
                <a:spcPct val="95000"/>
              </a:lnSpc>
              <a:spcBef>
                <a:spcPts val="600"/>
              </a:spcBef>
              <a:spcAft>
                <a:spcPts val="0"/>
              </a:spcAft>
              <a:buSzPts val="1800"/>
              <a:buChar char="▪"/>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
        <p:nvSpPr>
          <p:cNvPr id="165" name="Google Shape;165;p127"/>
          <p:cNvSpPr txBox="1">
            <a:spLocks noGrp="1"/>
          </p:cNvSpPr>
          <p:nvPr>
            <p:ph type="body" idx="2"/>
          </p:nvPr>
        </p:nvSpPr>
        <p:spPr>
          <a:xfrm>
            <a:off x="406839" y="1068352"/>
            <a:ext cx="3768890" cy="24553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600"/>
              <a:buNone/>
              <a:defRPr sz="1600" b="0" i="0">
                <a:solidFill>
                  <a:srgbClr val="FF0000"/>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6" name="Google Shape;166;p127"/>
          <p:cNvSpPr txBox="1">
            <a:spLocks noGrp="1"/>
          </p:cNvSpPr>
          <p:nvPr>
            <p:ph type="body" idx="3"/>
          </p:nvPr>
        </p:nvSpPr>
        <p:spPr>
          <a:xfrm>
            <a:off x="4572000" y="0"/>
            <a:ext cx="4572000" cy="51435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800"/>
              <a:buNone/>
              <a:defRPr sz="2800" b="0" i="0">
                <a:solidFill>
                  <a:schemeClr val="dk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7" name="Google Shape;167;p127"/>
          <p:cNvSpPr txBox="1">
            <a:spLocks noGrp="1"/>
          </p:cNvSpPr>
          <p:nvPr>
            <p:ph type="ftr" idx="11"/>
          </p:nvPr>
        </p:nvSpPr>
        <p:spPr>
          <a:xfrm>
            <a:off x="0" y="4798110"/>
            <a:ext cx="4572000" cy="277673"/>
          </a:xfrm>
          <a:prstGeom prst="rect">
            <a:avLst/>
          </a:prstGeom>
          <a:noFill/>
          <a:ln>
            <a:noFill/>
          </a:ln>
        </p:spPr>
        <p:txBody>
          <a:bodyPr spcFirstLastPara="1" wrap="square" lIns="90000" tIns="45700" rIns="91425" bIns="45700" anchor="b" anchorCtr="0">
            <a:noAutofit/>
          </a:bodyPr>
          <a:lstStyle>
            <a:lvl1pPr lvl="0" algn="ctr">
              <a:lnSpc>
                <a:spcPct val="100000"/>
              </a:lnSpc>
              <a:spcBef>
                <a:spcPts val="0"/>
              </a:spcBef>
              <a:spcAft>
                <a:spcPts val="0"/>
              </a:spcAft>
              <a:buSzPts val="800"/>
              <a:buNone/>
              <a:defRPr>
                <a:solidFill>
                  <a:srgbClr val="E2E2E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Large Title Center">
  <p:cSld name="Large Title Center">
    <p:spTree>
      <p:nvGrpSpPr>
        <p:cNvPr id="1" name="Shape 32"/>
        <p:cNvGrpSpPr/>
        <p:nvPr/>
      </p:nvGrpSpPr>
      <p:grpSpPr>
        <a:xfrm>
          <a:off x="0" y="0"/>
          <a:ext cx="0" cy="0"/>
          <a:chOff x="0" y="0"/>
          <a:chExt cx="0" cy="0"/>
        </a:xfrm>
      </p:grpSpPr>
      <p:sp>
        <p:nvSpPr>
          <p:cNvPr id="33" name="Google Shape;33;p112"/>
          <p:cNvSpPr txBox="1">
            <a:spLocks noGrp="1"/>
          </p:cNvSpPr>
          <p:nvPr>
            <p:ph type="title"/>
          </p:nvPr>
        </p:nvSpPr>
        <p:spPr>
          <a:xfrm>
            <a:off x="290556" y="330574"/>
            <a:ext cx="8590591" cy="535531"/>
          </a:xfrm>
          <a:prstGeom prst="rect">
            <a:avLst/>
          </a:prstGeom>
          <a:noFill/>
          <a:ln>
            <a:noFill/>
          </a:ln>
        </p:spPr>
        <p:txBody>
          <a:bodyPr spcFirstLastPara="1" wrap="square" lIns="91425" tIns="45700" rIns="91425" bIns="45700" anchor="t" anchorCtr="0">
            <a:spAutoFit/>
          </a:bodyPr>
          <a:lstStyle>
            <a:lvl1pPr lvl="0" algn="ctr">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p:cSld name="1_Title 2">
    <p:spTree>
      <p:nvGrpSpPr>
        <p:cNvPr id="1" name="Shape 168"/>
        <p:cNvGrpSpPr/>
        <p:nvPr/>
      </p:nvGrpSpPr>
      <p:grpSpPr>
        <a:xfrm>
          <a:off x="0" y="0"/>
          <a:ext cx="0" cy="0"/>
          <a:chOff x="0" y="0"/>
          <a:chExt cx="0" cy="0"/>
        </a:xfrm>
      </p:grpSpPr>
      <p:pic>
        <p:nvPicPr>
          <p:cNvPr id="169" name="Google Shape;169;p128"/>
          <p:cNvPicPr preferRelativeResize="0"/>
          <p:nvPr/>
        </p:nvPicPr>
        <p:blipFill rotWithShape="1">
          <a:blip r:embed="rId2">
            <a:alphaModFix/>
          </a:blip>
          <a:srcRect l="552" t="16625" r="16622" b="551"/>
          <a:stretch/>
        </p:blipFill>
        <p:spPr>
          <a:xfrm rot="10800000">
            <a:off x="0" y="-2"/>
            <a:ext cx="9144000" cy="5143501"/>
          </a:xfrm>
          <a:prstGeom prst="rect">
            <a:avLst/>
          </a:prstGeom>
          <a:noFill/>
          <a:ln>
            <a:noFill/>
          </a:ln>
        </p:spPr>
      </p:pic>
      <p:sp>
        <p:nvSpPr>
          <p:cNvPr id="170" name="Google Shape;170;p128"/>
          <p:cNvSpPr txBox="1">
            <a:spLocks noGrp="1"/>
          </p:cNvSpPr>
          <p:nvPr>
            <p:ph type="title"/>
          </p:nvPr>
        </p:nvSpPr>
        <p:spPr>
          <a:xfrm>
            <a:off x="1493812" y="1585683"/>
            <a:ext cx="6156377" cy="1972134"/>
          </a:xfrm>
          <a:prstGeom prst="rect">
            <a:avLst/>
          </a:prstGeom>
          <a:noFill/>
          <a:ln>
            <a:noFill/>
          </a:ln>
        </p:spPr>
        <p:txBody>
          <a:bodyPr spcFirstLastPara="1" wrap="square" lIns="91425" tIns="45700" rIns="91425" bIns="45700" anchor="ctr" anchorCtr="0">
            <a:normAutofit/>
          </a:bodyPr>
          <a:lstStyle>
            <a:lvl1pPr lvl="0" algn="ctr">
              <a:lnSpc>
                <a:spcPct val="75000"/>
              </a:lnSpc>
              <a:spcBef>
                <a:spcPts val="0"/>
              </a:spcBef>
              <a:spcAft>
                <a:spcPts val="0"/>
              </a:spcAft>
              <a:buClr>
                <a:schemeClr val="dk1"/>
              </a:buClr>
              <a:buSzPts val="7200"/>
              <a:buFont typeface="Arial"/>
              <a:buNone/>
              <a:defRPr sz="5400" b="1" i="0"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1" name="Google Shape;171;p128"/>
          <p:cNvPicPr preferRelativeResize="0"/>
          <p:nvPr/>
        </p:nvPicPr>
        <p:blipFill rotWithShape="1">
          <a:blip r:embed="rId3">
            <a:alphaModFix/>
          </a:blip>
          <a:srcRect/>
          <a:stretch/>
        </p:blipFill>
        <p:spPr>
          <a:xfrm>
            <a:off x="98910" y="4603555"/>
            <a:ext cx="929729" cy="484747"/>
          </a:xfrm>
          <a:prstGeom prst="rect">
            <a:avLst/>
          </a:prstGeom>
          <a:noFill/>
          <a:ln>
            <a:noFill/>
          </a:ln>
        </p:spPr>
      </p:pic>
      <p:sp>
        <p:nvSpPr>
          <p:cNvPr id="172" name="Google Shape;172;p128"/>
          <p:cNvSpPr txBox="1">
            <a:spLocks noGrp="1"/>
          </p:cNvSpPr>
          <p:nvPr>
            <p:ph type="ftr" idx="11"/>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 name="Google Shape;173;p128"/>
          <p:cNvPicPr preferRelativeResize="0"/>
          <p:nvPr/>
        </p:nvPicPr>
        <p:blipFill rotWithShape="1">
          <a:blip r:embed="rId4">
            <a:alphaModFix amt="25000"/>
          </a:blip>
          <a:srcRect t="71241" r="8696"/>
          <a:stretch/>
        </p:blipFill>
        <p:spPr>
          <a:xfrm>
            <a:off x="4152275" y="1"/>
            <a:ext cx="4991725" cy="11200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 Black">
  <p:cSld name="Agenda - Black">
    <p:bg>
      <p:bgPr>
        <a:solidFill>
          <a:schemeClr val="lt1"/>
        </a:solidFill>
        <a:effectLst/>
      </p:bgPr>
    </p:bg>
    <p:spTree>
      <p:nvGrpSpPr>
        <p:cNvPr id="1" name="Shape 179"/>
        <p:cNvGrpSpPr/>
        <p:nvPr/>
      </p:nvGrpSpPr>
      <p:grpSpPr>
        <a:xfrm>
          <a:off x="0" y="0"/>
          <a:ext cx="0" cy="0"/>
          <a:chOff x="0" y="0"/>
          <a:chExt cx="0" cy="0"/>
        </a:xfrm>
      </p:grpSpPr>
      <p:pic>
        <p:nvPicPr>
          <p:cNvPr id="180" name="Google Shape;180;p108"/>
          <p:cNvPicPr preferRelativeResize="0"/>
          <p:nvPr/>
        </p:nvPicPr>
        <p:blipFill rotWithShape="1">
          <a:blip r:embed="rId2">
            <a:alphaModFix/>
          </a:blip>
          <a:srcRect t="33007" r="15423" b="44429"/>
          <a:stretch/>
        </p:blipFill>
        <p:spPr>
          <a:xfrm>
            <a:off x="0" y="3258839"/>
            <a:ext cx="9144000" cy="1884661"/>
          </a:xfrm>
          <a:prstGeom prst="rect">
            <a:avLst/>
          </a:prstGeom>
          <a:noFill/>
          <a:ln>
            <a:noFill/>
          </a:ln>
        </p:spPr>
      </p:pic>
      <p:sp>
        <p:nvSpPr>
          <p:cNvPr id="181" name="Google Shape;181;p108"/>
          <p:cNvSpPr/>
          <p:nvPr/>
        </p:nvSpPr>
        <p:spPr>
          <a:xfrm rot="-5400000">
            <a:off x="3962159" y="-731779"/>
            <a:ext cx="1219683" cy="9144001"/>
          </a:xfrm>
          <a:custGeom>
            <a:avLst/>
            <a:gdLst/>
            <a:ahLst/>
            <a:cxnLst/>
            <a:rect l="l" t="t" r="r" b="b"/>
            <a:pathLst>
              <a:path w="2910625" h="5164428" extrusionOk="0">
                <a:moveTo>
                  <a:pt x="0" y="0"/>
                </a:moveTo>
                <a:lnTo>
                  <a:pt x="2910625" y="0"/>
                </a:lnTo>
                <a:lnTo>
                  <a:pt x="2910625" y="5164428"/>
                </a:lnTo>
                <a:lnTo>
                  <a:pt x="225380" y="5164428"/>
                </a:lnTo>
                <a:lnTo>
                  <a:pt x="1495183" y="412735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82" name="Google Shape;182;p108"/>
          <p:cNvSpPr txBox="1">
            <a:spLocks noGrp="1"/>
          </p:cNvSpPr>
          <p:nvPr>
            <p:ph type="body" idx="1"/>
          </p:nvPr>
        </p:nvSpPr>
        <p:spPr>
          <a:xfrm>
            <a:off x="4173244" y="990060"/>
            <a:ext cx="4705644" cy="2413158"/>
          </a:xfrm>
          <a:prstGeom prst="rect">
            <a:avLst/>
          </a:prstGeom>
          <a:noFill/>
          <a:ln>
            <a:noFill/>
          </a:ln>
        </p:spPr>
        <p:txBody>
          <a:bodyPr spcFirstLastPara="1" wrap="square" lIns="91425" tIns="45700" rIns="91425" bIns="45700" anchor="ctr" anchorCtr="0">
            <a:normAutofit/>
          </a:bodyPr>
          <a:lstStyle>
            <a:lvl1pPr marL="457200" lvl="0" indent="-342900" algn="l">
              <a:lnSpc>
                <a:spcPct val="100000"/>
              </a:lnSpc>
              <a:spcBef>
                <a:spcPts val="1200"/>
              </a:spcBef>
              <a:spcAft>
                <a:spcPts val="0"/>
              </a:spcAft>
              <a:buClr>
                <a:schemeClr val="accent1"/>
              </a:buClr>
              <a:buSzPts val="1800"/>
              <a:buChar char="−"/>
              <a:defRPr sz="1800" b="0" i="0">
                <a:solidFill>
                  <a:schemeClr val="lt1"/>
                </a:solidFill>
                <a:latin typeface="Karla"/>
                <a:ea typeface="Karla"/>
                <a:cs typeface="Karla"/>
                <a:sym typeface="Karla"/>
              </a:defRPr>
            </a:lvl1pPr>
            <a:lvl2pPr marL="914400" lvl="1" indent="-228600" algn="l">
              <a:lnSpc>
                <a:spcPct val="100000"/>
              </a:lnSpc>
              <a:spcBef>
                <a:spcPts val="0"/>
              </a:spcBef>
              <a:spcAft>
                <a:spcPts val="0"/>
              </a:spcAft>
              <a:buSzPts val="2000"/>
              <a:buNone/>
              <a:defRPr sz="2000"/>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3" name="Google Shape;183;p108"/>
          <p:cNvSpPr txBox="1">
            <a:spLocks noGrp="1"/>
          </p:cNvSpPr>
          <p:nvPr>
            <p:ph type="title"/>
          </p:nvPr>
        </p:nvSpPr>
        <p:spPr>
          <a:xfrm>
            <a:off x="273050" y="996902"/>
            <a:ext cx="3295167" cy="2397704"/>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4" name="Google Shape;184;p108"/>
          <p:cNvCxnSpPr/>
          <p:nvPr/>
        </p:nvCxnSpPr>
        <p:spPr>
          <a:xfrm>
            <a:off x="3870730" y="990060"/>
            <a:ext cx="0" cy="2413158"/>
          </a:xfrm>
          <a:prstGeom prst="straightConnector1">
            <a:avLst/>
          </a:prstGeom>
          <a:noFill/>
          <a:ln w="19050" cap="flat" cmpd="sng">
            <a:solidFill>
              <a:schemeClr val="accent1"/>
            </a:solidFill>
            <a:prstDash val="solid"/>
            <a:round/>
            <a:headEnd type="none" w="sm" len="sm"/>
            <a:tailEnd type="none" w="sm" len="sm"/>
          </a:ln>
        </p:spPr>
      </p:cxnSp>
      <p:sp>
        <p:nvSpPr>
          <p:cNvPr id="185" name="Google Shape;185;p108"/>
          <p:cNvSpPr/>
          <p:nvPr/>
        </p:nvSpPr>
        <p:spPr>
          <a:xfrm>
            <a:off x="8450468" y="4713902"/>
            <a:ext cx="355189" cy="279759"/>
          </a:xfrm>
          <a:custGeom>
            <a:avLst/>
            <a:gdLst/>
            <a:ahLst/>
            <a:cxnLst/>
            <a:rect l="l" t="t" r="r" b="b"/>
            <a:pathLst>
              <a:path w="772117" h="608146" extrusionOk="0">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186" name="Google Shape;186;p108"/>
          <p:cNvGrpSpPr/>
          <p:nvPr/>
        </p:nvGrpSpPr>
        <p:grpSpPr>
          <a:xfrm>
            <a:off x="0" y="165548"/>
            <a:ext cx="1386998" cy="270289"/>
            <a:chOff x="0" y="165548"/>
            <a:chExt cx="1386998" cy="270289"/>
          </a:xfrm>
        </p:grpSpPr>
        <p:sp>
          <p:nvSpPr>
            <p:cNvPr id="187" name="Google Shape;187;p108"/>
            <p:cNvSpPr/>
            <p:nvPr/>
          </p:nvSpPr>
          <p:spPr>
            <a:xfrm>
              <a:off x="0" y="165548"/>
              <a:ext cx="262851" cy="270289"/>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grpSp>
          <p:nvGrpSpPr>
            <p:cNvPr id="188" name="Google Shape;188;p108"/>
            <p:cNvGrpSpPr/>
            <p:nvPr/>
          </p:nvGrpSpPr>
          <p:grpSpPr>
            <a:xfrm>
              <a:off x="290556" y="165548"/>
              <a:ext cx="1096442" cy="270289"/>
              <a:chOff x="575009" y="2399353"/>
              <a:chExt cx="2305674" cy="557505"/>
            </a:xfrm>
          </p:grpSpPr>
          <p:sp>
            <p:nvSpPr>
              <p:cNvPr id="189" name="Google Shape;189;p108"/>
              <p:cNvSpPr/>
              <p:nvPr/>
            </p:nvSpPr>
            <p:spPr>
              <a:xfrm>
                <a:off x="575009" y="2399353"/>
                <a:ext cx="2305674" cy="557505"/>
              </a:xfrm>
              <a:prstGeom prst="rect">
                <a:avLst/>
              </a:prstGeom>
              <a:solidFill>
                <a:srgbClr val="EB39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pic>
            <p:nvPicPr>
              <p:cNvPr id="190" name="Google Shape;190;p108"/>
              <p:cNvPicPr preferRelativeResize="0"/>
              <p:nvPr/>
            </p:nvPicPr>
            <p:blipFill rotWithShape="1">
              <a:blip r:embed="rId3">
                <a:alphaModFix/>
              </a:blip>
              <a:srcRect/>
              <a:stretch/>
            </p:blipFill>
            <p:spPr>
              <a:xfrm>
                <a:off x="726194" y="2559938"/>
                <a:ext cx="1920644" cy="338938"/>
              </a:xfrm>
              <a:prstGeom prst="rect">
                <a:avLst/>
              </a:prstGeom>
              <a:noFill/>
              <a:ln>
                <a:noFill/>
              </a:ln>
            </p:spPr>
          </p:pic>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Divider (Red)">
  <p:cSld name="1_Divider (Red)">
    <p:bg>
      <p:bgPr>
        <a:solidFill>
          <a:schemeClr val="lt1"/>
        </a:solidFill>
        <a:effectLst/>
      </p:bgPr>
    </p:bg>
    <p:spTree>
      <p:nvGrpSpPr>
        <p:cNvPr id="1" name="Shape 191"/>
        <p:cNvGrpSpPr/>
        <p:nvPr/>
      </p:nvGrpSpPr>
      <p:grpSpPr>
        <a:xfrm>
          <a:off x="0" y="0"/>
          <a:ext cx="0" cy="0"/>
          <a:chOff x="0" y="0"/>
          <a:chExt cx="0" cy="0"/>
        </a:xfrm>
      </p:grpSpPr>
      <p:sp>
        <p:nvSpPr>
          <p:cNvPr id="192" name="Google Shape;192;p111"/>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a:bodyPr>
          <a:lstStyle>
            <a:lvl1pPr lvl="0" algn="l">
              <a:lnSpc>
                <a:spcPct val="75000"/>
              </a:lnSpc>
              <a:spcBef>
                <a:spcPts val="0"/>
              </a:spcBef>
              <a:spcAft>
                <a:spcPts val="0"/>
              </a:spcAft>
              <a:buClr>
                <a:schemeClr val="dk1"/>
              </a:buClr>
              <a:buSzPts val="7200"/>
              <a:buFont typeface="Arial"/>
              <a:buNone/>
              <a:defRPr sz="6600" b="1" i="0"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3" name="Google Shape;193;p111"/>
          <p:cNvPicPr preferRelativeResize="0"/>
          <p:nvPr/>
        </p:nvPicPr>
        <p:blipFill rotWithShape="1">
          <a:blip r:embed="rId2">
            <a:alphaModFix/>
          </a:blip>
          <a:srcRect/>
          <a:stretch/>
        </p:blipFill>
        <p:spPr>
          <a:xfrm>
            <a:off x="98910" y="4603555"/>
            <a:ext cx="929729" cy="484747"/>
          </a:xfrm>
          <a:prstGeom prst="rect">
            <a:avLst/>
          </a:prstGeom>
          <a:noFill/>
          <a:ln>
            <a:noFill/>
          </a:ln>
        </p:spPr>
      </p:pic>
      <p:sp>
        <p:nvSpPr>
          <p:cNvPr id="194" name="Google Shape;194;p111"/>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lvl1pPr marL="457200" lvl="0" indent="-228600" algn="l">
              <a:lnSpc>
                <a:spcPct val="90000"/>
              </a:lnSpc>
              <a:spcBef>
                <a:spcPts val="0"/>
              </a:spcBef>
              <a:spcAft>
                <a:spcPts val="0"/>
              </a:spcAft>
              <a:buSzPts val="2400"/>
              <a:buNone/>
              <a:defRPr sz="1800" b="0" i="0" cap="none">
                <a:solidFill>
                  <a:schemeClr val="dk1"/>
                </a:solidFill>
                <a:latin typeface="Arial"/>
                <a:ea typeface="Arial"/>
                <a:cs typeface="Arial"/>
                <a:sym typeface="Arial"/>
              </a:defRPr>
            </a:lvl1pPr>
            <a:lvl2pPr marL="914400" lvl="1"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2pPr>
            <a:lvl3pPr marL="1371600" lvl="2"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3pPr>
            <a:lvl4pPr marL="1828800" lvl="3"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4pPr>
            <a:lvl5pPr marL="2286000" lvl="4" indent="-228600" algn="l">
              <a:lnSpc>
                <a:spcPct val="90000"/>
              </a:lnSpc>
              <a:spcBef>
                <a:spcPts val="600"/>
              </a:spcBef>
              <a:spcAft>
                <a:spcPts val="0"/>
              </a:spcAft>
              <a:buSzPts val="3200"/>
              <a:buNone/>
              <a:defRPr sz="2400" b="1" i="0" cap="none">
                <a:solidFill>
                  <a:schemeClr val="lt1"/>
                </a:solidFill>
                <a:latin typeface="Arial"/>
                <a:ea typeface="Arial"/>
                <a:cs typeface="Arial"/>
                <a:sym typeface="Arial"/>
              </a:defRPr>
            </a:lvl5pPr>
            <a:lvl6pPr marL="2743200" lvl="5" indent="-342900" algn="l">
              <a:lnSpc>
                <a:spcPct val="100000"/>
              </a:lnSpc>
              <a:spcBef>
                <a:spcPts val="270"/>
              </a:spcBef>
              <a:spcAft>
                <a:spcPts val="0"/>
              </a:spcAft>
              <a:buSzPts val="1800"/>
              <a:buChar char="▪"/>
              <a:defRPr/>
            </a:lvl6pPr>
            <a:lvl7pPr marL="3200400" lvl="6" indent="-342900" algn="l">
              <a:lnSpc>
                <a:spcPct val="100000"/>
              </a:lnSpc>
              <a:spcBef>
                <a:spcPts val="270"/>
              </a:spcBef>
              <a:spcAft>
                <a:spcPts val="0"/>
              </a:spcAft>
              <a:buSzPts val="1800"/>
              <a:buChar char="▪"/>
              <a:defRPr/>
            </a:lvl7pPr>
            <a:lvl8pPr marL="3657600" lvl="7" indent="-342900" algn="l">
              <a:lnSpc>
                <a:spcPct val="100000"/>
              </a:lnSpc>
              <a:spcBef>
                <a:spcPts val="270"/>
              </a:spcBef>
              <a:spcAft>
                <a:spcPts val="0"/>
              </a:spcAft>
              <a:buSzPts val="1800"/>
              <a:buChar char="▪"/>
              <a:defRPr/>
            </a:lvl8pPr>
            <a:lvl9pPr marL="4114800" lvl="8" indent="-342900" algn="l">
              <a:lnSpc>
                <a:spcPct val="100000"/>
              </a:lnSpc>
              <a:spcBef>
                <a:spcPts val="27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34"/>
        <p:cNvGrpSpPr/>
        <p:nvPr/>
      </p:nvGrpSpPr>
      <p:grpSpPr>
        <a:xfrm>
          <a:off x="0" y="0"/>
          <a:ext cx="0" cy="0"/>
          <a:chOff x="0" y="0"/>
          <a:chExt cx="0" cy="0"/>
        </a:xfrm>
      </p:grpSpPr>
      <p:sp>
        <p:nvSpPr>
          <p:cNvPr id="35" name="Google Shape;35;p113"/>
          <p:cNvSpPr txBox="1">
            <a:spLocks noGrp="1"/>
          </p:cNvSpPr>
          <p:nvPr>
            <p:ph type="title"/>
          </p:nvPr>
        </p:nvSpPr>
        <p:spPr>
          <a:xfrm>
            <a:off x="290556" y="550030"/>
            <a:ext cx="8590591" cy="70268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2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2_Title Only">
    <p:bg>
      <p:bgPr>
        <a:solidFill>
          <a:schemeClr val="dk1"/>
        </a:solidFill>
        <a:effectLst/>
      </p:bgPr>
    </p:bg>
    <p:spTree>
      <p:nvGrpSpPr>
        <p:cNvPr id="1" name="Shape 36"/>
        <p:cNvGrpSpPr/>
        <p:nvPr/>
      </p:nvGrpSpPr>
      <p:grpSpPr>
        <a:xfrm>
          <a:off x="0" y="0"/>
          <a:ext cx="0" cy="0"/>
          <a:chOff x="0" y="0"/>
          <a:chExt cx="0" cy="0"/>
        </a:xfrm>
      </p:grpSpPr>
      <p:pic>
        <p:nvPicPr>
          <p:cNvPr id="37" name="Google Shape;37;p114"/>
          <p:cNvPicPr preferRelativeResize="0"/>
          <p:nvPr/>
        </p:nvPicPr>
        <p:blipFill rotWithShape="1">
          <a:blip r:embed="rId2">
            <a:alphaModFix amt="3000"/>
          </a:blip>
          <a:srcRect l="11426" t="-740" r="33151" b="76173"/>
          <a:stretch/>
        </p:blipFill>
        <p:spPr>
          <a:xfrm flipH="1">
            <a:off x="3808430" y="3458818"/>
            <a:ext cx="5335570" cy="1684682"/>
          </a:xfrm>
          <a:prstGeom prst="rect">
            <a:avLst/>
          </a:prstGeom>
          <a:noFill/>
          <a:ln>
            <a:noFill/>
          </a:ln>
        </p:spPr>
      </p:pic>
      <p:pic>
        <p:nvPicPr>
          <p:cNvPr id="38" name="Google Shape;38;p114"/>
          <p:cNvPicPr preferRelativeResize="0"/>
          <p:nvPr/>
        </p:nvPicPr>
        <p:blipFill rotWithShape="1">
          <a:blip r:embed="rId3">
            <a:alphaModFix amt="5000"/>
          </a:blip>
          <a:srcRect l="20544" t="73106" r="26610" b="4322"/>
          <a:stretch/>
        </p:blipFill>
        <p:spPr>
          <a:xfrm flipH="1">
            <a:off x="0" y="1"/>
            <a:ext cx="3808429" cy="1158738"/>
          </a:xfrm>
          <a:prstGeom prst="rect">
            <a:avLst/>
          </a:prstGeom>
          <a:noFill/>
          <a:ln>
            <a:noFill/>
          </a:ln>
        </p:spPr>
      </p:pic>
      <p:sp>
        <p:nvSpPr>
          <p:cNvPr id="39" name="Google Shape;39;p114"/>
          <p:cNvSpPr txBox="1">
            <a:spLocks noGrp="1"/>
          </p:cNvSpPr>
          <p:nvPr>
            <p:ph type="body" idx="1"/>
          </p:nvPr>
        </p:nvSpPr>
        <p:spPr>
          <a:xfrm>
            <a:off x="478044" y="2824962"/>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114"/>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14"/>
          <p:cNvSpPr txBox="1">
            <a:spLocks noGrp="1"/>
          </p:cNvSpPr>
          <p:nvPr>
            <p:ph type="body" idx="2"/>
          </p:nvPr>
        </p:nvSpPr>
        <p:spPr>
          <a:xfrm>
            <a:off x="478044" y="3242306"/>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114"/>
          <p:cNvSpPr txBox="1">
            <a:spLocks noGrp="1"/>
          </p:cNvSpPr>
          <p:nvPr>
            <p:ph type="body" idx="3"/>
          </p:nvPr>
        </p:nvSpPr>
        <p:spPr>
          <a:xfrm>
            <a:off x="381064" y="2824962"/>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000"/>
              <a:buNone/>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114"/>
          <p:cNvSpPr txBox="1">
            <a:spLocks noGrp="1"/>
          </p:cNvSpPr>
          <p:nvPr>
            <p:ph type="body" idx="4"/>
          </p:nvPr>
        </p:nvSpPr>
        <p:spPr>
          <a:xfrm>
            <a:off x="3298202" y="2824962"/>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 name="Google Shape;44;p114"/>
          <p:cNvSpPr txBox="1">
            <a:spLocks noGrp="1"/>
          </p:cNvSpPr>
          <p:nvPr>
            <p:ph type="body" idx="5"/>
          </p:nvPr>
        </p:nvSpPr>
        <p:spPr>
          <a:xfrm>
            <a:off x="6215339" y="2824962"/>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114"/>
          <p:cNvSpPr txBox="1">
            <a:spLocks noGrp="1"/>
          </p:cNvSpPr>
          <p:nvPr>
            <p:ph type="body" idx="6"/>
          </p:nvPr>
        </p:nvSpPr>
        <p:spPr>
          <a:xfrm>
            <a:off x="3395182" y="2824962"/>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 name="Google Shape;46;p114"/>
          <p:cNvSpPr txBox="1">
            <a:spLocks noGrp="1"/>
          </p:cNvSpPr>
          <p:nvPr>
            <p:ph type="body" idx="7"/>
          </p:nvPr>
        </p:nvSpPr>
        <p:spPr>
          <a:xfrm>
            <a:off x="3395182" y="3242306"/>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 name="Google Shape;47;p114"/>
          <p:cNvSpPr txBox="1">
            <a:spLocks noGrp="1"/>
          </p:cNvSpPr>
          <p:nvPr>
            <p:ph type="body" idx="8"/>
          </p:nvPr>
        </p:nvSpPr>
        <p:spPr>
          <a:xfrm>
            <a:off x="6315609" y="2824962"/>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 name="Google Shape;48;p114"/>
          <p:cNvSpPr txBox="1">
            <a:spLocks noGrp="1"/>
          </p:cNvSpPr>
          <p:nvPr>
            <p:ph type="body" idx="9"/>
          </p:nvPr>
        </p:nvSpPr>
        <p:spPr>
          <a:xfrm>
            <a:off x="6315609" y="3242306"/>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 name="Google Shape;49;p114"/>
          <p:cNvSpPr txBox="1">
            <a:spLocks noGrp="1"/>
          </p:cNvSpPr>
          <p:nvPr>
            <p:ph type="body" idx="13"/>
          </p:nvPr>
        </p:nvSpPr>
        <p:spPr>
          <a:xfrm>
            <a:off x="478044" y="928719"/>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114"/>
          <p:cNvSpPr txBox="1">
            <a:spLocks noGrp="1"/>
          </p:cNvSpPr>
          <p:nvPr>
            <p:ph type="body" idx="14"/>
          </p:nvPr>
        </p:nvSpPr>
        <p:spPr>
          <a:xfrm>
            <a:off x="478044" y="1346063"/>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1" name="Google Shape;51;p114"/>
          <p:cNvSpPr txBox="1">
            <a:spLocks noGrp="1"/>
          </p:cNvSpPr>
          <p:nvPr>
            <p:ph type="body" idx="15"/>
          </p:nvPr>
        </p:nvSpPr>
        <p:spPr>
          <a:xfrm>
            <a:off x="381064" y="928719"/>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000"/>
              <a:buNone/>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2" name="Google Shape;52;p114"/>
          <p:cNvSpPr txBox="1">
            <a:spLocks noGrp="1"/>
          </p:cNvSpPr>
          <p:nvPr>
            <p:ph type="body" idx="16"/>
          </p:nvPr>
        </p:nvSpPr>
        <p:spPr>
          <a:xfrm>
            <a:off x="3298202" y="928719"/>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 name="Google Shape;53;p114"/>
          <p:cNvSpPr txBox="1">
            <a:spLocks noGrp="1"/>
          </p:cNvSpPr>
          <p:nvPr>
            <p:ph type="body" idx="17"/>
          </p:nvPr>
        </p:nvSpPr>
        <p:spPr>
          <a:xfrm>
            <a:off x="6215339" y="928719"/>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4" name="Google Shape;54;p114"/>
          <p:cNvSpPr txBox="1">
            <a:spLocks noGrp="1"/>
          </p:cNvSpPr>
          <p:nvPr>
            <p:ph type="body" idx="18"/>
          </p:nvPr>
        </p:nvSpPr>
        <p:spPr>
          <a:xfrm>
            <a:off x="3395182" y="928719"/>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114"/>
          <p:cNvSpPr txBox="1">
            <a:spLocks noGrp="1"/>
          </p:cNvSpPr>
          <p:nvPr>
            <p:ph type="body" idx="19"/>
          </p:nvPr>
        </p:nvSpPr>
        <p:spPr>
          <a:xfrm>
            <a:off x="3395182" y="1346063"/>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114"/>
          <p:cNvSpPr txBox="1">
            <a:spLocks noGrp="1"/>
          </p:cNvSpPr>
          <p:nvPr>
            <p:ph type="body" idx="20"/>
          </p:nvPr>
        </p:nvSpPr>
        <p:spPr>
          <a:xfrm>
            <a:off x="6315609" y="928719"/>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7" name="Google Shape;57;p114"/>
          <p:cNvSpPr txBox="1">
            <a:spLocks noGrp="1"/>
          </p:cNvSpPr>
          <p:nvPr>
            <p:ph type="body" idx="21"/>
          </p:nvPr>
        </p:nvSpPr>
        <p:spPr>
          <a:xfrm>
            <a:off x="6315609" y="1346063"/>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ntent">
  <p:cSld name="1_1 Content">
    <p:bg>
      <p:bgPr>
        <a:solidFill>
          <a:schemeClr val="dk1"/>
        </a:solidFill>
        <a:effectLst/>
      </p:bgPr>
    </p:bg>
    <p:spTree>
      <p:nvGrpSpPr>
        <p:cNvPr id="1" name="Shape 58"/>
        <p:cNvGrpSpPr/>
        <p:nvPr/>
      </p:nvGrpSpPr>
      <p:grpSpPr>
        <a:xfrm>
          <a:off x="0" y="0"/>
          <a:ext cx="0" cy="0"/>
          <a:chOff x="0" y="0"/>
          <a:chExt cx="0" cy="0"/>
        </a:xfrm>
      </p:grpSpPr>
      <p:pic>
        <p:nvPicPr>
          <p:cNvPr id="59" name="Google Shape;59;p115"/>
          <p:cNvPicPr preferRelativeResize="0"/>
          <p:nvPr/>
        </p:nvPicPr>
        <p:blipFill rotWithShape="1">
          <a:blip r:embed="rId2">
            <a:alphaModFix amt="3000"/>
          </a:blip>
          <a:srcRect l="11426" t="-740" r="33151" b="76173"/>
          <a:stretch/>
        </p:blipFill>
        <p:spPr>
          <a:xfrm>
            <a:off x="0" y="3917496"/>
            <a:ext cx="3882887" cy="1226004"/>
          </a:xfrm>
          <a:prstGeom prst="rect">
            <a:avLst/>
          </a:prstGeom>
          <a:noFill/>
          <a:ln>
            <a:noFill/>
          </a:ln>
        </p:spPr>
      </p:pic>
      <p:pic>
        <p:nvPicPr>
          <p:cNvPr id="60" name="Google Shape;60;p115"/>
          <p:cNvPicPr preferRelativeResize="0"/>
          <p:nvPr/>
        </p:nvPicPr>
        <p:blipFill rotWithShape="1">
          <a:blip r:embed="rId3">
            <a:alphaModFix amt="5000"/>
          </a:blip>
          <a:srcRect l="20544" t="73106" r="26610" b="4322"/>
          <a:stretch/>
        </p:blipFill>
        <p:spPr>
          <a:xfrm>
            <a:off x="5335570" y="1"/>
            <a:ext cx="3808429" cy="1158738"/>
          </a:xfrm>
          <a:prstGeom prst="rect">
            <a:avLst/>
          </a:prstGeom>
          <a:noFill/>
          <a:ln>
            <a:noFill/>
          </a:ln>
        </p:spPr>
      </p:pic>
      <p:sp>
        <p:nvSpPr>
          <p:cNvPr id="61" name="Google Shape;61;p115"/>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5"/>
          <p:cNvSpPr txBox="1">
            <a:spLocks noGrp="1"/>
          </p:cNvSpPr>
          <p:nvPr>
            <p:ph type="body" idx="1"/>
          </p:nvPr>
        </p:nvSpPr>
        <p:spPr>
          <a:xfrm>
            <a:off x="327953" y="939998"/>
            <a:ext cx="8626411"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rgbClr val="FF0000"/>
              </a:buClr>
              <a:buSzPts val="1800"/>
              <a:buChar char="−"/>
              <a:defRPr sz="1800" b="0" i="0">
                <a:solidFill>
                  <a:schemeClr val="lt1"/>
                </a:solidFill>
                <a:latin typeface="Arial"/>
                <a:ea typeface="Arial"/>
                <a:cs typeface="Arial"/>
                <a:sym typeface="Arial"/>
              </a:defRPr>
            </a:lvl1pPr>
            <a:lvl2pPr marL="914400" lvl="1" indent="-342900" algn="l">
              <a:lnSpc>
                <a:spcPct val="100000"/>
              </a:lnSpc>
              <a:spcBef>
                <a:spcPts val="900"/>
              </a:spcBef>
              <a:spcAft>
                <a:spcPts val="0"/>
              </a:spcAft>
              <a:buClr>
                <a:srgbClr val="FF0000"/>
              </a:buClr>
              <a:buSzPts val="1800"/>
              <a:buChar char="−"/>
              <a:defRPr sz="1800" b="0" i="0">
                <a:solidFill>
                  <a:schemeClr val="lt1"/>
                </a:solidFill>
                <a:latin typeface="Arial"/>
                <a:ea typeface="Arial"/>
                <a:cs typeface="Arial"/>
                <a:sym typeface="Arial"/>
              </a:defRPr>
            </a:lvl2pPr>
            <a:lvl3pPr marL="1371600" lvl="2" indent="-330200" algn="l">
              <a:lnSpc>
                <a:spcPct val="100000"/>
              </a:lnSpc>
              <a:spcBef>
                <a:spcPts val="900"/>
              </a:spcBef>
              <a:spcAft>
                <a:spcPts val="0"/>
              </a:spcAft>
              <a:buClr>
                <a:srgbClr val="FF0000"/>
              </a:buClr>
              <a:buSzPts val="1600"/>
              <a:buChar char="−"/>
              <a:defRPr sz="1600" b="0" i="0">
                <a:solidFill>
                  <a:schemeClr val="lt1"/>
                </a:solidFill>
                <a:latin typeface="Arial"/>
                <a:ea typeface="Arial"/>
                <a:cs typeface="Arial"/>
                <a:sym typeface="Arial"/>
              </a:defRPr>
            </a:lvl3pPr>
            <a:lvl4pPr marL="1828800" lvl="3" indent="-317500" algn="l">
              <a:lnSpc>
                <a:spcPct val="100000"/>
              </a:lnSpc>
              <a:spcBef>
                <a:spcPts val="900"/>
              </a:spcBef>
              <a:spcAft>
                <a:spcPts val="0"/>
              </a:spcAft>
              <a:buClr>
                <a:srgbClr val="FF0000"/>
              </a:buClr>
              <a:buSzPts val="1400"/>
              <a:buChar char="−"/>
              <a:defRPr sz="1400" b="0" i="0">
                <a:solidFill>
                  <a:schemeClr val="lt1"/>
                </a:solidFill>
                <a:latin typeface="Arial"/>
                <a:ea typeface="Arial"/>
                <a:cs typeface="Arial"/>
                <a:sym typeface="Arial"/>
              </a:defRPr>
            </a:lvl4pPr>
            <a:lvl5pPr marL="2286000" lvl="4" indent="-304800" algn="l">
              <a:lnSpc>
                <a:spcPct val="100000"/>
              </a:lnSpc>
              <a:spcBef>
                <a:spcPts val="900"/>
              </a:spcBef>
              <a:spcAft>
                <a:spcPts val="0"/>
              </a:spcAft>
              <a:buClr>
                <a:srgbClr val="FF0000"/>
              </a:buClr>
              <a:buSzPts val="1200"/>
              <a:buChar char="−"/>
              <a:defRPr sz="1200" b="0" i="0">
                <a:solidFill>
                  <a:schemeClr val="lt1"/>
                </a:solidFill>
                <a:latin typeface="Arial"/>
                <a:ea typeface="Arial"/>
                <a:cs typeface="Arial"/>
                <a:sym typeface="Arial"/>
              </a:defRPr>
            </a:lvl5pPr>
            <a:lvl6pPr marL="2743200" lvl="5" indent="-228600" algn="l">
              <a:lnSpc>
                <a:spcPct val="100000"/>
              </a:lnSpc>
              <a:spcBef>
                <a:spcPts val="90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hoto Left - Content Right">
  <p:cSld name="1_Photo Left - Content Right">
    <p:bg>
      <p:bgPr>
        <a:solidFill>
          <a:schemeClr val="dk1"/>
        </a:solidFill>
        <a:effectLst/>
      </p:bgPr>
    </p:bg>
    <p:spTree>
      <p:nvGrpSpPr>
        <p:cNvPr id="1" name="Shape 63"/>
        <p:cNvGrpSpPr/>
        <p:nvPr/>
      </p:nvGrpSpPr>
      <p:grpSpPr>
        <a:xfrm>
          <a:off x="0" y="0"/>
          <a:ext cx="0" cy="0"/>
          <a:chOff x="0" y="0"/>
          <a:chExt cx="0" cy="0"/>
        </a:xfrm>
      </p:grpSpPr>
      <p:pic>
        <p:nvPicPr>
          <p:cNvPr id="64" name="Google Shape;64;p116"/>
          <p:cNvPicPr preferRelativeResize="0"/>
          <p:nvPr/>
        </p:nvPicPr>
        <p:blipFill rotWithShape="1">
          <a:blip r:embed="rId2">
            <a:alphaModFix amt="5000"/>
          </a:blip>
          <a:srcRect l="20544" t="73106" r="26610" b="4322"/>
          <a:stretch/>
        </p:blipFill>
        <p:spPr>
          <a:xfrm>
            <a:off x="5335570" y="1"/>
            <a:ext cx="3808429" cy="1158738"/>
          </a:xfrm>
          <a:prstGeom prst="rect">
            <a:avLst/>
          </a:prstGeom>
          <a:noFill/>
          <a:ln>
            <a:noFill/>
          </a:ln>
        </p:spPr>
      </p:pic>
      <p:sp>
        <p:nvSpPr>
          <p:cNvPr id="65" name="Google Shape;65;p116"/>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lvl1pPr lvl="0" algn="l">
              <a:lnSpc>
                <a:spcPct val="90000"/>
              </a:lnSpc>
              <a:spcBef>
                <a:spcPts val="0"/>
              </a:spcBef>
              <a:spcAft>
                <a:spcPts val="0"/>
              </a:spcAft>
              <a:buClr>
                <a:schemeClr val="lt1"/>
              </a:buClr>
              <a:buSzPts val="32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6"/>
          <p:cNvSpPr txBox="1">
            <a:spLocks noGrp="1"/>
          </p:cNvSpPr>
          <p:nvPr>
            <p:ph type="body" idx="1"/>
          </p:nvPr>
        </p:nvSpPr>
        <p:spPr>
          <a:xfrm>
            <a:off x="4978236" y="1124338"/>
            <a:ext cx="3768890" cy="24553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600"/>
              <a:buNone/>
              <a:defRPr sz="1600" b="0" i="0">
                <a:solidFill>
                  <a:srgbClr val="FF0000"/>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7" name="Google Shape;67;p116"/>
          <p:cNvSpPr txBox="1">
            <a:spLocks noGrp="1"/>
          </p:cNvSpPr>
          <p:nvPr>
            <p:ph type="body" idx="2"/>
          </p:nvPr>
        </p:nvSpPr>
        <p:spPr>
          <a:xfrm>
            <a:off x="0" y="7586"/>
            <a:ext cx="4572000" cy="51435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800"/>
              <a:buNone/>
              <a:defRPr sz="2800" b="0" i="0">
                <a:solidFill>
                  <a:schemeClr val="dk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8" name="Google Shape;68;p116"/>
          <p:cNvSpPr txBox="1">
            <a:spLocks noGrp="1"/>
          </p:cNvSpPr>
          <p:nvPr>
            <p:ph type="body" idx="3"/>
          </p:nvPr>
        </p:nvSpPr>
        <p:spPr>
          <a:xfrm>
            <a:off x="5609608" y="1598385"/>
            <a:ext cx="1625764" cy="18637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9" name="Google Shape;69;p116"/>
          <p:cNvSpPr txBox="1">
            <a:spLocks noGrp="1"/>
          </p:cNvSpPr>
          <p:nvPr>
            <p:ph type="body" idx="4"/>
          </p:nvPr>
        </p:nvSpPr>
        <p:spPr>
          <a:xfrm>
            <a:off x="5609608" y="2015729"/>
            <a:ext cx="1625764" cy="49524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0" name="Google Shape;70;p116"/>
          <p:cNvSpPr txBox="1">
            <a:spLocks noGrp="1"/>
          </p:cNvSpPr>
          <p:nvPr>
            <p:ph type="body" idx="5"/>
          </p:nvPr>
        </p:nvSpPr>
        <p:spPr>
          <a:xfrm>
            <a:off x="5512628" y="1598385"/>
            <a:ext cx="45719" cy="647782"/>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000"/>
              <a:buNone/>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 name="Google Shape;71;p116"/>
          <p:cNvSpPr txBox="1">
            <a:spLocks noGrp="1"/>
          </p:cNvSpPr>
          <p:nvPr>
            <p:ph type="body" idx="6"/>
          </p:nvPr>
        </p:nvSpPr>
        <p:spPr>
          <a:xfrm>
            <a:off x="5609608" y="2744424"/>
            <a:ext cx="1625764" cy="18637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2" name="Google Shape;72;p116"/>
          <p:cNvSpPr txBox="1">
            <a:spLocks noGrp="1"/>
          </p:cNvSpPr>
          <p:nvPr>
            <p:ph type="body" idx="7"/>
          </p:nvPr>
        </p:nvSpPr>
        <p:spPr>
          <a:xfrm>
            <a:off x="5609608" y="3161768"/>
            <a:ext cx="1625764" cy="49524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3" name="Google Shape;73;p116"/>
          <p:cNvSpPr txBox="1">
            <a:spLocks noGrp="1"/>
          </p:cNvSpPr>
          <p:nvPr>
            <p:ph type="body" idx="8"/>
          </p:nvPr>
        </p:nvSpPr>
        <p:spPr>
          <a:xfrm>
            <a:off x="5512628" y="2744424"/>
            <a:ext cx="45719" cy="647782"/>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000"/>
              <a:buNone/>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4" name="Google Shape;74;p116"/>
          <p:cNvSpPr txBox="1">
            <a:spLocks noGrp="1"/>
          </p:cNvSpPr>
          <p:nvPr>
            <p:ph type="body" idx="9"/>
          </p:nvPr>
        </p:nvSpPr>
        <p:spPr>
          <a:xfrm>
            <a:off x="5609608" y="3884016"/>
            <a:ext cx="1625764" cy="18637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116"/>
          <p:cNvSpPr txBox="1">
            <a:spLocks noGrp="1"/>
          </p:cNvSpPr>
          <p:nvPr>
            <p:ph type="body" idx="13"/>
          </p:nvPr>
        </p:nvSpPr>
        <p:spPr>
          <a:xfrm>
            <a:off x="5609608" y="4301360"/>
            <a:ext cx="1625764" cy="49524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6" name="Google Shape;76;p116"/>
          <p:cNvSpPr txBox="1">
            <a:spLocks noGrp="1"/>
          </p:cNvSpPr>
          <p:nvPr>
            <p:ph type="body" idx="14"/>
          </p:nvPr>
        </p:nvSpPr>
        <p:spPr>
          <a:xfrm>
            <a:off x="5512628" y="3884016"/>
            <a:ext cx="45719" cy="647782"/>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000"/>
              <a:buNone/>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Beak">
  <p:cSld name="Title Only - Beak">
    <p:spTree>
      <p:nvGrpSpPr>
        <p:cNvPr id="1" name="Shape 77"/>
        <p:cNvGrpSpPr/>
        <p:nvPr/>
      </p:nvGrpSpPr>
      <p:grpSpPr>
        <a:xfrm>
          <a:off x="0" y="0"/>
          <a:ext cx="0" cy="0"/>
          <a:chOff x="0" y="0"/>
          <a:chExt cx="0" cy="0"/>
        </a:xfrm>
      </p:grpSpPr>
      <p:pic>
        <p:nvPicPr>
          <p:cNvPr id="78" name="Google Shape;78;p117"/>
          <p:cNvPicPr preferRelativeResize="0"/>
          <p:nvPr/>
        </p:nvPicPr>
        <p:blipFill rotWithShape="1">
          <a:blip r:embed="rId2">
            <a:alphaModFix/>
          </a:blip>
          <a:srcRect/>
          <a:stretch/>
        </p:blipFill>
        <p:spPr>
          <a:xfrm>
            <a:off x="0" y="457"/>
            <a:ext cx="9144000" cy="5142586"/>
          </a:xfrm>
          <a:prstGeom prst="rect">
            <a:avLst/>
          </a:prstGeom>
          <a:noFill/>
          <a:ln>
            <a:noFill/>
          </a:ln>
        </p:spPr>
      </p:pic>
      <p:sp>
        <p:nvSpPr>
          <p:cNvPr id="79" name="Google Shape;79;p117"/>
          <p:cNvSpPr txBox="1">
            <a:spLocks noGrp="1"/>
          </p:cNvSpPr>
          <p:nvPr>
            <p:ph type="ftr" idx="11"/>
          </p:nvPr>
        </p:nvSpPr>
        <p:spPr>
          <a:xfrm>
            <a:off x="290556" y="4715988"/>
            <a:ext cx="8097606" cy="273844"/>
          </a:xfrm>
          <a:prstGeom prst="rect">
            <a:avLst/>
          </a:prstGeom>
          <a:noFill/>
          <a:ln>
            <a:noFill/>
          </a:ln>
        </p:spPr>
        <p:txBody>
          <a:bodyPr spcFirstLastPara="1" wrap="square" lIns="90000" tIns="45700" rIns="91425" bIns="45700" anchor="b"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7"/>
          <p:cNvSpPr txBox="1">
            <a:spLocks noGrp="1"/>
          </p:cNvSpPr>
          <p:nvPr>
            <p:ph type="title"/>
          </p:nvPr>
        </p:nvSpPr>
        <p:spPr>
          <a:xfrm>
            <a:off x="290557" y="550030"/>
            <a:ext cx="8588332" cy="70268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lt1"/>
              </a:buClr>
              <a:buSzPts val="1800"/>
              <a:buFont typeface="Quest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7"/>
          <p:cNvSpPr/>
          <p:nvPr/>
        </p:nvSpPr>
        <p:spPr>
          <a:xfrm>
            <a:off x="8450468" y="4713902"/>
            <a:ext cx="355189" cy="279759"/>
          </a:xfrm>
          <a:custGeom>
            <a:avLst/>
            <a:gdLst/>
            <a:ahLst/>
            <a:cxnLst/>
            <a:rect l="l" t="t" r="r" b="b"/>
            <a:pathLst>
              <a:path w="772117" h="608146" extrusionOk="0">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82" name="Google Shape;82;p117"/>
          <p:cNvGrpSpPr/>
          <p:nvPr/>
        </p:nvGrpSpPr>
        <p:grpSpPr>
          <a:xfrm>
            <a:off x="0" y="165548"/>
            <a:ext cx="1386998" cy="270289"/>
            <a:chOff x="0" y="165548"/>
            <a:chExt cx="1386998" cy="270289"/>
          </a:xfrm>
        </p:grpSpPr>
        <p:sp>
          <p:nvSpPr>
            <p:cNvPr id="83" name="Google Shape;83;p117"/>
            <p:cNvSpPr/>
            <p:nvPr/>
          </p:nvSpPr>
          <p:spPr>
            <a:xfrm>
              <a:off x="0" y="165548"/>
              <a:ext cx="262851" cy="270289"/>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grpSp>
          <p:nvGrpSpPr>
            <p:cNvPr id="84" name="Google Shape;84;p117"/>
            <p:cNvGrpSpPr/>
            <p:nvPr/>
          </p:nvGrpSpPr>
          <p:grpSpPr>
            <a:xfrm>
              <a:off x="290556" y="165548"/>
              <a:ext cx="1096442" cy="270289"/>
              <a:chOff x="575009" y="2399353"/>
              <a:chExt cx="2305674" cy="557505"/>
            </a:xfrm>
          </p:grpSpPr>
          <p:sp>
            <p:nvSpPr>
              <p:cNvPr id="85" name="Google Shape;85;p117"/>
              <p:cNvSpPr/>
              <p:nvPr/>
            </p:nvSpPr>
            <p:spPr>
              <a:xfrm>
                <a:off x="575009" y="2399353"/>
                <a:ext cx="2305674" cy="557505"/>
              </a:xfrm>
              <a:prstGeom prst="rect">
                <a:avLst/>
              </a:prstGeom>
              <a:solidFill>
                <a:srgbClr val="EB39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Calibri"/>
                  <a:ea typeface="Calibri"/>
                  <a:cs typeface="Calibri"/>
                  <a:sym typeface="Calibri"/>
                </a:endParaRPr>
              </a:p>
            </p:txBody>
          </p:sp>
          <p:pic>
            <p:nvPicPr>
              <p:cNvPr id="86" name="Google Shape;86;p117"/>
              <p:cNvPicPr preferRelativeResize="0"/>
              <p:nvPr/>
            </p:nvPicPr>
            <p:blipFill rotWithShape="1">
              <a:blip r:embed="rId3">
                <a:alphaModFix/>
              </a:blip>
              <a:srcRect/>
              <a:stretch/>
            </p:blipFill>
            <p:spPr>
              <a:xfrm>
                <a:off x="726194" y="2559938"/>
                <a:ext cx="1920644" cy="338938"/>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Content">
  <p:cSld name="1_1 Content 2">
    <p:bg>
      <p:bgPr>
        <a:solidFill>
          <a:schemeClr val="dk1"/>
        </a:solidFill>
        <a:effectLst/>
      </p:bgPr>
    </p:bg>
    <p:spTree>
      <p:nvGrpSpPr>
        <p:cNvPr id="1" name="Shape 87"/>
        <p:cNvGrpSpPr/>
        <p:nvPr/>
      </p:nvGrpSpPr>
      <p:grpSpPr>
        <a:xfrm>
          <a:off x="0" y="0"/>
          <a:ext cx="0" cy="0"/>
          <a:chOff x="0" y="0"/>
          <a:chExt cx="0" cy="0"/>
        </a:xfrm>
      </p:grpSpPr>
      <p:pic>
        <p:nvPicPr>
          <p:cNvPr id="88" name="Google Shape;88;p118"/>
          <p:cNvPicPr preferRelativeResize="0"/>
          <p:nvPr/>
        </p:nvPicPr>
        <p:blipFill rotWithShape="1">
          <a:blip r:embed="rId2">
            <a:alphaModFix amt="3000"/>
          </a:blip>
          <a:srcRect l="11426" t="-740" r="33151" b="76173"/>
          <a:stretch/>
        </p:blipFill>
        <p:spPr>
          <a:xfrm>
            <a:off x="0" y="3917496"/>
            <a:ext cx="3882887" cy="1226004"/>
          </a:xfrm>
          <a:prstGeom prst="rect">
            <a:avLst/>
          </a:prstGeom>
          <a:noFill/>
          <a:ln>
            <a:noFill/>
          </a:ln>
        </p:spPr>
      </p:pic>
      <p:pic>
        <p:nvPicPr>
          <p:cNvPr id="89" name="Google Shape;89;p118"/>
          <p:cNvPicPr preferRelativeResize="0"/>
          <p:nvPr/>
        </p:nvPicPr>
        <p:blipFill rotWithShape="1">
          <a:blip r:embed="rId3">
            <a:alphaModFix amt="5000"/>
          </a:blip>
          <a:srcRect l="20544" t="73106" r="26610" b="4322"/>
          <a:stretch/>
        </p:blipFill>
        <p:spPr>
          <a:xfrm>
            <a:off x="5335570" y="1"/>
            <a:ext cx="3808429" cy="1158738"/>
          </a:xfrm>
          <a:prstGeom prst="rect">
            <a:avLst/>
          </a:prstGeom>
          <a:noFill/>
          <a:ln>
            <a:noFill/>
          </a:ln>
        </p:spPr>
      </p:pic>
      <p:sp>
        <p:nvSpPr>
          <p:cNvPr id="90" name="Google Shape;90;p118"/>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1_Title Only 2">
    <p:bg>
      <p:bgPr>
        <a:solidFill>
          <a:schemeClr val="dk1"/>
        </a:solidFill>
        <a:effectLst/>
      </p:bgPr>
    </p:bg>
    <p:spTree>
      <p:nvGrpSpPr>
        <p:cNvPr id="1" name="Shape 91"/>
        <p:cNvGrpSpPr/>
        <p:nvPr/>
      </p:nvGrpSpPr>
      <p:grpSpPr>
        <a:xfrm>
          <a:off x="0" y="0"/>
          <a:ext cx="0" cy="0"/>
          <a:chOff x="0" y="0"/>
          <a:chExt cx="0" cy="0"/>
        </a:xfrm>
      </p:grpSpPr>
      <p:pic>
        <p:nvPicPr>
          <p:cNvPr id="92" name="Google Shape;92;p119"/>
          <p:cNvPicPr preferRelativeResize="0"/>
          <p:nvPr/>
        </p:nvPicPr>
        <p:blipFill rotWithShape="1">
          <a:blip r:embed="rId2">
            <a:alphaModFix amt="3000"/>
          </a:blip>
          <a:srcRect l="11426" t="-740" r="33151" b="76173"/>
          <a:stretch/>
        </p:blipFill>
        <p:spPr>
          <a:xfrm flipH="1">
            <a:off x="3808430" y="3458818"/>
            <a:ext cx="5335570" cy="1684682"/>
          </a:xfrm>
          <a:prstGeom prst="rect">
            <a:avLst/>
          </a:prstGeom>
          <a:noFill/>
          <a:ln>
            <a:noFill/>
          </a:ln>
        </p:spPr>
      </p:pic>
      <p:pic>
        <p:nvPicPr>
          <p:cNvPr id="93" name="Google Shape;93;p119"/>
          <p:cNvPicPr preferRelativeResize="0"/>
          <p:nvPr/>
        </p:nvPicPr>
        <p:blipFill rotWithShape="1">
          <a:blip r:embed="rId3">
            <a:alphaModFix amt="5000"/>
          </a:blip>
          <a:srcRect l="20544" t="73106" r="26610" b="4322"/>
          <a:stretch/>
        </p:blipFill>
        <p:spPr>
          <a:xfrm flipH="1">
            <a:off x="0" y="1"/>
            <a:ext cx="3808429" cy="1158738"/>
          </a:xfrm>
          <a:prstGeom prst="rect">
            <a:avLst/>
          </a:prstGeom>
          <a:noFill/>
          <a:ln>
            <a:noFill/>
          </a:ln>
        </p:spPr>
      </p:pic>
      <p:sp>
        <p:nvSpPr>
          <p:cNvPr id="94" name="Google Shape;94;p119"/>
          <p:cNvSpPr txBox="1">
            <a:spLocks noGrp="1"/>
          </p:cNvSpPr>
          <p:nvPr>
            <p:ph type="body" idx="1"/>
          </p:nvPr>
        </p:nvSpPr>
        <p:spPr>
          <a:xfrm>
            <a:off x="536101" y="1519171"/>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5" name="Google Shape;95;p119"/>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19"/>
          <p:cNvSpPr txBox="1">
            <a:spLocks noGrp="1"/>
          </p:cNvSpPr>
          <p:nvPr>
            <p:ph type="body" idx="2"/>
          </p:nvPr>
        </p:nvSpPr>
        <p:spPr>
          <a:xfrm>
            <a:off x="536101" y="1936515"/>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7" name="Google Shape;97;p119"/>
          <p:cNvSpPr txBox="1">
            <a:spLocks noGrp="1"/>
          </p:cNvSpPr>
          <p:nvPr>
            <p:ph type="body" idx="3"/>
          </p:nvPr>
        </p:nvSpPr>
        <p:spPr>
          <a:xfrm>
            <a:off x="439121" y="1519171"/>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2000"/>
              <a:buNone/>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119"/>
          <p:cNvSpPr txBox="1">
            <a:spLocks noGrp="1"/>
          </p:cNvSpPr>
          <p:nvPr>
            <p:ph type="body" idx="4"/>
          </p:nvPr>
        </p:nvSpPr>
        <p:spPr>
          <a:xfrm>
            <a:off x="3356259" y="1519171"/>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9" name="Google Shape;99;p119"/>
          <p:cNvSpPr txBox="1">
            <a:spLocks noGrp="1"/>
          </p:cNvSpPr>
          <p:nvPr>
            <p:ph type="body" idx="5"/>
          </p:nvPr>
        </p:nvSpPr>
        <p:spPr>
          <a:xfrm>
            <a:off x="6273396" y="1519171"/>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lvl1pPr marL="457200" lvl="0" indent="-355600" algn="l">
              <a:lnSpc>
                <a:spcPct val="100000"/>
              </a:lnSpc>
              <a:spcBef>
                <a:spcPts val="0"/>
              </a:spcBef>
              <a:spcAft>
                <a:spcPts val="0"/>
              </a:spcAft>
              <a:buSzPts val="2000"/>
              <a:buChar char="−"/>
              <a:defRPr>
                <a:solidFill>
                  <a:schemeClr val="lt1"/>
                </a:solidFill>
                <a:latin typeface="Arial"/>
                <a:ea typeface="Arial"/>
                <a:cs typeface="Arial"/>
                <a:sym typeface="Aria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0" name="Google Shape;100;p119"/>
          <p:cNvSpPr txBox="1">
            <a:spLocks noGrp="1"/>
          </p:cNvSpPr>
          <p:nvPr>
            <p:ph type="body" idx="6"/>
          </p:nvPr>
        </p:nvSpPr>
        <p:spPr>
          <a:xfrm>
            <a:off x="3453239" y="1519171"/>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1" name="Google Shape;101;p119"/>
          <p:cNvSpPr txBox="1">
            <a:spLocks noGrp="1"/>
          </p:cNvSpPr>
          <p:nvPr>
            <p:ph type="body" idx="7"/>
          </p:nvPr>
        </p:nvSpPr>
        <p:spPr>
          <a:xfrm>
            <a:off x="3453239" y="1936515"/>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2" name="Google Shape;102;p119"/>
          <p:cNvSpPr txBox="1">
            <a:spLocks noGrp="1"/>
          </p:cNvSpPr>
          <p:nvPr>
            <p:ph type="body" idx="8"/>
          </p:nvPr>
        </p:nvSpPr>
        <p:spPr>
          <a:xfrm>
            <a:off x="6373666" y="1519171"/>
            <a:ext cx="2533650" cy="509929"/>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2200"/>
              <a:buNone/>
              <a:defRPr sz="2200" b="1"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3" name="Google Shape;103;p119"/>
          <p:cNvSpPr txBox="1">
            <a:spLocks noGrp="1"/>
          </p:cNvSpPr>
          <p:nvPr>
            <p:ph type="body" idx="9"/>
          </p:nvPr>
        </p:nvSpPr>
        <p:spPr>
          <a:xfrm>
            <a:off x="6373666" y="1936515"/>
            <a:ext cx="2533650" cy="1354972"/>
          </a:xfrm>
          <a:prstGeom prst="rect">
            <a:avLst/>
          </a:prstGeom>
          <a:noFill/>
          <a:ln>
            <a:noFill/>
          </a:ln>
        </p:spPr>
        <p:txBody>
          <a:bodyPr spcFirstLastPara="1" wrap="square" lIns="91425" tIns="45700" rIns="91425" bIns="0" anchor="t" anchorCtr="0">
            <a:noAutofit/>
          </a:bodyPr>
          <a:lstStyle>
            <a:lvl1pPr marL="457200" lvl="0" indent="-228600" algn="l">
              <a:lnSpc>
                <a:spcPct val="100000"/>
              </a:lnSpc>
              <a:spcBef>
                <a:spcPts val="0"/>
              </a:spcBef>
              <a:spcAft>
                <a:spcPts val="0"/>
              </a:spcAft>
              <a:buSzPts val="1600"/>
              <a:buNone/>
              <a:defRPr sz="1600" b="0" i="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8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ftr" idx="11"/>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lvl1pPr marR="0" lvl="0" algn="ctr" rtl="0">
              <a:lnSpc>
                <a:spcPct val="100000"/>
              </a:lnSpc>
              <a:spcBef>
                <a:spcPts val="0"/>
              </a:spcBef>
              <a:spcAft>
                <a:spcPts val="0"/>
              </a:spcAft>
              <a:buClr>
                <a:schemeClr val="dk1"/>
              </a:buClr>
              <a:buSzPts val="800"/>
              <a:buFont typeface="Arial"/>
              <a:buNone/>
              <a:defRPr sz="4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1" name="Google Shape;11;p19"/>
          <p:cNvPicPr preferRelativeResize="0"/>
          <p:nvPr/>
        </p:nvPicPr>
        <p:blipFill rotWithShape="1">
          <a:blip r:embed="rId22">
            <a:alphaModFix/>
          </a:blip>
          <a:srcRect/>
          <a:stretch/>
        </p:blipFill>
        <p:spPr>
          <a:xfrm>
            <a:off x="7976516" y="4728183"/>
            <a:ext cx="977850" cy="347599"/>
          </a:xfrm>
          <a:prstGeom prst="rect">
            <a:avLst/>
          </a:prstGeom>
          <a:noFill/>
          <a:ln>
            <a:noFill/>
          </a:ln>
        </p:spPr>
      </p:pic>
      <p:sp>
        <p:nvSpPr>
          <p:cNvPr id="12" name="Google Shape;12;p19"/>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SzPts val="1400"/>
              <a:buNone/>
              <a:defRPr sz="2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3" name="Google Shape;13;p19"/>
          <p:cNvSpPr txBox="1">
            <a:spLocks noGrp="1"/>
          </p:cNvSpPr>
          <p:nvPr>
            <p:ph type="body" idx="1"/>
          </p:nvPr>
        </p:nvSpPr>
        <p:spPr>
          <a:xfrm>
            <a:off x="327953" y="939998"/>
            <a:ext cx="8626413" cy="3263504"/>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0"/>
              </a:spcBef>
              <a:spcAft>
                <a:spcPts val="0"/>
              </a:spcAft>
              <a:buClr>
                <a:srgbClr val="FC0000"/>
              </a:buClr>
              <a:buSzPts val="2000"/>
              <a:buFont typeface="NTR"/>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0"/>
              </a:spcBef>
              <a:spcAft>
                <a:spcPts val="0"/>
              </a:spcAft>
              <a:buClr>
                <a:srgbClr val="FC0000"/>
              </a:buClr>
              <a:buSzPts val="2000"/>
              <a:buFont typeface="NTR"/>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0"/>
              </a:spcBef>
              <a:spcAft>
                <a:spcPts val="0"/>
              </a:spcAft>
              <a:buClr>
                <a:srgbClr val="FC0000"/>
              </a:buClr>
              <a:buSzPts val="1800"/>
              <a:buFont typeface="NTR"/>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FC0000"/>
              </a:buClr>
              <a:buSzPts val="1600"/>
              <a:buFont typeface="NTR"/>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rgbClr val="FC0000"/>
              </a:buClr>
              <a:buSzPts val="1400"/>
              <a:buFont typeface="NTR"/>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67">
          <p15:clr>
            <a:srgbClr val="F26B43"/>
          </p15:clr>
        </p15:guide>
        <p15:guide id="2" pos="5544">
          <p15:clr>
            <a:srgbClr val="F26B43"/>
          </p15:clr>
        </p15:guide>
        <p15:guide id="3" orient="horz" pos="2952">
          <p15:clr>
            <a:srgbClr val="F26B43"/>
          </p15:clr>
        </p15:guide>
        <p15:guide id="4" pos="198">
          <p15:clr>
            <a:srgbClr val="F26B43"/>
          </p15:clr>
        </p15:guide>
        <p15:guide id="5" orient="horz" pos="738">
          <p15:clr>
            <a:srgbClr val="F26B43"/>
          </p15:clr>
        </p15:guide>
        <p15:guide id="6" orient="horz" pos="270">
          <p15:clr>
            <a:srgbClr val="F26B43"/>
          </p15:clr>
        </p15:guide>
        <p15:guide id="7" orient="horz" pos="26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106"/>
          <p:cNvSpPr txBox="1">
            <a:spLocks noGrp="1"/>
          </p:cNvSpPr>
          <p:nvPr>
            <p:ph type="ftr" idx="11"/>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lvl1pPr marR="0" lvl="0" algn="ctr" rtl="0">
              <a:lnSpc>
                <a:spcPct val="100000"/>
              </a:lnSpc>
              <a:spcBef>
                <a:spcPts val="0"/>
              </a:spcBef>
              <a:spcAft>
                <a:spcPts val="0"/>
              </a:spcAft>
              <a:buClr>
                <a:schemeClr val="dk1"/>
              </a:buClr>
              <a:buSzPts val="800"/>
              <a:buFont typeface="Arial"/>
              <a:buNone/>
              <a:defRPr sz="4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76" name="Google Shape;176;p106"/>
          <p:cNvPicPr preferRelativeResize="0"/>
          <p:nvPr/>
        </p:nvPicPr>
        <p:blipFill rotWithShape="1">
          <a:blip r:embed="rId4">
            <a:alphaModFix/>
          </a:blip>
          <a:srcRect/>
          <a:stretch/>
        </p:blipFill>
        <p:spPr>
          <a:xfrm>
            <a:off x="7976516" y="4728183"/>
            <a:ext cx="977850" cy="347599"/>
          </a:xfrm>
          <a:prstGeom prst="rect">
            <a:avLst/>
          </a:prstGeom>
          <a:noFill/>
          <a:ln>
            <a:noFill/>
          </a:ln>
        </p:spPr>
      </p:pic>
      <p:sp>
        <p:nvSpPr>
          <p:cNvPr id="177" name="Google Shape;177;p106"/>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0"/>
              </a:spcBef>
              <a:spcAft>
                <a:spcPts val="0"/>
              </a:spcAft>
              <a:buSzPts val="1400"/>
              <a:buNone/>
              <a:defRPr sz="2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
        <p:nvSpPr>
          <p:cNvPr id="178" name="Google Shape;178;p106"/>
          <p:cNvSpPr txBox="1">
            <a:spLocks noGrp="1"/>
          </p:cNvSpPr>
          <p:nvPr>
            <p:ph type="body" idx="1"/>
          </p:nvPr>
        </p:nvSpPr>
        <p:spPr>
          <a:xfrm>
            <a:off x="327953" y="939998"/>
            <a:ext cx="8626413" cy="3263504"/>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0"/>
              </a:spcBef>
              <a:spcAft>
                <a:spcPts val="0"/>
              </a:spcAft>
              <a:buClr>
                <a:srgbClr val="FC0000"/>
              </a:buClr>
              <a:buSzPts val="2000"/>
              <a:buFont typeface="NTR"/>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0"/>
              </a:spcBef>
              <a:spcAft>
                <a:spcPts val="0"/>
              </a:spcAft>
              <a:buClr>
                <a:srgbClr val="FC0000"/>
              </a:buClr>
              <a:buSzPts val="2000"/>
              <a:buFont typeface="NTR"/>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0"/>
              </a:spcBef>
              <a:spcAft>
                <a:spcPts val="0"/>
              </a:spcAft>
              <a:buClr>
                <a:srgbClr val="FC0000"/>
              </a:buClr>
              <a:buSzPts val="1800"/>
              <a:buFont typeface="NTR"/>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FC0000"/>
              </a:buClr>
              <a:buSzPts val="1600"/>
              <a:buFont typeface="NTR"/>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rgbClr val="FC0000"/>
              </a:buClr>
              <a:buSzPts val="1400"/>
              <a:buFont typeface="NTR"/>
              <a:buChar char="−"/>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67">
          <p15:clr>
            <a:srgbClr val="F26B43"/>
          </p15:clr>
        </p15:guide>
        <p15:guide id="2" pos="5544">
          <p15:clr>
            <a:srgbClr val="F26B43"/>
          </p15:clr>
        </p15:guide>
        <p15:guide id="3" orient="horz" pos="2952">
          <p15:clr>
            <a:srgbClr val="F26B43"/>
          </p15:clr>
        </p15:guide>
        <p15:guide id="4" pos="198">
          <p15:clr>
            <a:srgbClr val="F26B43"/>
          </p15:clr>
        </p15:guide>
        <p15:guide id="5" orient="horz" pos="738">
          <p15:clr>
            <a:srgbClr val="F26B43"/>
          </p15:clr>
        </p15:guide>
        <p15:guide id="6" orient="horz" pos="270">
          <p15:clr>
            <a:srgbClr val="F26B43"/>
          </p15:clr>
        </p15:guide>
        <p15:guide id="7" orient="horz" pos="26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8.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5"/>
          <p:cNvSpPr txBox="1">
            <a:spLocks noGrp="1"/>
          </p:cNvSpPr>
          <p:nvPr>
            <p:ph type="body" idx="1"/>
          </p:nvPr>
        </p:nvSpPr>
        <p:spPr>
          <a:xfrm>
            <a:off x="478428" y="4114056"/>
            <a:ext cx="2794860" cy="411290"/>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1400"/>
              <a:buNone/>
            </a:pPr>
            <a:r>
              <a:rPr lang="es-ES" b="1" dirty="0">
                <a:solidFill>
                  <a:schemeClr val="dk1"/>
                </a:solidFill>
              </a:rPr>
              <a:t>ANDRES ESCOBAR</a:t>
            </a:r>
            <a:endParaRPr b="1" dirty="0">
              <a:solidFill>
                <a:schemeClr val="dk1"/>
              </a:solidFill>
            </a:endParaRPr>
          </a:p>
          <a:p>
            <a:pPr marL="0" lvl="0" indent="0" algn="l" rtl="0">
              <a:lnSpc>
                <a:spcPct val="90000"/>
              </a:lnSpc>
              <a:spcBef>
                <a:spcPts val="0"/>
              </a:spcBef>
              <a:spcAft>
                <a:spcPts val="0"/>
              </a:spcAft>
              <a:buSzPts val="1400"/>
              <a:buNone/>
            </a:pPr>
            <a:r>
              <a:rPr lang="es-ES" dirty="0">
                <a:solidFill>
                  <a:schemeClr val="dk1"/>
                </a:solidFill>
              </a:rPr>
              <a:t>SALES ENGINEER</a:t>
            </a:r>
            <a:endParaRPr dirty="0"/>
          </a:p>
          <a:p>
            <a:pPr marL="0" lvl="0" indent="0" algn="l" rtl="0">
              <a:lnSpc>
                <a:spcPct val="90000"/>
              </a:lnSpc>
              <a:spcBef>
                <a:spcPts val="0"/>
              </a:spcBef>
              <a:spcAft>
                <a:spcPts val="0"/>
              </a:spcAft>
              <a:buSzPts val="1400"/>
              <a:buNone/>
            </a:pPr>
            <a:endParaRPr dirty="0">
              <a:solidFill>
                <a:schemeClr val="dk1"/>
              </a:solidFill>
            </a:endParaRPr>
          </a:p>
        </p:txBody>
      </p:sp>
      <p:sp>
        <p:nvSpPr>
          <p:cNvPr id="201" name="Google Shape;201;p45"/>
          <p:cNvSpPr txBox="1">
            <a:spLocks noGrp="1"/>
          </p:cNvSpPr>
          <p:nvPr>
            <p:ph type="title"/>
          </p:nvPr>
        </p:nvSpPr>
        <p:spPr>
          <a:xfrm>
            <a:off x="474958" y="1935355"/>
            <a:ext cx="7608867" cy="188745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CA" sz="4000" dirty="0"/>
              <a:t>NOWHERE TO HIDE</a:t>
            </a:r>
            <a:br>
              <a:rPr lang="en-CA" dirty="0"/>
            </a:b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Interactive Intrusion Campaigns By Threat Type</a:t>
            </a:r>
            <a:endParaRPr/>
          </a:p>
        </p:txBody>
      </p:sp>
      <p:sp>
        <p:nvSpPr>
          <p:cNvPr id="396" name="Google Shape;396;p55"/>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pic>
        <p:nvPicPr>
          <p:cNvPr id="397" name="Google Shape;397;p55"/>
          <p:cNvPicPr preferRelativeResize="0"/>
          <p:nvPr/>
        </p:nvPicPr>
        <p:blipFill rotWithShape="1">
          <a:blip r:embed="rId3">
            <a:alphaModFix/>
          </a:blip>
          <a:srcRect/>
          <a:stretch/>
        </p:blipFill>
        <p:spPr>
          <a:xfrm>
            <a:off x="914830" y="921088"/>
            <a:ext cx="7180443" cy="39485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402"/>
        <p:cNvGrpSpPr/>
        <p:nvPr/>
      </p:nvGrpSpPr>
      <p:grpSpPr>
        <a:xfrm>
          <a:off x="0" y="0"/>
          <a:ext cx="0" cy="0"/>
          <a:chOff x="0" y="0"/>
          <a:chExt cx="0" cy="0"/>
        </a:xfrm>
      </p:grpSpPr>
      <p:sp>
        <p:nvSpPr>
          <p:cNvPr id="403" name="Google Shape;403;p56"/>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ct val="121212"/>
              <a:buFont typeface="Arial"/>
              <a:buNone/>
            </a:pPr>
            <a:r>
              <a:rPr lang="en-CA"/>
              <a:t>Adversary</a:t>
            </a:r>
            <a:br>
              <a:rPr lang="en-CA"/>
            </a:br>
            <a:r>
              <a:rPr lang="en-CA">
                <a:solidFill>
                  <a:schemeClr val="accent1"/>
                </a:solidFill>
              </a:rPr>
              <a:t>Tactics &amp;</a:t>
            </a:r>
            <a:br>
              <a:rPr lang="en-CA">
                <a:solidFill>
                  <a:schemeClr val="accent1"/>
                </a:solidFill>
              </a:rPr>
            </a:br>
            <a:r>
              <a:rPr lang="en-CA">
                <a:solidFill>
                  <a:schemeClr val="accent1"/>
                </a:solidFill>
              </a:rPr>
              <a:t>Techniques</a:t>
            </a:r>
            <a:endParaRPr/>
          </a:p>
        </p:txBody>
      </p:sp>
      <p:sp>
        <p:nvSpPr>
          <p:cNvPr id="404" name="Google Shape;404;p56"/>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409"/>
        <p:cNvGrpSpPr/>
        <p:nvPr/>
      </p:nvGrpSpPr>
      <p:grpSpPr>
        <a:xfrm>
          <a:off x="0" y="0"/>
          <a:ext cx="0" cy="0"/>
          <a:chOff x="0" y="0"/>
          <a:chExt cx="0" cy="0"/>
        </a:xfrm>
      </p:grpSpPr>
      <p:sp>
        <p:nvSpPr>
          <p:cNvPr id="410" name="Google Shape;410;p57"/>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Adversary Tactics &amp; Techniques (1/3)</a:t>
            </a:r>
            <a:endParaRPr/>
          </a:p>
        </p:txBody>
      </p:sp>
      <p:sp>
        <p:nvSpPr>
          <p:cNvPr id="411" name="Google Shape;411;p57"/>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graphicFrame>
        <p:nvGraphicFramePr>
          <p:cNvPr id="412" name="Google Shape;412;p57"/>
          <p:cNvGraphicFramePr/>
          <p:nvPr/>
        </p:nvGraphicFramePr>
        <p:xfrm>
          <a:off x="611187" y="1270317"/>
          <a:ext cx="1800000" cy="3119475"/>
        </p:xfrm>
        <a:graphic>
          <a:graphicData uri="http://schemas.openxmlformats.org/drawingml/2006/table">
            <a:tbl>
              <a:tblPr>
                <a:noFill/>
                <a:tableStyleId>{A4D15AAD-ED6D-4394-82C8-D4F3D7E5D3C6}</a:tableStyleId>
              </a:tblPr>
              <a:tblGrid>
                <a:gridCol w="9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tblGrid>
              <a:tr h="32097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Initial Access</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9907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5925">
                <a:tc rowSpan="3">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Valid Accounts</a:t>
                      </a:r>
                      <a:endParaRPr/>
                    </a:p>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 </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5F5F"/>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Domain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9B9"/>
                    </a:solidFill>
                  </a:tcPr>
                </a:tc>
                <a:extLst>
                  <a:ext uri="{0D108BD9-81ED-4DB2-BD59-A6C34878D82A}">
                    <a16:rowId xmlns:a16="http://schemas.microsoft.com/office/drawing/2014/main" val="10002"/>
                  </a:ext>
                </a:extLst>
              </a:tr>
              <a:tr h="6518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Local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1D1"/>
                    </a:solidFill>
                  </a:tcPr>
                </a:tc>
                <a:extLst>
                  <a:ext uri="{0D108BD9-81ED-4DB2-BD59-A6C34878D82A}">
                    <a16:rowId xmlns:a16="http://schemas.microsoft.com/office/drawing/2014/main" val="10003"/>
                  </a:ext>
                </a:extLst>
              </a:tr>
              <a:tr h="1961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Default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4"/>
                  </a:ext>
                </a:extLst>
              </a:tr>
              <a:tr h="86555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Exploit Public-Facing Application</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CBC"/>
                    </a:solidFill>
                  </a:tcPr>
                </a:tc>
                <a:tc>
                  <a:txBody>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5"/>
                  </a:ext>
                </a:extLst>
              </a:tr>
              <a:tr h="45995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External Remote Services</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DEDE"/>
                    </a:solidFill>
                  </a:tcPr>
                </a:tc>
                <a:tc>
                  <a:txBody>
                    <a:bodyPr/>
                    <a:lstStyle/>
                    <a:p>
                      <a:pPr marL="0" marR="0" lvl="0" indent="0" algn="l"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1A1A1"/>
                    </a:solidFill>
                  </a:tcPr>
                </a:tc>
                <a:extLst>
                  <a:ext uri="{0D108BD9-81ED-4DB2-BD59-A6C34878D82A}">
                    <a16:rowId xmlns:a16="http://schemas.microsoft.com/office/drawing/2014/main" val="10006"/>
                  </a:ext>
                </a:extLst>
              </a:tr>
            </a:tbl>
          </a:graphicData>
        </a:graphic>
      </p:graphicFrame>
      <p:graphicFrame>
        <p:nvGraphicFramePr>
          <p:cNvPr id="413" name="Google Shape;413;p57"/>
          <p:cNvGraphicFramePr/>
          <p:nvPr/>
        </p:nvGraphicFramePr>
        <p:xfrm>
          <a:off x="2649702" y="1270317"/>
          <a:ext cx="1800000" cy="3114625"/>
        </p:xfrm>
        <a:graphic>
          <a:graphicData uri="http://schemas.openxmlformats.org/drawingml/2006/table">
            <a:tbl>
              <a:tblPr>
                <a:noFill/>
                <a:tableStyleId>{A4D15AAD-ED6D-4394-82C8-D4F3D7E5D3C6}</a:tableStyleId>
              </a:tblPr>
              <a:tblGrid>
                <a:gridCol w="9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tblGrid>
              <a:tr h="32377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Execution</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30257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55425">
                <a:tc rowSpan="6">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Command and Scripting Interpreter</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1A1A"/>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Windows Command Shell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3D3D"/>
                    </a:solidFill>
                  </a:tcPr>
                </a:tc>
                <a:extLst>
                  <a:ext uri="{0D108BD9-81ED-4DB2-BD59-A6C34878D82A}">
                    <a16:rowId xmlns:a16="http://schemas.microsoft.com/office/drawing/2014/main" val="10002"/>
                  </a:ext>
                </a:extLst>
              </a:tr>
              <a:tr h="4465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PowerShell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A8A"/>
                    </a:solidFill>
                  </a:tcPr>
                </a:tc>
                <a:extLst>
                  <a:ext uri="{0D108BD9-81ED-4DB2-BD59-A6C34878D82A}">
                    <a16:rowId xmlns:a16="http://schemas.microsoft.com/office/drawing/2014/main" val="10003"/>
                  </a:ext>
                </a:extLst>
              </a:tr>
              <a:tr h="4465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Unix Shell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4C4"/>
                    </a:solidFill>
                  </a:tcPr>
                </a:tc>
                <a:extLst>
                  <a:ext uri="{0D108BD9-81ED-4DB2-BD59-A6C34878D82A}">
                    <a16:rowId xmlns:a16="http://schemas.microsoft.com/office/drawing/2014/main" val="10004"/>
                  </a:ext>
                </a:extLst>
              </a:tr>
              <a:tr h="4465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Python</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EDE"/>
                    </a:solidFill>
                  </a:tcPr>
                </a:tc>
                <a:extLst>
                  <a:ext uri="{0D108BD9-81ED-4DB2-BD59-A6C34878D82A}">
                    <a16:rowId xmlns:a16="http://schemas.microsoft.com/office/drawing/2014/main" val="10005"/>
                  </a:ext>
                </a:extLst>
              </a:tr>
              <a:tr h="2232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Visual Basic</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0E0"/>
                    </a:solidFill>
                  </a:tcPr>
                </a:tc>
                <a:extLst>
                  <a:ext uri="{0D108BD9-81ED-4DB2-BD59-A6C34878D82A}">
                    <a16:rowId xmlns:a16="http://schemas.microsoft.com/office/drawing/2014/main" val="10006"/>
                  </a:ext>
                </a:extLst>
              </a:tr>
              <a:tr h="2232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JavaScript</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7"/>
                  </a:ext>
                </a:extLst>
              </a:tr>
              <a:tr h="446575">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Windows Management Instrumentation</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B5B5"/>
                    </a:solidFill>
                  </a:tcPr>
                </a:tc>
                <a:tc>
                  <a:txBody>
                    <a:bodyPr/>
                    <a:lstStyle/>
                    <a:p>
                      <a:pPr marL="0" marR="0" lvl="0" indent="0" algn="l" rtl="0">
                        <a:lnSpc>
                          <a:spcPct val="100000"/>
                        </a:lnSpc>
                        <a:spcBef>
                          <a:spcPts val="0"/>
                        </a:spcBef>
                        <a:spcAft>
                          <a:spcPts val="0"/>
                        </a:spcAft>
                        <a:buNone/>
                      </a:pPr>
                      <a:endParaRPr sz="80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1A1A1"/>
                    </a:solidFill>
                  </a:tcPr>
                </a:tc>
                <a:extLst>
                  <a:ext uri="{0D108BD9-81ED-4DB2-BD59-A6C34878D82A}">
                    <a16:rowId xmlns:a16="http://schemas.microsoft.com/office/drawing/2014/main" val="10008"/>
                  </a:ext>
                </a:extLst>
              </a:tr>
            </a:tbl>
          </a:graphicData>
        </a:graphic>
      </p:graphicFrame>
      <p:graphicFrame>
        <p:nvGraphicFramePr>
          <p:cNvPr id="414" name="Google Shape;414;p57"/>
          <p:cNvGraphicFramePr/>
          <p:nvPr/>
        </p:nvGraphicFramePr>
        <p:xfrm>
          <a:off x="4688217" y="1270317"/>
          <a:ext cx="1800000" cy="3114625"/>
        </p:xfrm>
        <a:graphic>
          <a:graphicData uri="http://schemas.openxmlformats.org/drawingml/2006/table">
            <a:tbl>
              <a:tblPr>
                <a:noFill/>
                <a:tableStyleId>{A4D15AAD-ED6D-4394-82C8-D4F3D7E5D3C6}</a:tableStyleId>
              </a:tblPr>
              <a:tblGrid>
                <a:gridCol w="9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tblGrid>
              <a:tr h="32547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Persistence</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9437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23850">
                <a:tc rowSpan="3">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Valid Accounts</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5F5F"/>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Domain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9B9"/>
                    </a:solidFill>
                  </a:tcPr>
                </a:tc>
                <a:extLst>
                  <a:ext uri="{0D108BD9-81ED-4DB2-BD59-A6C34878D82A}">
                    <a16:rowId xmlns:a16="http://schemas.microsoft.com/office/drawing/2014/main" val="10002"/>
                  </a:ext>
                </a:extLst>
              </a:tr>
              <a:tr h="4476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Local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1D1"/>
                    </a:solidFill>
                  </a:tcPr>
                </a:tc>
                <a:extLst>
                  <a:ext uri="{0D108BD9-81ED-4DB2-BD59-A6C34878D82A}">
                    <a16:rowId xmlns:a16="http://schemas.microsoft.com/office/drawing/2014/main" val="10003"/>
                  </a:ext>
                </a:extLst>
              </a:tr>
              <a:tr h="4476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Default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4"/>
                  </a:ext>
                </a:extLst>
              </a:tr>
              <a:tr h="447675">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Server Software Component</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CBC"/>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Web Shell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EBE"/>
                    </a:solidFill>
                  </a:tcPr>
                </a:tc>
                <a:extLst>
                  <a:ext uri="{0D108BD9-81ED-4DB2-BD59-A6C34878D82A}">
                    <a16:rowId xmlns:a16="http://schemas.microsoft.com/office/drawing/2014/main" val="10005"/>
                  </a:ext>
                </a:extLst>
              </a:tr>
              <a:tr h="2563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IIS Components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6"/>
                  </a:ext>
                </a:extLst>
              </a:tr>
              <a:tr h="223850">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Create Account</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8C8"/>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Local Account</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3D3"/>
                    </a:solidFill>
                  </a:tcPr>
                </a:tc>
                <a:extLst>
                  <a:ext uri="{0D108BD9-81ED-4DB2-BD59-A6C34878D82A}">
                    <a16:rowId xmlns:a16="http://schemas.microsoft.com/office/drawing/2014/main" val="10007"/>
                  </a:ext>
                </a:extLst>
              </a:tr>
              <a:tr h="4476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Domain Account</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0E0"/>
                    </a:solidFill>
                  </a:tcPr>
                </a:tc>
                <a:extLst>
                  <a:ext uri="{0D108BD9-81ED-4DB2-BD59-A6C34878D82A}">
                    <a16:rowId xmlns:a16="http://schemas.microsoft.com/office/drawing/2014/main" val="10008"/>
                  </a:ext>
                </a:extLst>
              </a:tr>
            </a:tbl>
          </a:graphicData>
        </a:graphic>
      </p:graphicFrame>
      <p:graphicFrame>
        <p:nvGraphicFramePr>
          <p:cNvPr id="415" name="Google Shape;415;p57"/>
          <p:cNvGraphicFramePr/>
          <p:nvPr/>
        </p:nvGraphicFramePr>
        <p:xfrm>
          <a:off x="6726731" y="1270317"/>
          <a:ext cx="1806100" cy="3126470"/>
        </p:xfrm>
        <a:graphic>
          <a:graphicData uri="http://schemas.openxmlformats.org/drawingml/2006/table">
            <a:tbl>
              <a:tblPr>
                <a:noFill/>
                <a:tableStyleId>{A4D15AAD-ED6D-4394-82C8-D4F3D7E5D3C6}</a:tableStyleId>
              </a:tblPr>
              <a:tblGrid>
                <a:gridCol w="903050">
                  <a:extLst>
                    <a:ext uri="{9D8B030D-6E8A-4147-A177-3AD203B41FA5}">
                      <a16:colId xmlns:a16="http://schemas.microsoft.com/office/drawing/2014/main" val="20000"/>
                    </a:ext>
                  </a:extLst>
                </a:gridCol>
                <a:gridCol w="903050">
                  <a:extLst>
                    <a:ext uri="{9D8B030D-6E8A-4147-A177-3AD203B41FA5}">
                      <a16:colId xmlns:a16="http://schemas.microsoft.com/office/drawing/2014/main" val="20001"/>
                    </a:ext>
                  </a:extLst>
                </a:gridCol>
              </a:tblGrid>
              <a:tr h="317650">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Privilege Escalation</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310650">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56475">
                <a:tc rowSpan="3">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Valid Accounts</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5F5F"/>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Domain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9B9"/>
                    </a:solidFill>
                  </a:tcPr>
                </a:tc>
                <a:extLst>
                  <a:ext uri="{0D108BD9-81ED-4DB2-BD59-A6C34878D82A}">
                    <a16:rowId xmlns:a16="http://schemas.microsoft.com/office/drawing/2014/main" val="10002"/>
                  </a:ext>
                </a:extLst>
              </a:tr>
              <a:tr h="3269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Local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1D1"/>
                    </a:solidFill>
                  </a:tcPr>
                </a:tc>
                <a:extLst>
                  <a:ext uri="{0D108BD9-81ED-4DB2-BD59-A6C34878D82A}">
                    <a16:rowId xmlns:a16="http://schemas.microsoft.com/office/drawing/2014/main" val="10003"/>
                  </a:ext>
                </a:extLst>
              </a:tr>
              <a:tr h="4473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Default Accounts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4"/>
                  </a:ext>
                </a:extLst>
              </a:tr>
              <a:tr h="356475">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Process Injection</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D9"/>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Process Hollowing</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2E2"/>
                    </a:solidFill>
                  </a:tcPr>
                </a:tc>
                <a:extLst>
                  <a:ext uri="{0D108BD9-81ED-4DB2-BD59-A6C34878D82A}">
                    <a16:rowId xmlns:a16="http://schemas.microsoft.com/office/drawing/2014/main" val="10005"/>
                  </a:ext>
                </a:extLst>
              </a:tr>
              <a:tr h="5230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Dynamic-link Library Injection</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6"/>
                  </a:ext>
                </a:extLst>
              </a:tr>
              <a:tr h="356475">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Scheduled Task/Job</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BDB"/>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Scheduled Task</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BDB"/>
                    </a:solidFill>
                  </a:tcPr>
                </a:tc>
                <a:extLst>
                  <a:ext uri="{0D108BD9-81ED-4DB2-BD59-A6C34878D82A}">
                    <a16:rowId xmlns:a16="http://schemas.microsoft.com/office/drawing/2014/main" val="10007"/>
                  </a:ext>
                </a:extLst>
              </a:tr>
              <a:tr h="1283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Cron</a:t>
                      </a:r>
                      <a:endParaRPr/>
                    </a:p>
                  </a:txBody>
                  <a:tcPr marL="9525" marR="9525" marT="9525" marB="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4E4"/>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420"/>
        <p:cNvGrpSpPr/>
        <p:nvPr/>
      </p:nvGrpSpPr>
      <p:grpSpPr>
        <a:xfrm>
          <a:off x="0" y="0"/>
          <a:ext cx="0" cy="0"/>
          <a:chOff x="0" y="0"/>
          <a:chExt cx="0" cy="0"/>
        </a:xfrm>
      </p:grpSpPr>
      <p:sp>
        <p:nvSpPr>
          <p:cNvPr id="421" name="Google Shape;421;p58"/>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Adversary Tactics &amp; Techniques (2/3)</a:t>
            </a:r>
            <a:endParaRPr/>
          </a:p>
        </p:txBody>
      </p:sp>
      <p:sp>
        <p:nvSpPr>
          <p:cNvPr id="422" name="Google Shape;422;p58"/>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graphicFrame>
        <p:nvGraphicFramePr>
          <p:cNvPr id="423" name="Google Shape;423;p58"/>
          <p:cNvGraphicFramePr/>
          <p:nvPr/>
        </p:nvGraphicFramePr>
        <p:xfrm>
          <a:off x="611012" y="1252715"/>
          <a:ext cx="1811100" cy="3128775"/>
        </p:xfrm>
        <a:graphic>
          <a:graphicData uri="http://schemas.openxmlformats.org/drawingml/2006/table">
            <a:tbl>
              <a:tblPr>
                <a:noFill/>
                <a:tableStyleId>{A4D15AAD-ED6D-4394-82C8-D4F3D7E5D3C6}</a:tableStyleId>
              </a:tblPr>
              <a:tblGrid>
                <a:gridCol w="900000">
                  <a:extLst>
                    <a:ext uri="{9D8B030D-6E8A-4147-A177-3AD203B41FA5}">
                      <a16:colId xmlns:a16="http://schemas.microsoft.com/office/drawing/2014/main" val="20000"/>
                    </a:ext>
                  </a:extLst>
                </a:gridCol>
                <a:gridCol w="911100">
                  <a:extLst>
                    <a:ext uri="{9D8B030D-6E8A-4147-A177-3AD203B41FA5}">
                      <a16:colId xmlns:a16="http://schemas.microsoft.com/office/drawing/2014/main" val="20001"/>
                    </a:ext>
                  </a:extLst>
                </a:gridCol>
              </a:tblGrid>
              <a:tr h="31482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Defense Evasion</a:t>
                      </a:r>
                      <a:endParaRPr/>
                    </a:p>
                  </a:txBody>
                  <a:tcPr marL="8725" marR="8725" marT="8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82775">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8725" marR="8725" marT="87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88550">
                <a:tc rowSpan="3">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Valid Accounts</a:t>
                      </a:r>
                      <a:endParaRPr/>
                    </a:p>
                  </a:txBody>
                  <a:tcPr marL="8725" marR="8725" marT="87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5F5F"/>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Domain Accounts</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9B9"/>
                    </a:solidFill>
                  </a:tcPr>
                </a:tc>
                <a:extLst>
                  <a:ext uri="{0D108BD9-81ED-4DB2-BD59-A6C34878D82A}">
                    <a16:rowId xmlns:a16="http://schemas.microsoft.com/office/drawing/2014/main" val="10002"/>
                  </a:ext>
                </a:extLst>
              </a:tr>
              <a:tr h="3771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Local Accounts</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1D1"/>
                    </a:solidFill>
                  </a:tcPr>
                </a:tc>
                <a:extLst>
                  <a:ext uri="{0D108BD9-81ED-4DB2-BD59-A6C34878D82A}">
                    <a16:rowId xmlns:a16="http://schemas.microsoft.com/office/drawing/2014/main" val="10003"/>
                  </a:ext>
                </a:extLst>
              </a:tr>
              <a:tr h="2614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Default Accounts</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4"/>
                  </a:ext>
                </a:extLst>
              </a:tr>
              <a:tr h="247450">
                <a:tc rowSpan="6">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Indicator Removal on Host</a:t>
                      </a:r>
                      <a:endParaRPr/>
                    </a:p>
                  </a:txBody>
                  <a:tcPr marL="8725" marR="8725" marT="87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B9B9"/>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File Deletion</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4C4"/>
                    </a:solidFill>
                  </a:tcPr>
                </a:tc>
                <a:extLst>
                  <a:ext uri="{0D108BD9-81ED-4DB2-BD59-A6C34878D82A}">
                    <a16:rowId xmlns:a16="http://schemas.microsoft.com/office/drawing/2014/main" val="10005"/>
                  </a:ext>
                </a:extLst>
              </a:tr>
              <a:tr h="18855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Timestomp</a:t>
                      </a:r>
                      <a:endParaRPr sz="800" u="none" strike="noStrike" cap="none">
                        <a:solidFill>
                          <a:schemeClr val="lt1"/>
                        </a:solidFill>
                        <a:latin typeface="Arial"/>
                        <a:ea typeface="Arial"/>
                        <a:cs typeface="Arial"/>
                        <a:sym typeface="Arial"/>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0E0"/>
                    </a:solidFill>
                  </a:tcPr>
                </a:tc>
                <a:extLst>
                  <a:ext uri="{0D108BD9-81ED-4DB2-BD59-A6C34878D82A}">
                    <a16:rowId xmlns:a16="http://schemas.microsoft.com/office/drawing/2014/main" val="10006"/>
                  </a:ext>
                </a:extLst>
              </a:tr>
              <a:tr h="2558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Clear Windows Event Logs</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2E2"/>
                    </a:solidFill>
                  </a:tcPr>
                </a:tc>
                <a:extLst>
                  <a:ext uri="{0D108BD9-81ED-4DB2-BD59-A6C34878D82A}">
                    <a16:rowId xmlns:a16="http://schemas.microsoft.com/office/drawing/2014/main" val="10007"/>
                  </a:ext>
                </a:extLst>
              </a:tr>
              <a:tr h="3771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Clear Linux or Mac System Logs</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8"/>
                  </a:ext>
                </a:extLst>
              </a:tr>
              <a:tr h="2558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Clear Command History</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9"/>
                  </a:ext>
                </a:extLst>
              </a:tr>
              <a:tr h="3793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Network Share Connection Removal</a:t>
                      </a:r>
                      <a:endParaRPr/>
                    </a:p>
                  </a:txBody>
                  <a:tcPr marL="8725" marR="8725" marT="87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4E4"/>
                    </a:solidFill>
                  </a:tcPr>
                </a:tc>
                <a:extLst>
                  <a:ext uri="{0D108BD9-81ED-4DB2-BD59-A6C34878D82A}">
                    <a16:rowId xmlns:a16="http://schemas.microsoft.com/office/drawing/2014/main" val="10010"/>
                  </a:ext>
                </a:extLst>
              </a:tr>
            </a:tbl>
          </a:graphicData>
        </a:graphic>
      </p:graphicFrame>
      <p:graphicFrame>
        <p:nvGraphicFramePr>
          <p:cNvPr id="424" name="Google Shape;424;p58"/>
          <p:cNvGraphicFramePr/>
          <p:nvPr/>
        </p:nvGraphicFramePr>
        <p:xfrm>
          <a:off x="2654958" y="1252715"/>
          <a:ext cx="1806275" cy="3129725"/>
        </p:xfrm>
        <a:graphic>
          <a:graphicData uri="http://schemas.openxmlformats.org/drawingml/2006/table">
            <a:tbl>
              <a:tblPr>
                <a:noFill/>
                <a:tableStyleId>{A4D15AAD-ED6D-4394-82C8-D4F3D7E5D3C6}</a:tableStyleId>
              </a:tblPr>
              <a:tblGrid>
                <a:gridCol w="894450">
                  <a:extLst>
                    <a:ext uri="{9D8B030D-6E8A-4147-A177-3AD203B41FA5}">
                      <a16:colId xmlns:a16="http://schemas.microsoft.com/office/drawing/2014/main" val="20000"/>
                    </a:ext>
                  </a:extLst>
                </a:gridCol>
                <a:gridCol w="911825">
                  <a:extLst>
                    <a:ext uri="{9D8B030D-6E8A-4147-A177-3AD203B41FA5}">
                      <a16:colId xmlns:a16="http://schemas.microsoft.com/office/drawing/2014/main" val="20001"/>
                    </a:ext>
                  </a:extLst>
                </a:gridCol>
              </a:tblGrid>
              <a:tr h="30812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Credential Access</a:t>
                      </a:r>
                      <a:endParaRPr/>
                    </a:p>
                  </a:txBody>
                  <a:tcPr marL="7800" marR="7800" marT="78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72225">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7800" marR="7800" marT="780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63525">
                <a:tc rowSpan="6">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OS Credential Dumping</a:t>
                      </a:r>
                      <a:endParaRPr/>
                    </a:p>
                  </a:txBody>
                  <a:tcPr marL="7800" marR="7800" marT="780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1A1"/>
                    </a:solidFill>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LSASS Memory</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2C2"/>
                    </a:solidFill>
                  </a:tcPr>
                </a:tc>
                <a:extLst>
                  <a:ext uri="{0D108BD9-81ED-4DB2-BD59-A6C34878D82A}">
                    <a16:rowId xmlns:a16="http://schemas.microsoft.com/office/drawing/2014/main" val="10002"/>
                  </a:ext>
                </a:extLst>
              </a:tr>
              <a:tr h="32705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Security Account Manager</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7D7"/>
                    </a:solidFill>
                  </a:tcPr>
                </a:tc>
                <a:extLst>
                  <a:ext uri="{0D108BD9-81ED-4DB2-BD59-A6C34878D82A}">
                    <a16:rowId xmlns:a16="http://schemas.microsoft.com/office/drawing/2014/main" val="10003"/>
                  </a:ext>
                </a:extLst>
              </a:tr>
              <a:tr h="32705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/etc/passwd and /etc/shadow</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D9"/>
                    </a:solidFill>
                  </a:tcPr>
                </a:tc>
                <a:extLst>
                  <a:ext uri="{0D108BD9-81ED-4DB2-BD59-A6C34878D82A}">
                    <a16:rowId xmlns:a16="http://schemas.microsoft.com/office/drawing/2014/main" val="10004"/>
                  </a:ext>
                </a:extLst>
              </a:tr>
              <a:tr h="1986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NTDS</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0E0"/>
                    </a:solidFill>
                  </a:tcPr>
                </a:tc>
                <a:extLst>
                  <a:ext uri="{0D108BD9-81ED-4DB2-BD59-A6C34878D82A}">
                    <a16:rowId xmlns:a16="http://schemas.microsoft.com/office/drawing/2014/main" val="10005"/>
                  </a:ext>
                </a:extLst>
              </a:tr>
              <a:tr h="1635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LSA Secrets</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6"/>
                  </a:ext>
                </a:extLst>
              </a:tr>
              <a:tr h="1635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DCSync</a:t>
                      </a:r>
                      <a:endParaRPr sz="800" b="0" i="0" u="none" strike="noStrike" cap="none">
                        <a:solidFill>
                          <a:srgbClr val="000000"/>
                        </a:solidFill>
                        <a:latin typeface="Arial"/>
                        <a:ea typeface="Arial"/>
                        <a:cs typeface="Arial"/>
                        <a:sym typeface="Arial"/>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7"/>
                  </a:ext>
                </a:extLst>
              </a:tr>
              <a:tr h="215375">
                <a:tc rowSpan="5">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Unsecured Credentials</a:t>
                      </a:r>
                      <a:endParaRPr/>
                    </a:p>
                  </a:txBody>
                  <a:tcPr marL="7800" marR="7800" marT="7800"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1D1"/>
                    </a:solidFill>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Bash History</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BDB"/>
                    </a:solidFill>
                  </a:tcPr>
                </a:tc>
                <a:extLst>
                  <a:ext uri="{0D108BD9-81ED-4DB2-BD59-A6C34878D82A}">
                    <a16:rowId xmlns:a16="http://schemas.microsoft.com/office/drawing/2014/main" val="10008"/>
                  </a:ext>
                </a:extLst>
              </a:tr>
              <a:tr h="1635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Credentials In Files</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EDE"/>
                    </a:solidFill>
                  </a:tcPr>
                </a:tc>
                <a:extLst>
                  <a:ext uri="{0D108BD9-81ED-4DB2-BD59-A6C34878D82A}">
                    <a16:rowId xmlns:a16="http://schemas.microsoft.com/office/drawing/2014/main" val="10009"/>
                  </a:ext>
                </a:extLst>
              </a:tr>
              <a:tr h="2043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Private Keys</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10"/>
                  </a:ext>
                </a:extLst>
              </a:tr>
              <a:tr h="2810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Credentials in Registry</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11"/>
                  </a:ext>
                </a:extLst>
              </a:tr>
              <a:tr h="34175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Group Policy Preferences</a:t>
                      </a:r>
                      <a:endParaRPr/>
                    </a:p>
                  </a:txBody>
                  <a:tcPr marL="7800" marR="7800" marT="7800"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E6"/>
                    </a:solidFill>
                  </a:tcPr>
                </a:tc>
                <a:extLst>
                  <a:ext uri="{0D108BD9-81ED-4DB2-BD59-A6C34878D82A}">
                    <a16:rowId xmlns:a16="http://schemas.microsoft.com/office/drawing/2014/main" val="10012"/>
                  </a:ext>
                </a:extLst>
              </a:tr>
            </a:tbl>
          </a:graphicData>
        </a:graphic>
      </p:graphicFrame>
      <p:graphicFrame>
        <p:nvGraphicFramePr>
          <p:cNvPr id="425" name="Google Shape;425;p58"/>
          <p:cNvGraphicFramePr/>
          <p:nvPr/>
        </p:nvGraphicFramePr>
        <p:xfrm>
          <a:off x="4693864" y="1252715"/>
          <a:ext cx="1811100" cy="3135000"/>
        </p:xfrm>
        <a:graphic>
          <a:graphicData uri="http://schemas.openxmlformats.org/drawingml/2006/table">
            <a:tbl>
              <a:tblPr>
                <a:noFill/>
                <a:tableStyleId>{A4D15AAD-ED6D-4394-82C8-D4F3D7E5D3C6}</a:tableStyleId>
              </a:tblPr>
              <a:tblGrid>
                <a:gridCol w="905550">
                  <a:extLst>
                    <a:ext uri="{9D8B030D-6E8A-4147-A177-3AD203B41FA5}">
                      <a16:colId xmlns:a16="http://schemas.microsoft.com/office/drawing/2014/main" val="20000"/>
                    </a:ext>
                  </a:extLst>
                </a:gridCol>
                <a:gridCol w="905550">
                  <a:extLst>
                    <a:ext uri="{9D8B030D-6E8A-4147-A177-3AD203B41FA5}">
                      <a16:colId xmlns:a16="http://schemas.microsoft.com/office/drawing/2014/main" val="20001"/>
                    </a:ext>
                  </a:extLst>
                </a:gridCol>
              </a:tblGrid>
              <a:tr h="303850">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Discovery</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86175">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3934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System Owner/User Discovery</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484"/>
                    </a:solidFill>
                  </a:tcPr>
                </a:tc>
                <a:tc>
                  <a:txBody>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2"/>
                  </a:ext>
                </a:extLst>
              </a:tr>
              <a:tr h="569875">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System Network Configuration Discovery</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9494"/>
                    </a:solidFill>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Internet Connection Discovery</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3D3"/>
                    </a:solidFill>
                  </a:tcPr>
                </a:tc>
                <a:extLst>
                  <a:ext uri="{0D108BD9-81ED-4DB2-BD59-A6C34878D82A}">
                    <a16:rowId xmlns:a16="http://schemas.microsoft.com/office/drawing/2014/main" val="10003"/>
                  </a:ext>
                </a:extLst>
              </a:tr>
              <a:tr h="48705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Process Discovery</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9898"/>
                    </a:solidFill>
                  </a:tcPr>
                </a:tc>
                <a:tc>
                  <a:txBody>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4"/>
                  </a:ext>
                </a:extLst>
              </a:tr>
              <a:tr h="53905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System Information Discovery</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9898"/>
                    </a:solidFill>
                  </a:tcPr>
                </a:tc>
                <a:tc>
                  <a:txBody>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5"/>
                  </a:ext>
                </a:extLst>
              </a:tr>
              <a:tr h="243525">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Account Discovery</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9B9B"/>
                    </a:solidFill>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Domain Account</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CBC"/>
                    </a:solidFill>
                  </a:tcPr>
                </a:tc>
                <a:extLst>
                  <a:ext uri="{0D108BD9-81ED-4DB2-BD59-A6C34878D82A}">
                    <a16:rowId xmlns:a16="http://schemas.microsoft.com/office/drawing/2014/main" val="10006"/>
                  </a:ext>
                </a:extLst>
              </a:tr>
              <a:tr h="3120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Local Account</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6C6"/>
                    </a:solidFill>
                  </a:tcPr>
                </a:tc>
                <a:extLst>
                  <a:ext uri="{0D108BD9-81ED-4DB2-BD59-A6C34878D82A}">
                    <a16:rowId xmlns:a16="http://schemas.microsoft.com/office/drawing/2014/main" val="10007"/>
                  </a:ext>
                </a:extLst>
              </a:tr>
            </a:tbl>
          </a:graphicData>
        </a:graphic>
      </p:graphicFrame>
      <p:graphicFrame>
        <p:nvGraphicFramePr>
          <p:cNvPr id="426" name="Google Shape;426;p58"/>
          <p:cNvGraphicFramePr/>
          <p:nvPr/>
        </p:nvGraphicFramePr>
        <p:xfrm>
          <a:off x="6732988" y="1252715"/>
          <a:ext cx="1800000" cy="3128775"/>
        </p:xfrm>
        <a:graphic>
          <a:graphicData uri="http://schemas.openxmlformats.org/drawingml/2006/table">
            <a:tbl>
              <a:tblPr>
                <a:noFill/>
                <a:tableStyleId>{A4D15AAD-ED6D-4394-82C8-D4F3D7E5D3C6}</a:tableStyleId>
              </a:tblPr>
              <a:tblGrid>
                <a:gridCol w="905525">
                  <a:extLst>
                    <a:ext uri="{9D8B030D-6E8A-4147-A177-3AD203B41FA5}">
                      <a16:colId xmlns:a16="http://schemas.microsoft.com/office/drawing/2014/main" val="20000"/>
                    </a:ext>
                  </a:extLst>
                </a:gridCol>
                <a:gridCol w="894475">
                  <a:extLst>
                    <a:ext uri="{9D8B030D-6E8A-4147-A177-3AD203B41FA5}">
                      <a16:colId xmlns:a16="http://schemas.microsoft.com/office/drawing/2014/main" val="20001"/>
                    </a:ext>
                  </a:extLst>
                </a:gridCol>
              </a:tblGrid>
              <a:tr h="30297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Lateral Movement</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85375">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283025">
                <a:tc rowSpan="6">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Remote Services</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686"/>
                    </a:solidFill>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Remote Desktop Protocol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ABAB"/>
                    </a:solidFill>
                  </a:tcPr>
                </a:tc>
                <a:extLst>
                  <a:ext uri="{0D108BD9-81ED-4DB2-BD59-A6C34878D82A}">
                    <a16:rowId xmlns:a16="http://schemas.microsoft.com/office/drawing/2014/main" val="10002"/>
                  </a:ext>
                </a:extLst>
              </a:tr>
              <a:tr h="4008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SMB/Windows Admin Shares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8C8"/>
                    </a:solidFill>
                  </a:tcPr>
                </a:tc>
                <a:extLst>
                  <a:ext uri="{0D108BD9-81ED-4DB2-BD59-A6C34878D82A}">
                    <a16:rowId xmlns:a16="http://schemas.microsoft.com/office/drawing/2014/main" val="10003"/>
                  </a:ext>
                </a:extLst>
              </a:tr>
              <a:tr h="4008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SSH</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7D7"/>
                    </a:solidFill>
                  </a:tcPr>
                </a:tc>
                <a:extLst>
                  <a:ext uri="{0D108BD9-81ED-4DB2-BD59-A6C34878D82A}">
                    <a16:rowId xmlns:a16="http://schemas.microsoft.com/office/drawing/2014/main" val="10004"/>
                  </a:ext>
                </a:extLst>
              </a:tr>
              <a:tr h="4008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Windows Remote Management</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5"/>
                  </a:ext>
                </a:extLst>
              </a:tr>
              <a:tr h="2004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VNC</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6"/>
                  </a:ext>
                </a:extLst>
              </a:tr>
              <a:tr h="419800">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b="0" i="0" u="none" strike="noStrike" cap="none">
                          <a:solidFill>
                            <a:srgbClr val="000000"/>
                          </a:solidFill>
                          <a:latin typeface="Arial"/>
                          <a:ea typeface="Arial"/>
                          <a:cs typeface="Arial"/>
                          <a:sym typeface="Arial"/>
                        </a:rPr>
                        <a:t>Distributed Component Object Model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7"/>
                  </a:ext>
                </a:extLst>
              </a:tr>
              <a:tr h="434725">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Lateral Tool Transfer</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0E0"/>
                    </a:solidFill>
                  </a:tcPr>
                </a:tc>
                <a:tc>
                  <a:txBody>
                    <a:bodyPr/>
                    <a:lstStyle/>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1A1A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sp>
        <p:nvSpPr>
          <p:cNvPr id="432" name="Google Shape;432;p59"/>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Adversary Tactics &amp; Techniques (3/3)</a:t>
            </a:r>
            <a:endParaRPr/>
          </a:p>
        </p:txBody>
      </p:sp>
      <p:sp>
        <p:nvSpPr>
          <p:cNvPr id="433" name="Google Shape;433;p59"/>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graphicFrame>
        <p:nvGraphicFramePr>
          <p:cNvPr id="434" name="Google Shape;434;p59"/>
          <p:cNvGraphicFramePr/>
          <p:nvPr/>
        </p:nvGraphicFramePr>
        <p:xfrm>
          <a:off x="616212" y="1269392"/>
          <a:ext cx="1800000" cy="3128125"/>
        </p:xfrm>
        <a:graphic>
          <a:graphicData uri="http://schemas.openxmlformats.org/drawingml/2006/table">
            <a:tbl>
              <a:tblPr>
                <a:noFill/>
                <a:tableStyleId>{A4D15AAD-ED6D-4394-82C8-D4F3D7E5D3C6}</a:tableStyleId>
              </a:tblPr>
              <a:tblGrid>
                <a:gridCol w="900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tblGrid>
              <a:tr h="27322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Collection</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9317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281250">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Archive Collected Data</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7D7"/>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Archive via Utility</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D9"/>
                    </a:solidFill>
                  </a:tcPr>
                </a:tc>
                <a:extLst>
                  <a:ext uri="{0D108BD9-81ED-4DB2-BD59-A6C34878D82A}">
                    <a16:rowId xmlns:a16="http://schemas.microsoft.com/office/drawing/2014/main" val="10002"/>
                  </a:ext>
                </a:extLst>
              </a:tr>
              <a:tr h="56252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Archive via Library</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3"/>
                  </a:ext>
                </a:extLst>
              </a:tr>
              <a:tr h="68415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Data from Local System</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D9"/>
                    </a:solidFill>
                  </a:tcPr>
                </a:tc>
                <a:tc>
                  <a:txBody>
                    <a:bodyPr/>
                    <a:lstStyle/>
                    <a:p>
                      <a:pPr marL="0" marR="0" lvl="0" indent="0" algn="l" rtl="0">
                        <a:lnSpc>
                          <a:spcPct val="100000"/>
                        </a:lnSpc>
                        <a:spcBef>
                          <a:spcPts val="0"/>
                        </a:spcBef>
                        <a:spcAft>
                          <a:spcPts val="0"/>
                        </a:spcAft>
                        <a:buNone/>
                      </a:pPr>
                      <a:endParaRPr sz="80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4"/>
                  </a:ext>
                </a:extLst>
              </a:tr>
              <a:tr h="562525">
                <a:tc rowSpan="2">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Data Staged</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0E0"/>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Local Data Staging</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0E0"/>
                    </a:solidFill>
                  </a:tcPr>
                </a:tc>
                <a:extLst>
                  <a:ext uri="{0D108BD9-81ED-4DB2-BD59-A6C34878D82A}">
                    <a16:rowId xmlns:a16="http://schemas.microsoft.com/office/drawing/2014/main" val="10005"/>
                  </a:ext>
                </a:extLst>
              </a:tr>
              <a:tr h="4712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Remote Data Staging</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6E6"/>
                    </a:solidFill>
                  </a:tcPr>
                </a:tc>
                <a:extLst>
                  <a:ext uri="{0D108BD9-81ED-4DB2-BD59-A6C34878D82A}">
                    <a16:rowId xmlns:a16="http://schemas.microsoft.com/office/drawing/2014/main" val="10006"/>
                  </a:ext>
                </a:extLst>
              </a:tr>
            </a:tbl>
          </a:graphicData>
        </a:graphic>
      </p:graphicFrame>
      <p:graphicFrame>
        <p:nvGraphicFramePr>
          <p:cNvPr id="435" name="Google Shape;435;p59"/>
          <p:cNvGraphicFramePr/>
          <p:nvPr/>
        </p:nvGraphicFramePr>
        <p:xfrm>
          <a:off x="2655077" y="1269392"/>
          <a:ext cx="1795000" cy="3128100"/>
        </p:xfrm>
        <a:graphic>
          <a:graphicData uri="http://schemas.openxmlformats.org/drawingml/2006/table">
            <a:tbl>
              <a:tblPr>
                <a:noFill/>
                <a:tableStyleId>{A4D15AAD-ED6D-4394-82C8-D4F3D7E5D3C6}</a:tableStyleId>
              </a:tblPr>
              <a:tblGrid>
                <a:gridCol w="897500">
                  <a:extLst>
                    <a:ext uri="{9D8B030D-6E8A-4147-A177-3AD203B41FA5}">
                      <a16:colId xmlns:a16="http://schemas.microsoft.com/office/drawing/2014/main" val="20000"/>
                    </a:ext>
                  </a:extLst>
                </a:gridCol>
                <a:gridCol w="897500">
                  <a:extLst>
                    <a:ext uri="{9D8B030D-6E8A-4147-A177-3AD203B41FA5}">
                      <a16:colId xmlns:a16="http://schemas.microsoft.com/office/drawing/2014/main" val="20001"/>
                    </a:ext>
                  </a:extLst>
                </a:gridCol>
              </a:tblGrid>
              <a:tr h="287175">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Command and Control</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7222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305175">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Ingress Tool Transfer</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7E7E"/>
                    </a:solidFill>
                  </a:tcPr>
                </a:tc>
                <a:tc>
                  <a:txBody>
                    <a:bodyPr/>
                    <a:lstStyle/>
                    <a:p>
                      <a:pPr marL="0" marR="0" lvl="0" indent="0" algn="l" rtl="0">
                        <a:lnSpc>
                          <a:spcPct val="100000"/>
                        </a:lnSpc>
                        <a:spcBef>
                          <a:spcPts val="0"/>
                        </a:spcBef>
                        <a:spcAft>
                          <a:spcPts val="0"/>
                        </a:spcAft>
                        <a:buNone/>
                      </a:pPr>
                      <a:endParaRPr sz="80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2"/>
                  </a:ext>
                </a:extLst>
              </a:tr>
              <a:tr h="610375">
                <a:tc rowSpan="3">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Application Layer Protocol</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FCF"/>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Web Protocols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1D1"/>
                    </a:solidFill>
                  </a:tcPr>
                </a:tc>
                <a:extLst>
                  <a:ext uri="{0D108BD9-81ED-4DB2-BD59-A6C34878D82A}">
                    <a16:rowId xmlns:a16="http://schemas.microsoft.com/office/drawing/2014/main" val="10003"/>
                  </a:ext>
                </a:extLst>
              </a:tr>
              <a:tr h="6103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File Transfer Protocols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4"/>
                  </a:ext>
                </a:extLst>
              </a:tr>
              <a:tr h="6103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DNS</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5"/>
                  </a:ext>
                </a:extLst>
              </a:tr>
              <a:tr h="4324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Remote Access Software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DE"/>
                    </a:solidFill>
                  </a:tcPr>
                </a:tc>
                <a:tc>
                  <a:txBody>
                    <a:bodyPr/>
                    <a:lstStyle/>
                    <a:p>
                      <a:pPr marL="0" marR="0" lvl="0" indent="0" algn="l" rtl="0">
                        <a:lnSpc>
                          <a:spcPct val="100000"/>
                        </a:lnSpc>
                        <a:spcBef>
                          <a:spcPts val="0"/>
                        </a:spcBef>
                        <a:spcAft>
                          <a:spcPts val="0"/>
                        </a:spcAft>
                        <a:buNone/>
                      </a:pPr>
                      <a:endParaRPr sz="80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1A1A1"/>
                    </a:solidFill>
                  </a:tcPr>
                </a:tc>
                <a:extLst>
                  <a:ext uri="{0D108BD9-81ED-4DB2-BD59-A6C34878D82A}">
                    <a16:rowId xmlns:a16="http://schemas.microsoft.com/office/drawing/2014/main" val="10006"/>
                  </a:ext>
                </a:extLst>
              </a:tr>
            </a:tbl>
          </a:graphicData>
        </a:graphic>
      </p:graphicFrame>
      <p:graphicFrame>
        <p:nvGraphicFramePr>
          <p:cNvPr id="436" name="Google Shape;436;p59"/>
          <p:cNvGraphicFramePr/>
          <p:nvPr/>
        </p:nvGraphicFramePr>
        <p:xfrm>
          <a:off x="4698970" y="1269392"/>
          <a:ext cx="1795000" cy="3128075"/>
        </p:xfrm>
        <a:graphic>
          <a:graphicData uri="http://schemas.openxmlformats.org/drawingml/2006/table">
            <a:tbl>
              <a:tblPr>
                <a:noFill/>
                <a:tableStyleId>{A4D15AAD-ED6D-4394-82C8-D4F3D7E5D3C6}</a:tableStyleId>
              </a:tblPr>
              <a:tblGrid>
                <a:gridCol w="897500">
                  <a:extLst>
                    <a:ext uri="{9D8B030D-6E8A-4147-A177-3AD203B41FA5}">
                      <a16:colId xmlns:a16="http://schemas.microsoft.com/office/drawing/2014/main" val="20000"/>
                    </a:ext>
                  </a:extLst>
                </a:gridCol>
                <a:gridCol w="897500">
                  <a:extLst>
                    <a:ext uri="{9D8B030D-6E8A-4147-A177-3AD203B41FA5}">
                      <a16:colId xmlns:a16="http://schemas.microsoft.com/office/drawing/2014/main" val="20001"/>
                    </a:ext>
                  </a:extLst>
                </a:gridCol>
              </a:tblGrid>
              <a:tr h="284650">
                <a:tc gridSpan="2">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Exfiltration</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hMerge="1">
                  <a:txBody>
                    <a:bodyPr/>
                    <a:lstStyle/>
                    <a:p>
                      <a:endParaRPr lang="en-US"/>
                    </a:p>
                  </a:txBody>
                  <a:tcPr/>
                </a:tc>
                <a:extLst>
                  <a:ext uri="{0D108BD9-81ED-4DB2-BD59-A6C34878D82A}">
                    <a16:rowId xmlns:a16="http://schemas.microsoft.com/office/drawing/2014/main" val="10000"/>
                  </a:ext>
                </a:extLst>
              </a:tr>
              <a:tr h="27672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Sub-technique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336275">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Exfiltration Over C2 Channel</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2E2"/>
                    </a:solidFill>
                  </a:tcPr>
                </a:tc>
                <a:tc>
                  <a:txBody>
                    <a:bodyPr/>
                    <a:lstStyle/>
                    <a:p>
                      <a:pPr marL="0" marR="0" lvl="0" indent="0" algn="l" rtl="0">
                        <a:lnSpc>
                          <a:spcPct val="100000"/>
                        </a:lnSpc>
                        <a:spcBef>
                          <a:spcPts val="0"/>
                        </a:spcBef>
                        <a:spcAft>
                          <a:spcPts val="0"/>
                        </a:spcAft>
                        <a:buNone/>
                      </a:pPr>
                      <a:endParaRPr sz="800" u="none" strike="noStrike" cap="none">
                        <a:solidFill>
                          <a:schemeClr val="lt1"/>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1A1A1"/>
                    </a:solidFill>
                  </a:tcPr>
                </a:tc>
                <a:extLst>
                  <a:ext uri="{0D108BD9-81ED-4DB2-BD59-A6C34878D82A}">
                    <a16:rowId xmlns:a16="http://schemas.microsoft.com/office/drawing/2014/main" val="10002"/>
                  </a:ext>
                </a:extLst>
              </a:tr>
              <a:tr h="499775">
                <a:tc rowSpan="3">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Exfiltration Over Alternative Protocol</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2E2"/>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Exfiltration Over Unencrypted Non-C2 Protocol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4E4"/>
                    </a:solidFill>
                  </a:tcPr>
                </a:tc>
                <a:extLst>
                  <a:ext uri="{0D108BD9-81ED-4DB2-BD59-A6C34878D82A}">
                    <a16:rowId xmlns:a16="http://schemas.microsoft.com/office/drawing/2014/main" val="10003"/>
                  </a:ext>
                </a:extLst>
              </a:tr>
              <a:tr h="6632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Exfiltration Over Asymmetric Encrypted Non-C2 Protocol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4"/>
                  </a:ext>
                </a:extLst>
              </a:tr>
              <a:tr h="663275">
                <a:tc vMerge="1">
                  <a:txBody>
                    <a:bodyPr/>
                    <a:lstStyle/>
                    <a:p>
                      <a:endParaRPr lang="en-US"/>
                    </a:p>
                  </a:txBody>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Exfiltration Over Symmetric Encrypted Non-C2 Protocol</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6E6"/>
                    </a:solidFill>
                  </a:tcPr>
                </a:tc>
                <a:extLst>
                  <a:ext uri="{0D108BD9-81ED-4DB2-BD59-A6C34878D82A}">
                    <a16:rowId xmlns:a16="http://schemas.microsoft.com/office/drawing/2014/main" val="10005"/>
                  </a:ext>
                </a:extLst>
              </a:tr>
              <a:tr h="4041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Exfiltration Over Web Service</a:t>
                      </a:r>
                      <a:endParaRPr/>
                    </a:p>
                  </a:txBody>
                  <a:tcPr marL="9525" marR="9525" marT="9525" marB="0"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4E4"/>
                    </a:solidFill>
                  </a:tcPr>
                </a:tc>
                <a:tc>
                  <a:txBody>
                    <a:bodyPr/>
                    <a:lstStyle/>
                    <a:p>
                      <a:pPr marL="0" marR="0" lvl="0" indent="0" algn="l" rtl="0">
                        <a:lnSpc>
                          <a:spcPct val="100000"/>
                        </a:lnSpc>
                        <a:spcBef>
                          <a:spcPts val="0"/>
                        </a:spcBef>
                        <a:spcAft>
                          <a:spcPts val="0"/>
                        </a:spcAft>
                        <a:buNone/>
                      </a:pPr>
                      <a:r>
                        <a:rPr lang="en-CA" sz="800" u="none" strike="noStrike" cap="none">
                          <a:solidFill>
                            <a:schemeClr val="lt1"/>
                          </a:solidFill>
                          <a:latin typeface="Arial"/>
                          <a:ea typeface="Arial"/>
                          <a:cs typeface="Arial"/>
                          <a:sym typeface="Arial"/>
                        </a:rPr>
                        <a:t>Exfiltration to Cloud Storage</a:t>
                      </a:r>
                      <a:endParaRPr/>
                    </a:p>
                  </a:txBody>
                  <a:tcPr marL="9525" marR="9525" marT="9525" marB="0"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4E4"/>
                    </a:solidFill>
                  </a:tcPr>
                </a:tc>
                <a:extLst>
                  <a:ext uri="{0D108BD9-81ED-4DB2-BD59-A6C34878D82A}">
                    <a16:rowId xmlns:a16="http://schemas.microsoft.com/office/drawing/2014/main" val="10006"/>
                  </a:ext>
                </a:extLst>
              </a:tr>
            </a:tbl>
          </a:graphicData>
        </a:graphic>
      </p:graphicFrame>
      <p:graphicFrame>
        <p:nvGraphicFramePr>
          <p:cNvPr id="437" name="Google Shape;437;p59"/>
          <p:cNvGraphicFramePr/>
          <p:nvPr/>
        </p:nvGraphicFramePr>
        <p:xfrm>
          <a:off x="6721887" y="1269392"/>
          <a:ext cx="1805900" cy="3128050"/>
        </p:xfrm>
        <a:graphic>
          <a:graphicData uri="http://schemas.openxmlformats.org/drawingml/2006/table">
            <a:tbl>
              <a:tblPr>
                <a:noFill/>
                <a:tableStyleId>{A4D15AAD-ED6D-4394-82C8-D4F3D7E5D3C6}</a:tableStyleId>
              </a:tblPr>
              <a:tblGrid>
                <a:gridCol w="1805900">
                  <a:extLst>
                    <a:ext uri="{9D8B030D-6E8A-4147-A177-3AD203B41FA5}">
                      <a16:colId xmlns:a16="http://schemas.microsoft.com/office/drawing/2014/main" val="20000"/>
                    </a:ext>
                  </a:extLst>
                </a:gridCol>
              </a:tblGrid>
              <a:tr h="287175">
                <a:tc>
                  <a:txBody>
                    <a:bodyPr/>
                    <a:lstStyle/>
                    <a:p>
                      <a:pPr marL="0" marR="0" lvl="0" indent="0" algn="ctr" rtl="0">
                        <a:lnSpc>
                          <a:spcPct val="100000"/>
                        </a:lnSpc>
                        <a:spcBef>
                          <a:spcPts val="0"/>
                        </a:spcBef>
                        <a:spcAft>
                          <a:spcPts val="0"/>
                        </a:spcAft>
                        <a:buNone/>
                      </a:pPr>
                      <a:r>
                        <a:rPr lang="en-CA" sz="900" b="0" i="0" u="none" strike="noStrike" cap="none">
                          <a:solidFill>
                            <a:schemeClr val="dk1"/>
                          </a:solidFill>
                          <a:latin typeface="Questrial"/>
                          <a:ea typeface="Questrial"/>
                          <a:cs typeface="Questrial"/>
                          <a:sym typeface="Questrial"/>
                        </a:rPr>
                        <a:t>Impact</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86175">
                <a:tc>
                  <a:txBody>
                    <a:bodyPr/>
                    <a:lstStyle/>
                    <a:p>
                      <a:pPr marL="0" marR="0" lvl="0" indent="0" algn="l" rtl="0">
                        <a:lnSpc>
                          <a:spcPct val="100000"/>
                        </a:lnSpc>
                        <a:spcBef>
                          <a:spcPts val="0"/>
                        </a:spcBef>
                        <a:spcAft>
                          <a:spcPts val="0"/>
                        </a:spcAft>
                        <a:buNone/>
                      </a:pPr>
                      <a:r>
                        <a:rPr lang="en-CA" sz="700" b="0" i="0" u="none" strike="noStrike" cap="none">
                          <a:solidFill>
                            <a:schemeClr val="dk1"/>
                          </a:solidFill>
                          <a:latin typeface="Questrial"/>
                          <a:ea typeface="Questrial"/>
                          <a:cs typeface="Questrial"/>
                          <a:sym typeface="Questrial"/>
                        </a:rPr>
                        <a:t>Technique</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3125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Data Encrypted for Impact</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EDE"/>
                    </a:solidFill>
                  </a:tcPr>
                </a:tc>
                <a:extLst>
                  <a:ext uri="{0D108BD9-81ED-4DB2-BD59-A6C34878D82A}">
                    <a16:rowId xmlns:a16="http://schemas.microsoft.com/office/drawing/2014/main" val="10002"/>
                  </a:ext>
                </a:extLst>
              </a:tr>
              <a:tr h="6250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Inhibit System Recovery</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EDE"/>
                    </a:solidFill>
                  </a:tcPr>
                </a:tc>
                <a:extLst>
                  <a:ext uri="{0D108BD9-81ED-4DB2-BD59-A6C34878D82A}">
                    <a16:rowId xmlns:a16="http://schemas.microsoft.com/office/drawing/2014/main" val="10003"/>
                  </a:ext>
                </a:extLst>
              </a:tr>
              <a:tr h="6250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Resource Hijacking</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0E0"/>
                    </a:solidFill>
                  </a:tcPr>
                </a:tc>
                <a:extLst>
                  <a:ext uri="{0D108BD9-81ED-4DB2-BD59-A6C34878D82A}">
                    <a16:rowId xmlns:a16="http://schemas.microsoft.com/office/drawing/2014/main" val="10004"/>
                  </a:ext>
                </a:extLst>
              </a:tr>
              <a:tr h="6250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Service Stop</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0E0"/>
                    </a:solidFill>
                  </a:tcPr>
                </a:tc>
                <a:extLst>
                  <a:ext uri="{0D108BD9-81ED-4DB2-BD59-A6C34878D82A}">
                    <a16:rowId xmlns:a16="http://schemas.microsoft.com/office/drawing/2014/main" val="10005"/>
                  </a:ext>
                </a:extLst>
              </a:tr>
              <a:tr h="367200">
                <a:tc>
                  <a:txBody>
                    <a:bodyPr/>
                    <a:lstStyle/>
                    <a:p>
                      <a:pPr marL="0" marR="0" lvl="0" indent="0" algn="l" rtl="0">
                        <a:lnSpc>
                          <a:spcPct val="100000"/>
                        </a:lnSpc>
                        <a:spcBef>
                          <a:spcPts val="0"/>
                        </a:spcBef>
                        <a:spcAft>
                          <a:spcPts val="0"/>
                        </a:spcAft>
                        <a:buNone/>
                      </a:pPr>
                      <a:r>
                        <a:rPr lang="en-CA" sz="800" b="1" u="none" strike="noStrike" cap="none">
                          <a:solidFill>
                            <a:schemeClr val="lt1"/>
                          </a:solidFill>
                          <a:latin typeface="Arial"/>
                          <a:ea typeface="Arial"/>
                          <a:cs typeface="Arial"/>
                          <a:sym typeface="Arial"/>
                        </a:rPr>
                        <a:t>System Shutdown/Reboot</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2E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42"/>
        <p:cNvGrpSpPr/>
        <p:nvPr/>
      </p:nvGrpSpPr>
      <p:grpSpPr>
        <a:xfrm>
          <a:off x="0" y="0"/>
          <a:ext cx="0" cy="0"/>
          <a:chOff x="0" y="0"/>
          <a:chExt cx="0" cy="0"/>
        </a:xfrm>
      </p:grpSpPr>
      <p:sp>
        <p:nvSpPr>
          <p:cNvPr id="443" name="Google Shape;443;p60"/>
          <p:cNvSpPr txBox="1">
            <a:spLocks noGrp="1"/>
          </p:cNvSpPr>
          <p:nvPr>
            <p:ph type="title"/>
          </p:nvPr>
        </p:nvSpPr>
        <p:spPr>
          <a:xfrm>
            <a:off x="564776" y="1335463"/>
            <a:ext cx="6604650"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ct val="121212"/>
              <a:buFont typeface="Arial"/>
              <a:buNone/>
            </a:pPr>
            <a:r>
              <a:rPr lang="en-CA"/>
              <a:t>Adversary Tooling</a:t>
            </a:r>
            <a:br>
              <a:rPr lang="en-CA"/>
            </a:br>
            <a:r>
              <a:rPr lang="en-CA">
                <a:solidFill>
                  <a:schemeClr val="accent1"/>
                </a:solidFill>
              </a:rPr>
              <a:t>Deep Dive</a:t>
            </a:r>
            <a:endParaRPr/>
          </a:p>
        </p:txBody>
      </p:sp>
      <p:sp>
        <p:nvSpPr>
          <p:cNvPr id="444" name="Google Shape;444;p60"/>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r>
              <a:rPr lang="en-CA"/>
              <a:t>Emerging, Trending &amp; Mainstay Tools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49"/>
        <p:cNvGrpSpPr/>
        <p:nvPr/>
      </p:nvGrpSpPr>
      <p:grpSpPr>
        <a:xfrm>
          <a:off x="0" y="0"/>
          <a:ext cx="0" cy="0"/>
          <a:chOff x="0" y="0"/>
          <a:chExt cx="0" cy="0"/>
        </a:xfrm>
      </p:grpSpPr>
      <p:sp>
        <p:nvSpPr>
          <p:cNvPr id="450" name="Google Shape;450;p61"/>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The Adversary Arsenal</a:t>
            </a:r>
            <a:endParaRPr/>
          </a:p>
        </p:txBody>
      </p:sp>
      <p:pic>
        <p:nvPicPr>
          <p:cNvPr id="451" name="Google Shape;451;p61"/>
          <p:cNvPicPr preferRelativeResize="0">
            <a:picLocks noGrp="1"/>
          </p:cNvPicPr>
          <p:nvPr>
            <p:ph type="body" idx="2"/>
          </p:nvPr>
        </p:nvPicPr>
        <p:blipFill rotWithShape="1">
          <a:blip r:embed="rId3">
            <a:alphaModFix/>
          </a:blip>
          <a:srcRect/>
          <a:stretch/>
        </p:blipFill>
        <p:spPr>
          <a:xfrm>
            <a:off x="0" y="7938"/>
            <a:ext cx="4267200" cy="5143500"/>
          </a:xfrm>
          <a:prstGeom prst="rect">
            <a:avLst/>
          </a:prstGeom>
          <a:noFill/>
          <a:ln>
            <a:noFill/>
          </a:ln>
        </p:spPr>
      </p:pic>
      <p:sp>
        <p:nvSpPr>
          <p:cNvPr id="452" name="Google Shape;452;p61"/>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453" name="Google Shape;453;p61"/>
          <p:cNvSpPr txBox="1">
            <a:spLocks noGrp="1"/>
          </p:cNvSpPr>
          <p:nvPr>
            <p:ph type="body" idx="3"/>
          </p:nvPr>
        </p:nvSpPr>
        <p:spPr>
          <a:xfrm>
            <a:off x="5508868" y="1296168"/>
            <a:ext cx="2396041" cy="18637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Emerging Tools</a:t>
            </a:r>
            <a:endParaRPr/>
          </a:p>
        </p:txBody>
      </p:sp>
      <p:sp>
        <p:nvSpPr>
          <p:cNvPr id="454" name="Google Shape;454;p61"/>
          <p:cNvSpPr txBox="1">
            <a:spLocks noGrp="1"/>
          </p:cNvSpPr>
          <p:nvPr>
            <p:ph type="body" idx="4"/>
          </p:nvPr>
        </p:nvSpPr>
        <p:spPr>
          <a:xfrm>
            <a:off x="5508869" y="1713512"/>
            <a:ext cx="1625764"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400"/>
              <a:buFont typeface="Arial"/>
              <a:buChar char="•"/>
            </a:pPr>
            <a:r>
              <a:rPr lang="en-CA" sz="1400"/>
              <a:t>fscan</a:t>
            </a:r>
            <a:endParaRPr sz="1400"/>
          </a:p>
          <a:p>
            <a:pPr marL="285750" lvl="0" indent="-285750" algn="l" rtl="0">
              <a:lnSpc>
                <a:spcPct val="100000"/>
              </a:lnSpc>
              <a:spcBef>
                <a:spcPts val="0"/>
              </a:spcBef>
              <a:spcAft>
                <a:spcPts val="0"/>
              </a:spcAft>
              <a:buSzPts val="1400"/>
              <a:buFont typeface="Arial"/>
              <a:buChar char="•"/>
            </a:pPr>
            <a:r>
              <a:rPr lang="en-CA" sz="1400"/>
              <a:t>IceApple</a:t>
            </a:r>
            <a:endParaRPr sz="1400"/>
          </a:p>
        </p:txBody>
      </p:sp>
      <p:sp>
        <p:nvSpPr>
          <p:cNvPr id="455" name="Google Shape;455;p61"/>
          <p:cNvSpPr txBox="1">
            <a:spLocks noGrp="1"/>
          </p:cNvSpPr>
          <p:nvPr>
            <p:ph type="body" idx="5"/>
          </p:nvPr>
        </p:nvSpPr>
        <p:spPr>
          <a:xfrm>
            <a:off x="5411889" y="1296168"/>
            <a:ext cx="45719" cy="647782"/>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456" name="Google Shape;456;p61"/>
          <p:cNvSpPr txBox="1">
            <a:spLocks noGrp="1"/>
          </p:cNvSpPr>
          <p:nvPr>
            <p:ph type="body" idx="6"/>
          </p:nvPr>
        </p:nvSpPr>
        <p:spPr>
          <a:xfrm>
            <a:off x="5508868" y="2305991"/>
            <a:ext cx="2210063" cy="18637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Trending Tools</a:t>
            </a:r>
            <a:endParaRPr/>
          </a:p>
        </p:txBody>
      </p:sp>
      <p:sp>
        <p:nvSpPr>
          <p:cNvPr id="457" name="Google Shape;457;p61"/>
          <p:cNvSpPr txBox="1">
            <a:spLocks noGrp="1"/>
          </p:cNvSpPr>
          <p:nvPr>
            <p:ph type="body" idx="7"/>
          </p:nvPr>
        </p:nvSpPr>
        <p:spPr>
          <a:xfrm>
            <a:off x="5508868" y="2723335"/>
            <a:ext cx="1625765"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400"/>
              <a:buFont typeface="Arial"/>
              <a:buChar char="•"/>
            </a:pPr>
            <a:r>
              <a:rPr lang="en-CA" sz="1400"/>
              <a:t>Sweet Potato</a:t>
            </a:r>
            <a:endParaRPr/>
          </a:p>
          <a:p>
            <a:pPr marL="285750" lvl="0" indent="-285750" algn="l" rtl="0">
              <a:lnSpc>
                <a:spcPct val="100000"/>
              </a:lnSpc>
              <a:spcBef>
                <a:spcPts val="0"/>
              </a:spcBef>
              <a:spcAft>
                <a:spcPts val="0"/>
              </a:spcAft>
              <a:buSzPts val="1400"/>
              <a:buFont typeface="Arial"/>
              <a:buChar char="•"/>
            </a:pPr>
            <a:r>
              <a:rPr lang="en-CA" sz="1400"/>
              <a:t>ngrok</a:t>
            </a:r>
            <a:endParaRPr sz="1400"/>
          </a:p>
        </p:txBody>
      </p:sp>
      <p:sp>
        <p:nvSpPr>
          <p:cNvPr id="458" name="Google Shape;458;p61"/>
          <p:cNvSpPr txBox="1">
            <a:spLocks noGrp="1"/>
          </p:cNvSpPr>
          <p:nvPr>
            <p:ph type="body" idx="8"/>
          </p:nvPr>
        </p:nvSpPr>
        <p:spPr>
          <a:xfrm>
            <a:off x="5411889" y="2305991"/>
            <a:ext cx="45719" cy="647782"/>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459" name="Google Shape;459;p61"/>
          <p:cNvSpPr txBox="1">
            <a:spLocks noGrp="1"/>
          </p:cNvSpPr>
          <p:nvPr>
            <p:ph type="body" idx="9"/>
          </p:nvPr>
        </p:nvSpPr>
        <p:spPr>
          <a:xfrm>
            <a:off x="5508868" y="3292172"/>
            <a:ext cx="2519253" cy="18637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Mainstay Tools</a:t>
            </a:r>
            <a:endParaRPr/>
          </a:p>
        </p:txBody>
      </p:sp>
      <p:sp>
        <p:nvSpPr>
          <p:cNvPr id="460" name="Google Shape;460;p61"/>
          <p:cNvSpPr txBox="1">
            <a:spLocks noGrp="1"/>
          </p:cNvSpPr>
          <p:nvPr>
            <p:ph type="body" idx="13"/>
          </p:nvPr>
        </p:nvSpPr>
        <p:spPr>
          <a:xfrm>
            <a:off x="5508869" y="3709516"/>
            <a:ext cx="1625764" cy="6860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400"/>
              <a:buFont typeface="Arial"/>
              <a:buChar char="•"/>
            </a:pPr>
            <a:r>
              <a:rPr lang="en-CA" sz="1400"/>
              <a:t>VNC</a:t>
            </a:r>
            <a:endParaRPr/>
          </a:p>
          <a:p>
            <a:pPr marL="285750" lvl="0" indent="-285750" algn="l" rtl="0">
              <a:lnSpc>
                <a:spcPct val="100000"/>
              </a:lnSpc>
              <a:spcBef>
                <a:spcPts val="0"/>
              </a:spcBef>
              <a:spcAft>
                <a:spcPts val="0"/>
              </a:spcAft>
              <a:buSzPts val="1400"/>
              <a:buFont typeface="Arial"/>
              <a:buChar char="•"/>
            </a:pPr>
            <a:r>
              <a:rPr lang="en-CA" sz="1400"/>
              <a:t>AnyDesk</a:t>
            </a:r>
            <a:endParaRPr sz="1400"/>
          </a:p>
          <a:p>
            <a:pPr marL="285750" lvl="0" indent="-285750" algn="l" rtl="0">
              <a:lnSpc>
                <a:spcPct val="100000"/>
              </a:lnSpc>
              <a:spcBef>
                <a:spcPts val="0"/>
              </a:spcBef>
              <a:spcAft>
                <a:spcPts val="0"/>
              </a:spcAft>
              <a:buSzPts val="1400"/>
              <a:buFont typeface="Arial"/>
              <a:buChar char="•"/>
            </a:pPr>
            <a:r>
              <a:rPr lang="en-CA" sz="1400"/>
              <a:t>AteraAgent</a:t>
            </a:r>
            <a:endParaRPr sz="1400"/>
          </a:p>
        </p:txBody>
      </p:sp>
      <p:sp>
        <p:nvSpPr>
          <p:cNvPr id="461" name="Google Shape;461;p61"/>
          <p:cNvSpPr txBox="1">
            <a:spLocks noGrp="1"/>
          </p:cNvSpPr>
          <p:nvPr>
            <p:ph type="body" idx="14"/>
          </p:nvPr>
        </p:nvSpPr>
        <p:spPr>
          <a:xfrm>
            <a:off x="5411889" y="3292172"/>
            <a:ext cx="45719" cy="647782"/>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462" name="Google Shape;462;p61"/>
          <p:cNvSpPr txBox="1"/>
          <p:nvPr/>
        </p:nvSpPr>
        <p:spPr>
          <a:xfrm>
            <a:off x="6870134" y="2716874"/>
            <a:ext cx="2072387" cy="495242"/>
          </a:xfrm>
          <a:prstGeom prst="rect">
            <a:avLst/>
          </a:prstGeom>
          <a:noFill/>
          <a:ln>
            <a:noFill/>
          </a:ln>
        </p:spPr>
        <p:txBody>
          <a:bodyPr spcFirstLastPara="1" wrap="square" lIns="91425" tIns="45700" rIns="91425" bIns="0" anchor="t" anchorCtr="0">
            <a:noAutofit/>
          </a:bodyPr>
          <a:lstStyle/>
          <a:p>
            <a:pPr marL="285750" marR="0" lvl="0" indent="-285750" algn="l" rtl="0">
              <a:lnSpc>
                <a:spcPct val="100000"/>
              </a:lnSpc>
              <a:spcBef>
                <a:spcPts val="0"/>
              </a:spcBef>
              <a:spcAft>
                <a:spcPts val="0"/>
              </a:spcAft>
              <a:buClr>
                <a:srgbClr val="FC0000"/>
              </a:buClr>
              <a:buSzPts val="1400"/>
              <a:buFont typeface="Arial"/>
              <a:buChar char="•"/>
            </a:pPr>
            <a:r>
              <a:rPr lang="en-CA" sz="1400" b="0" i="0" u="none" strike="noStrike" cap="none">
                <a:solidFill>
                  <a:schemeClr val="lt1"/>
                </a:solidFill>
                <a:latin typeface="Arial"/>
                <a:ea typeface="Arial"/>
                <a:cs typeface="Arial"/>
                <a:sym typeface="Arial"/>
              </a:rPr>
              <a:t>fatedier</a:t>
            </a:r>
            <a:endParaRPr sz="14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FC0000"/>
              </a:buClr>
              <a:buSzPts val="1400"/>
              <a:buFont typeface="Arial"/>
              <a:buChar char="•"/>
            </a:pPr>
            <a:r>
              <a:rPr lang="en-CA" sz="1400" b="0" i="0" u="none" strike="noStrike" cap="none">
                <a:solidFill>
                  <a:schemeClr val="lt1"/>
                </a:solidFill>
                <a:latin typeface="Arial"/>
                <a:ea typeface="Arial"/>
                <a:cs typeface="Arial"/>
                <a:sym typeface="Arial"/>
              </a:rPr>
              <a:t>Other reverse proxies</a:t>
            </a:r>
            <a:endParaRPr/>
          </a:p>
        </p:txBody>
      </p:sp>
      <p:sp>
        <p:nvSpPr>
          <p:cNvPr id="463" name="Google Shape;463;p61"/>
          <p:cNvSpPr txBox="1"/>
          <p:nvPr/>
        </p:nvSpPr>
        <p:spPr>
          <a:xfrm>
            <a:off x="6870134" y="3716945"/>
            <a:ext cx="1625764" cy="686042"/>
          </a:xfrm>
          <a:prstGeom prst="rect">
            <a:avLst/>
          </a:prstGeom>
          <a:noFill/>
          <a:ln>
            <a:noFill/>
          </a:ln>
        </p:spPr>
        <p:txBody>
          <a:bodyPr spcFirstLastPara="1" wrap="square" lIns="91425" tIns="45700" rIns="91425" bIns="0" anchor="t" anchorCtr="0">
            <a:noAutofit/>
          </a:bodyPr>
          <a:lstStyle/>
          <a:p>
            <a:pPr marL="285750" marR="0" lvl="0" indent="-285750" algn="l" rtl="0">
              <a:lnSpc>
                <a:spcPct val="100000"/>
              </a:lnSpc>
              <a:spcBef>
                <a:spcPts val="0"/>
              </a:spcBef>
              <a:spcAft>
                <a:spcPts val="0"/>
              </a:spcAft>
              <a:buClr>
                <a:srgbClr val="FC0000"/>
              </a:buClr>
              <a:buSzPts val="1400"/>
              <a:buFont typeface="Arial"/>
              <a:buChar char="•"/>
            </a:pPr>
            <a:r>
              <a:rPr lang="en-CA" sz="1400" b="0" i="0" u="none" strike="noStrike" cap="none">
                <a:solidFill>
                  <a:schemeClr val="lt1"/>
                </a:solidFill>
                <a:latin typeface="Arial"/>
                <a:ea typeface="Arial"/>
                <a:cs typeface="Arial"/>
                <a:sym typeface="Arial"/>
              </a:rPr>
              <a:t>TeamViewer</a:t>
            </a:r>
            <a:endParaRPr/>
          </a:p>
          <a:p>
            <a:pPr marL="285750" marR="0" lvl="0" indent="-285750" algn="l" rtl="0">
              <a:lnSpc>
                <a:spcPct val="100000"/>
              </a:lnSpc>
              <a:spcBef>
                <a:spcPts val="0"/>
              </a:spcBef>
              <a:spcAft>
                <a:spcPts val="0"/>
              </a:spcAft>
              <a:buClr>
                <a:srgbClr val="FC0000"/>
              </a:buClr>
              <a:buSzPts val="1400"/>
              <a:buFont typeface="Arial"/>
              <a:buChar char="•"/>
            </a:pPr>
            <a:r>
              <a:rPr lang="en-CA" sz="1400" b="0" i="0" u="none" strike="noStrike" cap="none">
                <a:solidFill>
                  <a:schemeClr val="lt1"/>
                </a:solidFill>
                <a:latin typeface="Arial"/>
                <a:ea typeface="Arial"/>
                <a:cs typeface="Arial"/>
                <a:sym typeface="Arial"/>
              </a:rPr>
              <a:t>Cobalt Strike</a:t>
            </a:r>
            <a:endParaRPr/>
          </a:p>
          <a:p>
            <a:pPr marL="285750" marR="0" lvl="0" indent="-285750" algn="l" rtl="0">
              <a:lnSpc>
                <a:spcPct val="100000"/>
              </a:lnSpc>
              <a:spcBef>
                <a:spcPts val="0"/>
              </a:spcBef>
              <a:spcAft>
                <a:spcPts val="0"/>
              </a:spcAft>
              <a:buClr>
                <a:srgbClr val="FC0000"/>
              </a:buClr>
              <a:buSzPts val="1400"/>
              <a:buFont typeface="Arial"/>
              <a:buChar char="•"/>
            </a:pPr>
            <a:r>
              <a:rPr lang="en-CA" sz="1400" b="0" i="0" u="none" strike="noStrike" cap="none">
                <a:solidFill>
                  <a:schemeClr val="lt1"/>
                </a:solidFill>
                <a:latin typeface="Arial"/>
                <a:ea typeface="Arial"/>
                <a:cs typeface="Arial"/>
                <a:sym typeface="Arial"/>
              </a:rPr>
              <a:t>GMER</a:t>
            </a:r>
            <a:endParaRPr/>
          </a:p>
        </p:txBody>
      </p:sp>
      <p:grpSp>
        <p:nvGrpSpPr>
          <p:cNvPr id="464" name="Google Shape;464;p61"/>
          <p:cNvGrpSpPr/>
          <p:nvPr/>
        </p:nvGrpSpPr>
        <p:grpSpPr>
          <a:xfrm>
            <a:off x="4528029" y="1260048"/>
            <a:ext cx="720009" cy="720022"/>
            <a:chOff x="1643766" y="3819736"/>
            <a:chExt cx="467599" cy="467456"/>
          </a:xfrm>
        </p:grpSpPr>
        <p:sp>
          <p:nvSpPr>
            <p:cNvPr id="465" name="Google Shape;465;p61"/>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66" name="Google Shape;466;p61"/>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67" name="Google Shape;467;p61"/>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68" name="Google Shape;468;p61"/>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69" name="Google Shape;469;p61"/>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0" name="Google Shape;470;p61"/>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1" name="Google Shape;471;p61"/>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2" name="Google Shape;472;p61"/>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3" name="Google Shape;473;p61"/>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4" name="Google Shape;474;p61"/>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5" name="Google Shape;475;p61"/>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6" name="Google Shape;476;p61"/>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grpSp>
        <p:nvGrpSpPr>
          <p:cNvPr id="477" name="Google Shape;477;p61"/>
          <p:cNvGrpSpPr/>
          <p:nvPr/>
        </p:nvGrpSpPr>
        <p:grpSpPr>
          <a:xfrm>
            <a:off x="4528029" y="2236301"/>
            <a:ext cx="720009" cy="720022"/>
            <a:chOff x="1643766" y="3819736"/>
            <a:chExt cx="467599" cy="467456"/>
          </a:xfrm>
        </p:grpSpPr>
        <p:sp>
          <p:nvSpPr>
            <p:cNvPr id="478" name="Google Shape;478;p61"/>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79" name="Google Shape;479;p61"/>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0" name="Google Shape;480;p61"/>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1" name="Google Shape;481;p61"/>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2" name="Google Shape;482;p61"/>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3" name="Google Shape;483;p61"/>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4" name="Google Shape;484;p61"/>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5" name="Google Shape;485;p61"/>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6" name="Google Shape;486;p61"/>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7" name="Google Shape;487;p61"/>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8" name="Google Shape;488;p61"/>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89" name="Google Shape;489;p61"/>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grpSp>
        <p:nvGrpSpPr>
          <p:cNvPr id="490" name="Google Shape;490;p61"/>
          <p:cNvGrpSpPr/>
          <p:nvPr/>
        </p:nvGrpSpPr>
        <p:grpSpPr>
          <a:xfrm>
            <a:off x="4528029" y="3244545"/>
            <a:ext cx="720009" cy="720022"/>
            <a:chOff x="1643766" y="3819736"/>
            <a:chExt cx="467599" cy="467456"/>
          </a:xfrm>
        </p:grpSpPr>
        <p:sp>
          <p:nvSpPr>
            <p:cNvPr id="491" name="Google Shape;491;p61"/>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2" name="Google Shape;492;p61"/>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3" name="Google Shape;493;p61"/>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4" name="Google Shape;494;p61"/>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5" name="Google Shape;495;p61"/>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6" name="Google Shape;496;p61"/>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7" name="Google Shape;497;p61"/>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8" name="Google Shape;498;p61"/>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499" name="Google Shape;499;p61"/>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500" name="Google Shape;500;p61"/>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501" name="Google Shape;501;p61"/>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502" name="Google Shape;502;p61"/>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507"/>
        <p:cNvGrpSpPr/>
        <p:nvPr/>
      </p:nvGrpSpPr>
      <p:grpSpPr>
        <a:xfrm>
          <a:off x="0" y="0"/>
          <a:ext cx="0" cy="0"/>
          <a:chOff x="0" y="0"/>
          <a:chExt cx="0" cy="0"/>
        </a:xfrm>
      </p:grpSpPr>
      <p:sp>
        <p:nvSpPr>
          <p:cNvPr id="508" name="Google Shape;508;p62"/>
          <p:cNvSpPr txBox="1">
            <a:spLocks noGrp="1"/>
          </p:cNvSpPr>
          <p:nvPr>
            <p:ph type="title"/>
          </p:nvPr>
        </p:nvSpPr>
        <p:spPr>
          <a:xfrm>
            <a:off x="564776" y="1335463"/>
            <a:ext cx="6511885"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ct val="121212"/>
              <a:buFont typeface="Arial"/>
              <a:buNone/>
            </a:pPr>
            <a:r>
              <a:rPr lang="en-CA"/>
              <a:t>Industry Sectors</a:t>
            </a:r>
            <a:br>
              <a:rPr lang="en-CA"/>
            </a:br>
            <a:r>
              <a:rPr lang="en-CA">
                <a:solidFill>
                  <a:schemeClr val="accent1"/>
                </a:solidFill>
              </a:rPr>
              <a:t>In The Cross Hairs</a:t>
            </a:r>
            <a:endParaRPr/>
          </a:p>
        </p:txBody>
      </p:sp>
      <p:sp>
        <p:nvSpPr>
          <p:cNvPr id="509" name="Google Shape;509;p62"/>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r>
              <a:rPr lang="en-CA"/>
              <a:t>A Global Perspecitive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514"/>
        <p:cNvGrpSpPr/>
        <p:nvPr/>
      </p:nvGrpSpPr>
      <p:grpSpPr>
        <a:xfrm>
          <a:off x="0" y="0"/>
          <a:ext cx="0" cy="0"/>
          <a:chOff x="0" y="0"/>
          <a:chExt cx="0" cy="0"/>
        </a:xfrm>
      </p:grpSpPr>
      <p:sp>
        <p:nvSpPr>
          <p:cNvPr id="515" name="Google Shape;515;p63"/>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Intrusions by vertical</a:t>
            </a:r>
            <a:endParaRPr/>
          </a:p>
        </p:txBody>
      </p:sp>
      <p:pic>
        <p:nvPicPr>
          <p:cNvPr id="516" name="Google Shape;516;p63"/>
          <p:cNvPicPr preferRelativeResize="0">
            <a:picLocks noGrp="1"/>
          </p:cNvPicPr>
          <p:nvPr>
            <p:ph type="body" idx="2"/>
          </p:nvPr>
        </p:nvPicPr>
        <p:blipFill rotWithShape="1">
          <a:blip r:embed="rId3">
            <a:alphaModFix/>
          </a:blip>
          <a:srcRect/>
          <a:stretch/>
        </p:blipFill>
        <p:spPr>
          <a:xfrm>
            <a:off x="53190" y="625457"/>
            <a:ext cx="4925046" cy="4047771"/>
          </a:xfrm>
          <a:prstGeom prst="rect">
            <a:avLst/>
          </a:prstGeom>
          <a:noFill/>
          <a:ln>
            <a:noFill/>
          </a:ln>
        </p:spPr>
      </p:pic>
      <p:sp>
        <p:nvSpPr>
          <p:cNvPr id="517" name="Google Shape;517;p63"/>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518" name="Google Shape;518;p63"/>
          <p:cNvSpPr txBox="1">
            <a:spLocks noGrp="1"/>
          </p:cNvSpPr>
          <p:nvPr>
            <p:ph type="body" idx="3"/>
          </p:nvPr>
        </p:nvSpPr>
        <p:spPr>
          <a:xfrm>
            <a:off x="5304051" y="1314901"/>
            <a:ext cx="2340758" cy="18428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What Changed</a:t>
            </a:r>
            <a:endParaRPr/>
          </a:p>
        </p:txBody>
      </p:sp>
      <p:sp>
        <p:nvSpPr>
          <p:cNvPr id="519" name="Google Shape;519;p63"/>
          <p:cNvSpPr txBox="1">
            <a:spLocks noGrp="1"/>
          </p:cNvSpPr>
          <p:nvPr>
            <p:ph type="body" idx="4"/>
          </p:nvPr>
        </p:nvSpPr>
        <p:spPr>
          <a:xfrm>
            <a:off x="5304050" y="1732245"/>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Technology holds firm as most heavily targeted sector overall for the fourth consecutive year</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0"/>
              </a:spcBef>
              <a:spcAft>
                <a:spcPts val="0"/>
              </a:spcAft>
              <a:buSzPts val="1600"/>
              <a:buFont typeface="Arial"/>
              <a:buChar char="•"/>
            </a:pPr>
            <a:r>
              <a:rPr lang="en-CA"/>
              <a:t>Pharmaceutical entered the top 10 following +200% increase in intrusion activity year over year</a:t>
            </a:r>
            <a:br>
              <a:rPr lang="en-CA"/>
            </a:br>
            <a:endParaRPr/>
          </a:p>
          <a:p>
            <a:pPr marL="285750" lvl="0" indent="-285750" algn="l" rtl="0">
              <a:lnSpc>
                <a:spcPct val="100000"/>
              </a:lnSpc>
              <a:spcBef>
                <a:spcPts val="0"/>
              </a:spcBef>
              <a:spcAft>
                <a:spcPts val="0"/>
              </a:spcAft>
              <a:buSzPts val="1600"/>
              <a:buFont typeface="Arial"/>
              <a:buChar char="•"/>
            </a:pPr>
            <a:r>
              <a:rPr lang="en-CA"/>
              <a:t>Escalation in intrusions against healthcare entities driven by eCrime surge</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p:txBody>
      </p:sp>
      <p:sp>
        <p:nvSpPr>
          <p:cNvPr id="520" name="Google Shape;520;p63"/>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525"/>
        <p:cNvGrpSpPr/>
        <p:nvPr/>
      </p:nvGrpSpPr>
      <p:grpSpPr>
        <a:xfrm>
          <a:off x="0" y="0"/>
          <a:ext cx="0" cy="0"/>
          <a:chOff x="0" y="0"/>
          <a:chExt cx="0" cy="0"/>
        </a:xfrm>
      </p:grpSpPr>
      <p:sp>
        <p:nvSpPr>
          <p:cNvPr id="526" name="Google Shape;526;p64"/>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Targeted vs. eCrime</a:t>
            </a:r>
            <a:endParaRPr/>
          </a:p>
        </p:txBody>
      </p:sp>
      <p:sp>
        <p:nvSpPr>
          <p:cNvPr id="527" name="Google Shape;527;p64"/>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528" name="Google Shape;528;p64"/>
          <p:cNvSpPr txBox="1">
            <a:spLocks noGrp="1"/>
          </p:cNvSpPr>
          <p:nvPr>
            <p:ph type="body" idx="3"/>
          </p:nvPr>
        </p:nvSpPr>
        <p:spPr>
          <a:xfrm>
            <a:off x="5304051" y="1314901"/>
            <a:ext cx="2340758" cy="18428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What Changed</a:t>
            </a:r>
            <a:endParaRPr/>
          </a:p>
        </p:txBody>
      </p:sp>
      <p:sp>
        <p:nvSpPr>
          <p:cNvPr id="529" name="Google Shape;529;p64"/>
          <p:cNvSpPr txBox="1">
            <a:spLocks noGrp="1"/>
          </p:cNvSpPr>
          <p:nvPr>
            <p:ph type="body" idx="4"/>
          </p:nvPr>
        </p:nvSpPr>
        <p:spPr>
          <a:xfrm>
            <a:off x="5304050" y="1732245"/>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Targeted intrusion adversaries continue their focus on telecommunications entities</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eCrime activity against Healthcare surged in the second quarter of 2022</a:t>
            </a:r>
            <a:br>
              <a:rPr lang="en-CA"/>
            </a:br>
            <a:endParaRPr/>
          </a:p>
          <a:p>
            <a:pPr marL="285750" lvl="0" indent="-285750" algn="l" rtl="0">
              <a:lnSpc>
                <a:spcPct val="100000"/>
              </a:lnSpc>
              <a:spcBef>
                <a:spcPts val="0"/>
              </a:spcBef>
              <a:spcAft>
                <a:spcPts val="0"/>
              </a:spcAft>
              <a:buSzPts val="1600"/>
              <a:buFont typeface="Arial"/>
              <a:buChar char="•"/>
            </a:pPr>
            <a:r>
              <a:rPr lang="en-CA"/>
              <a:t>The Academic sector seen as a rich source of IP and individuals of influence  by targeted intrusion adversaries </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p:txBody>
      </p:sp>
      <p:sp>
        <p:nvSpPr>
          <p:cNvPr id="530" name="Google Shape;530;p64"/>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pic>
        <p:nvPicPr>
          <p:cNvPr id="531" name="Google Shape;531;p64"/>
          <p:cNvPicPr preferRelativeResize="0">
            <a:picLocks noGrp="1"/>
          </p:cNvPicPr>
          <p:nvPr>
            <p:ph type="body" idx="2"/>
          </p:nvPr>
        </p:nvPicPr>
        <p:blipFill rotWithShape="1">
          <a:blip r:embed="rId3">
            <a:alphaModFix/>
          </a:blip>
          <a:srcRect/>
          <a:stretch/>
        </p:blipFill>
        <p:spPr>
          <a:xfrm>
            <a:off x="166524" y="1184744"/>
            <a:ext cx="5014916" cy="33242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07"/>
        <p:cNvGrpSpPr/>
        <p:nvPr/>
      </p:nvGrpSpPr>
      <p:grpSpPr>
        <a:xfrm>
          <a:off x="0" y="0"/>
          <a:ext cx="0" cy="0"/>
          <a:chOff x="0" y="0"/>
          <a:chExt cx="0" cy="0"/>
        </a:xfrm>
      </p:grpSpPr>
      <p:sp>
        <p:nvSpPr>
          <p:cNvPr id="208" name="Google Shape;208;p46"/>
          <p:cNvSpPr txBox="1">
            <a:spLocks noGrp="1"/>
          </p:cNvSpPr>
          <p:nvPr>
            <p:ph type="title"/>
          </p:nvPr>
        </p:nvSpPr>
        <p:spPr>
          <a:xfrm>
            <a:off x="273050" y="996902"/>
            <a:ext cx="3295167" cy="2397704"/>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None/>
            </a:pPr>
            <a:r>
              <a:rPr lang="en-CA" sz="4000" b="1" cap="none">
                <a:solidFill>
                  <a:schemeClr val="dk1"/>
                </a:solidFill>
                <a:latin typeface="Questrial"/>
                <a:ea typeface="Questrial"/>
                <a:cs typeface="Questrial"/>
                <a:sym typeface="Questrial"/>
              </a:rPr>
              <a:t>Today’s</a:t>
            </a:r>
            <a:br>
              <a:rPr lang="en-CA" sz="4000" b="1" cap="none">
                <a:solidFill>
                  <a:schemeClr val="dk1"/>
                </a:solidFill>
                <a:latin typeface="Questrial"/>
                <a:ea typeface="Questrial"/>
                <a:cs typeface="Questrial"/>
                <a:sym typeface="Questrial"/>
              </a:rPr>
            </a:br>
            <a:r>
              <a:rPr lang="en-CA" sz="4000" b="1" cap="none">
                <a:solidFill>
                  <a:schemeClr val="dk1"/>
                </a:solidFill>
                <a:latin typeface="Questrial"/>
                <a:ea typeface="Questrial"/>
                <a:cs typeface="Questrial"/>
                <a:sym typeface="Questrial"/>
              </a:rPr>
              <a:t>Agenda</a:t>
            </a:r>
            <a:endParaRPr sz="4000" cap="none">
              <a:solidFill>
                <a:schemeClr val="dk1"/>
              </a:solidFill>
              <a:latin typeface="Questrial"/>
              <a:ea typeface="Questrial"/>
              <a:cs typeface="Questrial"/>
              <a:sym typeface="Questrial"/>
            </a:endParaRPr>
          </a:p>
        </p:txBody>
      </p:sp>
      <p:sp>
        <p:nvSpPr>
          <p:cNvPr id="209" name="Google Shape;209;p46"/>
          <p:cNvSpPr txBox="1">
            <a:spLocks noGrp="1"/>
          </p:cNvSpPr>
          <p:nvPr>
            <p:ph type="body" idx="1"/>
          </p:nvPr>
        </p:nvSpPr>
        <p:spPr>
          <a:xfrm>
            <a:off x="3937000" y="990060"/>
            <a:ext cx="5207000" cy="2413158"/>
          </a:xfrm>
          <a:prstGeom prst="rect">
            <a:avLst/>
          </a:prstGeom>
          <a:noFill/>
          <a:ln>
            <a:noFill/>
          </a:ln>
        </p:spPr>
        <p:txBody>
          <a:bodyPr spcFirstLastPara="1" wrap="square" lIns="91425" tIns="45700" rIns="91425" bIns="45700" anchor="ctr" anchorCtr="0">
            <a:normAutofit/>
          </a:bodyPr>
          <a:lstStyle/>
          <a:p>
            <a:pPr marL="214313" lvl="0" indent="-214313" algn="l" rtl="0">
              <a:lnSpc>
                <a:spcPct val="100000"/>
              </a:lnSpc>
              <a:spcBef>
                <a:spcPts val="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Falcon </a:t>
            </a:r>
            <a:r>
              <a:rPr lang="en-CA" sz="1600" b="1" dirty="0" err="1">
                <a:solidFill>
                  <a:schemeClr val="dk1"/>
                </a:solidFill>
                <a:latin typeface="Questrial"/>
                <a:ea typeface="Questrial"/>
                <a:cs typeface="Questrial"/>
                <a:sym typeface="Questrial"/>
              </a:rPr>
              <a:t>OverWatch</a:t>
            </a:r>
            <a:r>
              <a:rPr lang="en-CA" sz="1600" b="1" dirty="0">
                <a:solidFill>
                  <a:schemeClr val="dk1"/>
                </a:solidFill>
                <a:latin typeface="Questrial"/>
                <a:ea typeface="Questrial"/>
                <a:cs typeface="Questrial"/>
                <a:sym typeface="Questrial"/>
              </a:rPr>
              <a:t> Overview</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Looking Back: Global Intrusion Trends</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Regional Focus: EMEA</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Looking Deeper: Intrusion Case Studies</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Looking Ahead</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Q&amp;A</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536"/>
        <p:cNvGrpSpPr/>
        <p:nvPr/>
      </p:nvGrpSpPr>
      <p:grpSpPr>
        <a:xfrm>
          <a:off x="0" y="0"/>
          <a:ext cx="0" cy="0"/>
          <a:chOff x="0" y="0"/>
          <a:chExt cx="0" cy="0"/>
        </a:xfrm>
      </p:grpSpPr>
      <p:sp>
        <p:nvSpPr>
          <p:cNvPr id="537" name="Google Shape;537;p65"/>
          <p:cNvSpPr txBox="1">
            <a:spLocks noGrp="1"/>
          </p:cNvSpPr>
          <p:nvPr>
            <p:ph type="title"/>
          </p:nvPr>
        </p:nvSpPr>
        <p:spPr>
          <a:xfrm>
            <a:off x="4978235" y="152206"/>
            <a:ext cx="4033879"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36 Distinct Named Actors</a:t>
            </a:r>
            <a:endParaRPr/>
          </a:p>
        </p:txBody>
      </p:sp>
      <p:sp>
        <p:nvSpPr>
          <p:cNvPr id="538" name="Google Shape;538;p65"/>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539" name="Google Shape;539;p65"/>
          <p:cNvSpPr txBox="1">
            <a:spLocks noGrp="1"/>
          </p:cNvSpPr>
          <p:nvPr>
            <p:ph type="body" idx="4"/>
          </p:nvPr>
        </p:nvSpPr>
        <p:spPr>
          <a:xfrm>
            <a:off x="5379919" y="1314900"/>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PROPHET SPIDER the most active among eCrime groups, accounting for double the number of attributable intrusions as CARBON SPIDER</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0"/>
              </a:spcBef>
              <a:spcAft>
                <a:spcPts val="0"/>
              </a:spcAft>
              <a:buSzPts val="1600"/>
              <a:buFont typeface="Arial"/>
              <a:buChar char="•"/>
            </a:pPr>
            <a:r>
              <a:rPr lang="en-CA"/>
              <a:t>WICKED PANDA was the most prolific targeted intrusion adversary, followed closely by NEMESIS KITTEN</a:t>
            </a:r>
            <a:br>
              <a:rPr lang="en-CA"/>
            </a:br>
            <a:endParaRPr/>
          </a:p>
          <a:p>
            <a:pPr marL="285750" lvl="0" indent="-285750" algn="l" rtl="0">
              <a:lnSpc>
                <a:spcPct val="100000"/>
              </a:lnSpc>
              <a:spcBef>
                <a:spcPts val="0"/>
              </a:spcBef>
              <a:spcAft>
                <a:spcPts val="0"/>
              </a:spcAft>
              <a:buSzPts val="1600"/>
              <a:buFont typeface="Arial"/>
              <a:buChar char="•"/>
            </a:pPr>
            <a:r>
              <a:rPr lang="en-CA"/>
              <a:t>FRONTLINE JACKAL observed operating across 11 verticals</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p:txBody>
      </p:sp>
      <p:sp>
        <p:nvSpPr>
          <p:cNvPr id="540" name="Google Shape;540;p65"/>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541" name="Google Shape;541;p65"/>
          <p:cNvSpPr txBox="1"/>
          <p:nvPr/>
        </p:nvSpPr>
        <p:spPr>
          <a:xfrm>
            <a:off x="1579214" y="1994502"/>
            <a:ext cx="1353671"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3600" b="1" i="0" u="none" strike="noStrike" cap="none">
                <a:solidFill>
                  <a:schemeClr val="dk1"/>
                </a:solidFill>
                <a:latin typeface="Questrial"/>
                <a:ea typeface="Questrial"/>
                <a:cs typeface="Questrial"/>
                <a:sym typeface="Questrial"/>
              </a:rPr>
              <a:t>71%</a:t>
            </a:r>
            <a:endParaRPr/>
          </a:p>
          <a:p>
            <a:pPr marL="0" marR="0" lvl="0" indent="0" algn="ctr"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Malware-free</a:t>
            </a:r>
            <a:endParaRPr/>
          </a:p>
        </p:txBody>
      </p:sp>
      <p:pic>
        <p:nvPicPr>
          <p:cNvPr id="542" name="Google Shape;542;p65"/>
          <p:cNvPicPr preferRelativeResize="0">
            <a:picLocks noGrp="1"/>
          </p:cNvPicPr>
          <p:nvPr>
            <p:ph type="body" idx="2"/>
          </p:nvPr>
        </p:nvPicPr>
        <p:blipFill rotWithShape="1">
          <a:blip r:embed="rId3">
            <a:alphaModFix/>
          </a:blip>
          <a:srcRect/>
          <a:stretch/>
        </p:blipFill>
        <p:spPr>
          <a:xfrm>
            <a:off x="131886" y="239375"/>
            <a:ext cx="4572000" cy="46647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6"/>
          <p:cNvSpPr txBox="1">
            <a:spLocks noGrp="1"/>
          </p:cNvSpPr>
          <p:nvPr>
            <p:ph type="title"/>
          </p:nvPr>
        </p:nvSpPr>
        <p:spPr>
          <a:xfrm>
            <a:off x="564776" y="1335463"/>
            <a:ext cx="6445624" cy="2127184"/>
          </a:xfrm>
          <a:prstGeom prst="rect">
            <a:avLst/>
          </a:prstGeom>
          <a:noFill/>
          <a:ln>
            <a:noFill/>
          </a:ln>
        </p:spPr>
        <p:txBody>
          <a:bodyPr spcFirstLastPara="1" wrap="square" lIns="91425" tIns="274300" rIns="91425" bIns="45700" anchor="b" anchorCtr="0">
            <a:normAutofit/>
          </a:bodyPr>
          <a:lstStyle/>
          <a:p>
            <a:pPr marL="0" lvl="0" indent="0" algn="l" rtl="0">
              <a:lnSpc>
                <a:spcPct val="75000"/>
              </a:lnSpc>
              <a:spcBef>
                <a:spcPts val="0"/>
              </a:spcBef>
              <a:spcAft>
                <a:spcPts val="0"/>
              </a:spcAft>
              <a:buClr>
                <a:schemeClr val="dk1"/>
              </a:buClr>
              <a:buSzPts val="7200"/>
              <a:buFont typeface="Arial"/>
              <a:buNone/>
            </a:pPr>
            <a:r>
              <a:rPr lang="en-CA"/>
              <a:t>eCrime Picks Up </a:t>
            </a:r>
            <a:r>
              <a:rPr lang="en-CA">
                <a:solidFill>
                  <a:schemeClr val="accent1"/>
                </a:solidFill>
              </a:rPr>
              <a:t>The Pace</a:t>
            </a:r>
            <a:endParaRPr/>
          </a:p>
        </p:txBody>
      </p:sp>
      <p:sp>
        <p:nvSpPr>
          <p:cNvPr id="549" name="Google Shape;549;p66"/>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7"/>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Picking Up The Pace</a:t>
            </a:r>
            <a:endParaRPr/>
          </a:p>
        </p:txBody>
      </p:sp>
      <p:sp>
        <p:nvSpPr>
          <p:cNvPr id="556" name="Google Shape;556;p67"/>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557" name="Google Shape;557;p67"/>
          <p:cNvSpPr txBox="1">
            <a:spLocks noGrp="1"/>
          </p:cNvSpPr>
          <p:nvPr>
            <p:ph type="body" idx="3"/>
          </p:nvPr>
        </p:nvSpPr>
        <p:spPr>
          <a:xfrm>
            <a:off x="5304051" y="1314902"/>
            <a:ext cx="3127568" cy="90510"/>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Acceleration of eCrime</a:t>
            </a:r>
            <a:endParaRPr/>
          </a:p>
        </p:txBody>
      </p:sp>
      <p:sp>
        <p:nvSpPr>
          <p:cNvPr id="558" name="Google Shape;558;p67"/>
          <p:cNvSpPr txBox="1">
            <a:spLocks noGrp="1"/>
          </p:cNvSpPr>
          <p:nvPr>
            <p:ph type="body" idx="4"/>
          </p:nvPr>
        </p:nvSpPr>
        <p:spPr>
          <a:xfrm>
            <a:off x="5304050" y="1732245"/>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Criminally motivated adversaries continue to accelerate the pace of their lateral movement</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0"/>
              </a:spcBef>
              <a:spcAft>
                <a:spcPts val="0"/>
              </a:spcAft>
              <a:buSzPts val="1600"/>
              <a:buFont typeface="Arial"/>
              <a:buChar char="•"/>
            </a:pPr>
            <a:r>
              <a:rPr lang="en-CA"/>
              <a:t>Average eCrime breakout time reduced by 14 minutes to 1 hour 24 minutes</a:t>
            </a:r>
            <a:br>
              <a:rPr lang="en-CA"/>
            </a:br>
            <a:endParaRPr/>
          </a:p>
          <a:p>
            <a:pPr marL="285750" lvl="0" indent="-285750" algn="l" rtl="0">
              <a:lnSpc>
                <a:spcPct val="100000"/>
              </a:lnSpc>
              <a:spcBef>
                <a:spcPts val="0"/>
              </a:spcBef>
              <a:spcAft>
                <a:spcPts val="0"/>
              </a:spcAft>
              <a:buSzPts val="1600"/>
              <a:buFont typeface="Arial"/>
              <a:buChar char="•"/>
            </a:pPr>
            <a:r>
              <a:rPr lang="en-CA"/>
              <a:t>Increasing prevalence of LOTL  techniques continues to pose challenges for defenders reliant on technology alone</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p:txBody>
      </p:sp>
      <p:sp>
        <p:nvSpPr>
          <p:cNvPr id="559" name="Google Shape;559;p67"/>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pic>
        <p:nvPicPr>
          <p:cNvPr id="560" name="Google Shape;560;p67"/>
          <p:cNvPicPr preferRelativeResize="0"/>
          <p:nvPr/>
        </p:nvPicPr>
        <p:blipFill rotWithShape="1">
          <a:blip r:embed="rId3">
            <a:alphaModFix/>
          </a:blip>
          <a:srcRect/>
          <a:stretch/>
        </p:blipFill>
        <p:spPr>
          <a:xfrm>
            <a:off x="304910" y="225306"/>
            <a:ext cx="4241458" cy="480559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2"/>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a:bodyPr>
          <a:lstStyle/>
          <a:p>
            <a:pPr marL="0" lvl="0" indent="0" algn="l" rtl="0">
              <a:lnSpc>
                <a:spcPct val="75000"/>
              </a:lnSpc>
              <a:spcBef>
                <a:spcPts val="0"/>
              </a:spcBef>
              <a:spcAft>
                <a:spcPts val="0"/>
              </a:spcAft>
              <a:buClr>
                <a:schemeClr val="dk1"/>
              </a:buClr>
              <a:buSzPts val="7200"/>
              <a:buFont typeface="Arial"/>
              <a:buNone/>
            </a:pPr>
            <a:r>
              <a:rPr lang="en-CA"/>
              <a:t>Hiding in</a:t>
            </a:r>
            <a:br>
              <a:rPr lang="en-CA"/>
            </a:br>
            <a:r>
              <a:rPr lang="en-CA">
                <a:solidFill>
                  <a:schemeClr val="accent1"/>
                </a:solidFill>
              </a:rPr>
              <a:t>Plain Sight</a:t>
            </a:r>
            <a:endParaRPr/>
          </a:p>
        </p:txBody>
      </p:sp>
      <p:sp>
        <p:nvSpPr>
          <p:cNvPr id="647" name="Google Shape;647;p72"/>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3"/>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Diminishing reliance on malware</a:t>
            </a:r>
            <a:endParaRPr/>
          </a:p>
        </p:txBody>
      </p:sp>
      <p:sp>
        <p:nvSpPr>
          <p:cNvPr id="654" name="Google Shape;654;p73"/>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655" name="Google Shape;655;p73"/>
          <p:cNvSpPr txBox="1">
            <a:spLocks noGrp="1"/>
          </p:cNvSpPr>
          <p:nvPr>
            <p:ph type="body" idx="3"/>
          </p:nvPr>
        </p:nvSpPr>
        <p:spPr>
          <a:xfrm>
            <a:off x="5304051" y="1314902"/>
            <a:ext cx="3127568" cy="90510"/>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Doing more with less</a:t>
            </a:r>
            <a:endParaRPr/>
          </a:p>
        </p:txBody>
      </p:sp>
      <p:sp>
        <p:nvSpPr>
          <p:cNvPr id="656" name="Google Shape;656;p73"/>
          <p:cNvSpPr txBox="1">
            <a:spLocks noGrp="1"/>
          </p:cNvSpPr>
          <p:nvPr>
            <p:ph type="body" idx="4"/>
          </p:nvPr>
        </p:nvSpPr>
        <p:spPr>
          <a:xfrm>
            <a:off x="5304050" y="1732245"/>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Adversaries having increasing success in progressing actions on objectives with out the need to deploy malware</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0"/>
              </a:spcBef>
              <a:spcAft>
                <a:spcPts val="0"/>
              </a:spcAft>
              <a:buSzPts val="1600"/>
              <a:buFont typeface="Arial"/>
              <a:buChar char="•"/>
            </a:pPr>
            <a:r>
              <a:rPr lang="en-CA"/>
              <a:t>Compromised credentials used in ~60% of observed intrusions</a:t>
            </a:r>
            <a:br>
              <a:rPr lang="en-CA"/>
            </a:br>
            <a:endParaRPr/>
          </a:p>
          <a:p>
            <a:pPr marL="285750" lvl="0" indent="-285750" algn="l" rtl="0">
              <a:lnSpc>
                <a:spcPct val="100000"/>
              </a:lnSpc>
              <a:spcBef>
                <a:spcPts val="0"/>
              </a:spcBef>
              <a:spcAft>
                <a:spcPts val="0"/>
              </a:spcAft>
              <a:buSzPts val="1600"/>
              <a:buFont typeface="Arial"/>
              <a:buChar char="•"/>
            </a:pPr>
            <a:r>
              <a:rPr lang="en-CA"/>
              <a:t>Increasing prevalence of LOTL  techniques year-over-year posing challenges for defenders reliant on technology alone</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p:txBody>
      </p:sp>
      <p:sp>
        <p:nvSpPr>
          <p:cNvPr id="657" name="Google Shape;657;p73"/>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pic>
        <p:nvPicPr>
          <p:cNvPr id="658" name="Google Shape;658;p73"/>
          <p:cNvPicPr preferRelativeResize="0">
            <a:picLocks noGrp="1"/>
          </p:cNvPicPr>
          <p:nvPr>
            <p:ph type="body" idx="2"/>
          </p:nvPr>
        </p:nvPicPr>
        <p:blipFill rotWithShape="1">
          <a:blip r:embed="rId3">
            <a:alphaModFix/>
          </a:blip>
          <a:srcRect/>
          <a:stretch/>
        </p:blipFill>
        <p:spPr>
          <a:xfrm>
            <a:off x="0" y="7938"/>
            <a:ext cx="4343400" cy="5143500"/>
          </a:xfrm>
          <a:prstGeom prst="rect">
            <a:avLst/>
          </a:prstGeom>
          <a:noFill/>
          <a:ln>
            <a:noFill/>
          </a:ln>
        </p:spPr>
      </p:pic>
      <p:sp>
        <p:nvSpPr>
          <p:cNvPr id="659" name="Google Shape;659;p73"/>
          <p:cNvSpPr/>
          <p:nvPr/>
        </p:nvSpPr>
        <p:spPr>
          <a:xfrm>
            <a:off x="0" y="0"/>
            <a:ext cx="4343400" cy="5143500"/>
          </a:xfrm>
          <a:prstGeom prst="rect">
            <a:avLst/>
          </a:prstGeom>
          <a:solidFill>
            <a:schemeClr val="lt2">
              <a:alpha val="2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aphicFrame>
        <p:nvGraphicFramePr>
          <p:cNvPr id="660" name="Google Shape;660;p73"/>
          <p:cNvGraphicFramePr/>
          <p:nvPr/>
        </p:nvGraphicFramePr>
        <p:xfrm>
          <a:off x="-791950" y="888416"/>
          <a:ext cx="6096000" cy="3366667"/>
        </p:xfrm>
        <a:graphic>
          <a:graphicData uri="http://schemas.openxmlformats.org/drawingml/2006/chart">
            <c:chart xmlns:c="http://schemas.openxmlformats.org/drawingml/2006/chart" xmlns:r="http://schemas.openxmlformats.org/officeDocument/2006/relationships" r:id="rId4"/>
          </a:graphicData>
        </a:graphic>
      </p:graphicFrame>
      <p:sp>
        <p:nvSpPr>
          <p:cNvPr id="661" name="Google Shape;661;p73"/>
          <p:cNvSpPr txBox="1"/>
          <p:nvPr/>
        </p:nvSpPr>
        <p:spPr>
          <a:xfrm>
            <a:off x="1579214" y="1994502"/>
            <a:ext cx="1353671"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3600" b="1" i="0" u="none" strike="noStrike" cap="none">
                <a:solidFill>
                  <a:schemeClr val="dk1"/>
                </a:solidFill>
                <a:latin typeface="Questrial"/>
                <a:ea typeface="Questrial"/>
                <a:cs typeface="Questrial"/>
                <a:sym typeface="Questrial"/>
              </a:rPr>
              <a:t>71%</a:t>
            </a:r>
            <a:endParaRPr/>
          </a:p>
          <a:p>
            <a:pPr marL="0" marR="0" lvl="0" indent="0" algn="ctr"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Malware-free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8"/>
          <p:cNvSpPr txBox="1">
            <a:spLocks noGrp="1"/>
          </p:cNvSpPr>
          <p:nvPr>
            <p:ph type="title"/>
          </p:nvPr>
        </p:nvSpPr>
        <p:spPr>
          <a:xfrm>
            <a:off x="564776" y="1335463"/>
            <a:ext cx="6432372"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ts val="7200"/>
              <a:buFont typeface="Arial"/>
              <a:buNone/>
            </a:pPr>
            <a:r>
              <a:rPr lang="en-CA"/>
              <a:t>Looking Beyond</a:t>
            </a:r>
            <a:br>
              <a:rPr lang="en-CA"/>
            </a:br>
            <a:r>
              <a:rPr lang="en-CA">
                <a:solidFill>
                  <a:schemeClr val="accent1"/>
                </a:solidFill>
              </a:rPr>
              <a:t>The CVE</a:t>
            </a:r>
            <a:endParaRPr/>
          </a:p>
        </p:txBody>
      </p:sp>
      <p:sp>
        <p:nvSpPr>
          <p:cNvPr id="566" name="Google Shape;566;p68"/>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9"/>
          <p:cNvSpPr txBox="1">
            <a:spLocks noGrp="1"/>
          </p:cNvSpPr>
          <p:nvPr>
            <p:ph type="title"/>
          </p:nvPr>
        </p:nvSpPr>
        <p:spPr>
          <a:xfrm>
            <a:off x="4978235" y="152206"/>
            <a:ext cx="4307069"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New CVE’s, </a:t>
            </a:r>
            <a:br>
              <a:rPr lang="en-CA"/>
            </a:br>
            <a:r>
              <a:rPr lang="en-CA"/>
              <a:t>Same Old Tricks.</a:t>
            </a:r>
            <a:endParaRPr/>
          </a:p>
        </p:txBody>
      </p:sp>
      <p:sp>
        <p:nvSpPr>
          <p:cNvPr id="573" name="Google Shape;573;p69"/>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574" name="Google Shape;574;p69"/>
          <p:cNvSpPr txBox="1">
            <a:spLocks noGrp="1"/>
          </p:cNvSpPr>
          <p:nvPr>
            <p:ph type="body" idx="3"/>
          </p:nvPr>
        </p:nvSpPr>
        <p:spPr>
          <a:xfrm>
            <a:off x="5304051" y="1314902"/>
            <a:ext cx="3127568" cy="90510"/>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Focus on Behaviors</a:t>
            </a:r>
            <a:endParaRPr/>
          </a:p>
        </p:txBody>
      </p:sp>
      <p:sp>
        <p:nvSpPr>
          <p:cNvPr id="575" name="Google Shape;575;p69"/>
          <p:cNvSpPr txBox="1">
            <a:spLocks noGrp="1"/>
          </p:cNvSpPr>
          <p:nvPr>
            <p:ph type="body" idx="4"/>
          </p:nvPr>
        </p:nvSpPr>
        <p:spPr>
          <a:xfrm>
            <a:off x="5304050" y="1732245"/>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Number of disclosed CVE’s increasing year-on-year with 20,000+ in 2021 alone</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0"/>
              </a:spcBef>
              <a:spcAft>
                <a:spcPts val="0"/>
              </a:spcAft>
              <a:buSzPts val="1600"/>
              <a:buFont typeface="Arial"/>
              <a:buChar char="•"/>
            </a:pPr>
            <a:r>
              <a:rPr lang="en-CA"/>
              <a:t>Focusing on single CVE does little to disrupt determine adversaries who will simply pivot if one exploit is unsuccessful</a:t>
            </a:r>
            <a:br>
              <a:rPr lang="en-CA"/>
            </a:br>
            <a:endParaRPr/>
          </a:p>
          <a:p>
            <a:pPr marL="285750" lvl="0" indent="-285750" algn="l" rtl="0">
              <a:lnSpc>
                <a:spcPct val="100000"/>
              </a:lnSpc>
              <a:spcBef>
                <a:spcPts val="0"/>
              </a:spcBef>
              <a:spcAft>
                <a:spcPts val="0"/>
              </a:spcAft>
              <a:buSzPts val="1600"/>
              <a:buFont typeface="Arial"/>
              <a:buChar char="•"/>
            </a:pPr>
            <a:r>
              <a:rPr lang="en-CA"/>
              <a:t>Focus hunting activities on adversary behaviors rather than individual CVE’s</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p:txBody>
      </p:sp>
      <p:sp>
        <p:nvSpPr>
          <p:cNvPr id="576" name="Google Shape;576;p69"/>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pic>
        <p:nvPicPr>
          <p:cNvPr id="577" name="Google Shape;577;p69"/>
          <p:cNvPicPr preferRelativeResize="0">
            <a:picLocks noGrp="1"/>
          </p:cNvPicPr>
          <p:nvPr>
            <p:ph type="body" idx="2"/>
          </p:nvPr>
        </p:nvPicPr>
        <p:blipFill rotWithShape="1">
          <a:blip r:embed="rId3">
            <a:alphaModFix/>
          </a:blip>
          <a:srcRect/>
          <a:stretch/>
        </p:blipFill>
        <p:spPr>
          <a:xfrm>
            <a:off x="0" y="0"/>
            <a:ext cx="527841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0"/>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None/>
            </a:pPr>
            <a:r>
              <a:rPr lang="en-CA"/>
              <a:t>Bad Things Come in Threes</a:t>
            </a:r>
            <a:br>
              <a:rPr lang="en-CA"/>
            </a:br>
            <a:r>
              <a:rPr lang="en-CA"/>
              <a:t>Combining Multiple CVE’s Accelerates Actions on Objectives</a:t>
            </a:r>
            <a:endParaRPr/>
          </a:p>
        </p:txBody>
      </p:sp>
      <p:sp>
        <p:nvSpPr>
          <p:cNvPr id="584" name="Google Shape;584;p70"/>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585" name="Google Shape;585;p70"/>
          <p:cNvSpPr/>
          <p:nvPr/>
        </p:nvSpPr>
        <p:spPr>
          <a:xfrm>
            <a:off x="523198" y="1868965"/>
            <a:ext cx="8097600" cy="2721300"/>
          </a:xfrm>
          <a:prstGeom prst="roundRect">
            <a:avLst>
              <a:gd name="adj" fmla="val 3171"/>
            </a:avLst>
          </a:prstGeom>
          <a:gradFill>
            <a:gsLst>
              <a:gs pos="0">
                <a:srgbClr val="2B2C2C"/>
              </a:gs>
              <a:gs pos="85000">
                <a:srgbClr val="1C1D1D">
                  <a:alpha val="52941"/>
                </a:srgbClr>
              </a:gs>
              <a:gs pos="100000">
                <a:srgbClr val="3A3B3B">
                  <a:alpha val="20784"/>
                </a:srgbClr>
              </a:gs>
            </a:gsLst>
            <a:lin ang="5400012" scaled="0"/>
          </a:gradFill>
          <a:ln>
            <a:noFill/>
          </a:ln>
          <a:effectLst>
            <a:outerShdw blurRad="57150" dist="19050" dir="5400000" algn="bl" rotWithShape="0">
              <a:srgbClr val="000000">
                <a:alpha val="49803"/>
              </a:srgbClr>
            </a:outerShdw>
            <a:reflection endPos="30000" dist="381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Karla"/>
              <a:buNone/>
            </a:pPr>
            <a:endParaRPr sz="1800" b="0" i="0" u="none" strike="noStrike" cap="none">
              <a:solidFill>
                <a:schemeClr val="lt1"/>
              </a:solidFill>
              <a:latin typeface="Karla"/>
              <a:ea typeface="Karla"/>
              <a:cs typeface="Karla"/>
              <a:sym typeface="Karla"/>
            </a:endParaRPr>
          </a:p>
        </p:txBody>
      </p:sp>
      <p:grpSp>
        <p:nvGrpSpPr>
          <p:cNvPr id="586" name="Google Shape;586;p70"/>
          <p:cNvGrpSpPr/>
          <p:nvPr/>
        </p:nvGrpSpPr>
        <p:grpSpPr>
          <a:xfrm>
            <a:off x="523213" y="1329193"/>
            <a:ext cx="8317252" cy="2266797"/>
            <a:chOff x="3035300" y="1289356"/>
            <a:chExt cx="5944291" cy="2063538"/>
          </a:xfrm>
        </p:grpSpPr>
        <p:grpSp>
          <p:nvGrpSpPr>
            <p:cNvPr id="587" name="Google Shape;587;p70"/>
            <p:cNvGrpSpPr/>
            <p:nvPr/>
          </p:nvGrpSpPr>
          <p:grpSpPr>
            <a:xfrm>
              <a:off x="3035300" y="1289356"/>
              <a:ext cx="5944291" cy="1927260"/>
              <a:chOff x="3035300" y="823746"/>
              <a:chExt cx="5944291" cy="1927260"/>
            </a:xfrm>
          </p:grpSpPr>
          <p:pic>
            <p:nvPicPr>
              <p:cNvPr id="588" name="Google Shape;588;p70"/>
              <p:cNvPicPr preferRelativeResize="0"/>
              <p:nvPr/>
            </p:nvPicPr>
            <p:blipFill rotWithShape="1">
              <a:blip r:embed="rId3">
                <a:alphaModFix amt="50000"/>
              </a:blip>
              <a:srcRect/>
              <a:stretch/>
            </p:blipFill>
            <p:spPr>
              <a:xfrm>
                <a:off x="4552953" y="823746"/>
                <a:ext cx="3243494" cy="1610298"/>
              </a:xfrm>
              <a:prstGeom prst="rect">
                <a:avLst/>
              </a:prstGeom>
              <a:noFill/>
              <a:ln>
                <a:noFill/>
              </a:ln>
            </p:spPr>
          </p:pic>
          <p:pic>
            <p:nvPicPr>
              <p:cNvPr id="589" name="Google Shape;589;p70"/>
              <p:cNvPicPr preferRelativeResize="0"/>
              <p:nvPr/>
            </p:nvPicPr>
            <p:blipFill rotWithShape="1">
              <a:blip r:embed="rId4">
                <a:alphaModFix amt="70000"/>
              </a:blip>
              <a:srcRect/>
              <a:stretch/>
            </p:blipFill>
            <p:spPr>
              <a:xfrm>
                <a:off x="4754436" y="1392458"/>
                <a:ext cx="2431524" cy="1343128"/>
              </a:xfrm>
              <a:prstGeom prst="rect">
                <a:avLst/>
              </a:prstGeom>
              <a:noFill/>
              <a:ln>
                <a:noFill/>
              </a:ln>
            </p:spPr>
          </p:pic>
          <p:pic>
            <p:nvPicPr>
              <p:cNvPr id="590" name="Google Shape;590;p70"/>
              <p:cNvPicPr preferRelativeResize="0"/>
              <p:nvPr/>
            </p:nvPicPr>
            <p:blipFill rotWithShape="1">
              <a:blip r:embed="rId5">
                <a:alphaModFix amt="85000"/>
              </a:blip>
              <a:srcRect/>
              <a:stretch/>
            </p:blipFill>
            <p:spPr>
              <a:xfrm>
                <a:off x="3035300" y="1407878"/>
                <a:ext cx="2431524" cy="1343128"/>
              </a:xfrm>
              <a:prstGeom prst="rect">
                <a:avLst/>
              </a:prstGeom>
              <a:noFill/>
              <a:ln>
                <a:noFill/>
              </a:ln>
            </p:spPr>
          </p:pic>
          <p:pic>
            <p:nvPicPr>
              <p:cNvPr id="591" name="Google Shape;591;p70"/>
              <p:cNvPicPr preferRelativeResize="0"/>
              <p:nvPr/>
            </p:nvPicPr>
            <p:blipFill rotWithShape="1">
              <a:blip r:embed="rId5">
                <a:alphaModFix amt="85000"/>
              </a:blip>
              <a:srcRect/>
              <a:stretch/>
            </p:blipFill>
            <p:spPr>
              <a:xfrm>
                <a:off x="6548067" y="1392458"/>
                <a:ext cx="2431524" cy="1343128"/>
              </a:xfrm>
              <a:prstGeom prst="rect">
                <a:avLst/>
              </a:prstGeom>
              <a:noFill/>
              <a:ln>
                <a:noFill/>
              </a:ln>
            </p:spPr>
          </p:pic>
        </p:grpSp>
        <p:pic>
          <p:nvPicPr>
            <p:cNvPr id="592" name="Google Shape;592;p70"/>
            <p:cNvPicPr preferRelativeResize="0"/>
            <p:nvPr/>
          </p:nvPicPr>
          <p:blipFill rotWithShape="1">
            <a:blip r:embed="rId6">
              <a:alphaModFix amt="85000"/>
            </a:blip>
            <a:srcRect/>
            <a:stretch/>
          </p:blipFill>
          <p:spPr>
            <a:xfrm>
              <a:off x="5226364" y="3043709"/>
              <a:ext cx="975865" cy="309185"/>
            </a:xfrm>
            <a:prstGeom prst="rect">
              <a:avLst/>
            </a:prstGeom>
            <a:noFill/>
            <a:ln>
              <a:noFill/>
            </a:ln>
          </p:spPr>
        </p:pic>
      </p:grpSp>
      <p:cxnSp>
        <p:nvCxnSpPr>
          <p:cNvPr id="593" name="Google Shape;593;p70"/>
          <p:cNvCxnSpPr/>
          <p:nvPr/>
        </p:nvCxnSpPr>
        <p:spPr>
          <a:xfrm>
            <a:off x="984757" y="3246961"/>
            <a:ext cx="7174500" cy="0"/>
          </a:xfrm>
          <a:prstGeom prst="straightConnector1">
            <a:avLst/>
          </a:prstGeom>
          <a:noFill/>
          <a:ln w="12700" cap="flat" cmpd="sng">
            <a:solidFill>
              <a:schemeClr val="lt1"/>
            </a:solidFill>
            <a:prstDash val="dot"/>
            <a:round/>
            <a:headEnd type="none" w="sm" len="sm"/>
            <a:tailEnd type="none" w="sm" len="sm"/>
          </a:ln>
        </p:spPr>
      </p:cxnSp>
      <p:pic>
        <p:nvPicPr>
          <p:cNvPr id="594" name="Google Shape;594;p70"/>
          <p:cNvPicPr preferRelativeResize="0"/>
          <p:nvPr/>
        </p:nvPicPr>
        <p:blipFill rotWithShape="1">
          <a:blip r:embed="rId7">
            <a:alphaModFix/>
          </a:blip>
          <a:srcRect/>
          <a:stretch/>
        </p:blipFill>
        <p:spPr>
          <a:xfrm>
            <a:off x="1409744" y="1375234"/>
            <a:ext cx="1629125" cy="1629125"/>
          </a:xfrm>
          <a:prstGeom prst="rect">
            <a:avLst/>
          </a:prstGeom>
          <a:noFill/>
          <a:ln>
            <a:noFill/>
          </a:ln>
        </p:spPr>
      </p:pic>
      <p:pic>
        <p:nvPicPr>
          <p:cNvPr id="595" name="Google Shape;595;p70"/>
          <p:cNvPicPr preferRelativeResize="0"/>
          <p:nvPr/>
        </p:nvPicPr>
        <p:blipFill rotWithShape="1">
          <a:blip r:embed="rId8">
            <a:alphaModFix/>
          </a:blip>
          <a:srcRect/>
          <a:stretch/>
        </p:blipFill>
        <p:spPr>
          <a:xfrm>
            <a:off x="3754614" y="1327468"/>
            <a:ext cx="1705784" cy="1705784"/>
          </a:xfrm>
          <a:prstGeom prst="rect">
            <a:avLst/>
          </a:prstGeom>
          <a:noFill/>
          <a:ln>
            <a:noFill/>
          </a:ln>
        </p:spPr>
      </p:pic>
      <p:pic>
        <p:nvPicPr>
          <p:cNvPr id="596" name="Google Shape;596;p70"/>
          <p:cNvPicPr preferRelativeResize="0"/>
          <p:nvPr/>
        </p:nvPicPr>
        <p:blipFill rotWithShape="1">
          <a:blip r:embed="rId9">
            <a:alphaModFix/>
          </a:blip>
          <a:srcRect/>
          <a:stretch/>
        </p:blipFill>
        <p:spPr>
          <a:xfrm>
            <a:off x="6179242" y="1350039"/>
            <a:ext cx="1723662" cy="1723662"/>
          </a:xfrm>
          <a:prstGeom prst="rect">
            <a:avLst/>
          </a:prstGeom>
          <a:noFill/>
          <a:ln>
            <a:noFill/>
          </a:ln>
        </p:spPr>
      </p:pic>
      <p:sp>
        <p:nvSpPr>
          <p:cNvPr id="597" name="Google Shape;597;p70"/>
          <p:cNvSpPr txBox="1"/>
          <p:nvPr/>
        </p:nvSpPr>
        <p:spPr>
          <a:xfrm>
            <a:off x="1354736" y="3395731"/>
            <a:ext cx="180396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400" b="1" i="0" u="none" strike="noStrike" cap="none">
                <a:solidFill>
                  <a:srgbClr val="FF0000"/>
                </a:solidFill>
                <a:latin typeface="Arial"/>
                <a:ea typeface="Arial"/>
                <a:cs typeface="Arial"/>
                <a:sym typeface="Arial"/>
              </a:rPr>
              <a:t>CVE-2021-34473</a:t>
            </a:r>
            <a:endParaRPr/>
          </a:p>
        </p:txBody>
      </p:sp>
      <p:sp>
        <p:nvSpPr>
          <p:cNvPr id="598" name="Google Shape;598;p70"/>
          <p:cNvSpPr txBox="1"/>
          <p:nvPr/>
        </p:nvSpPr>
        <p:spPr>
          <a:xfrm>
            <a:off x="1290801" y="3654134"/>
            <a:ext cx="198477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200" b="0" i="0" u="none" strike="noStrike" cap="none">
                <a:solidFill>
                  <a:schemeClr val="dk1"/>
                </a:solidFill>
                <a:latin typeface="Arial"/>
                <a:ea typeface="Arial"/>
                <a:cs typeface="Arial"/>
                <a:sym typeface="Arial"/>
              </a:rPr>
              <a:t>Critical Severity Microsoft Exchange Remote Code Execution Vulnerability</a:t>
            </a:r>
            <a:br>
              <a:rPr lang="en-CA" sz="1200" b="0" i="0" u="none" strike="noStrike" cap="none">
                <a:solidFill>
                  <a:schemeClr val="dk1"/>
                </a:solidFill>
                <a:latin typeface="Arial"/>
                <a:ea typeface="Arial"/>
                <a:cs typeface="Arial"/>
                <a:sym typeface="Arial"/>
              </a:rPr>
            </a:br>
            <a:r>
              <a:rPr lang="en-CA" sz="1200" b="1" i="0" u="none" strike="noStrike" cap="none">
                <a:solidFill>
                  <a:schemeClr val="dk1"/>
                </a:solidFill>
                <a:latin typeface="Arial"/>
                <a:ea typeface="Arial"/>
                <a:cs typeface="Arial"/>
                <a:sym typeface="Arial"/>
              </a:rPr>
              <a:t>April 2021</a:t>
            </a:r>
            <a:endParaRPr/>
          </a:p>
        </p:txBody>
      </p:sp>
      <p:sp>
        <p:nvSpPr>
          <p:cNvPr id="599" name="Google Shape;599;p70"/>
          <p:cNvSpPr txBox="1"/>
          <p:nvPr/>
        </p:nvSpPr>
        <p:spPr>
          <a:xfrm>
            <a:off x="3372741" y="3395731"/>
            <a:ext cx="246953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400" b="1" i="0" u="none" strike="noStrike" cap="none">
                <a:solidFill>
                  <a:srgbClr val="FF0000"/>
                </a:solidFill>
                <a:latin typeface="Arial"/>
                <a:ea typeface="Arial"/>
                <a:cs typeface="Arial"/>
                <a:sym typeface="Arial"/>
              </a:rPr>
              <a:t>CVE-2021-34523</a:t>
            </a:r>
            <a:endParaRPr/>
          </a:p>
        </p:txBody>
      </p:sp>
      <p:sp>
        <p:nvSpPr>
          <p:cNvPr id="600" name="Google Shape;600;p70"/>
          <p:cNvSpPr txBox="1"/>
          <p:nvPr/>
        </p:nvSpPr>
        <p:spPr>
          <a:xfrm>
            <a:off x="3475109" y="3654134"/>
            <a:ext cx="219377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200" b="0" i="0" u="none" strike="noStrike" cap="none">
                <a:solidFill>
                  <a:schemeClr val="dk1"/>
                </a:solidFill>
                <a:latin typeface="Arial"/>
                <a:ea typeface="Arial"/>
                <a:cs typeface="Arial"/>
                <a:sym typeface="Arial"/>
              </a:rPr>
              <a:t>Critical Severity Microsoft Exchange Server Elevation of Privilege Vulnerability</a:t>
            </a:r>
            <a:br>
              <a:rPr lang="en-CA" sz="1200" b="0" i="0" u="none" strike="noStrike" cap="none">
                <a:solidFill>
                  <a:schemeClr val="dk1"/>
                </a:solidFill>
                <a:latin typeface="Arial"/>
                <a:ea typeface="Arial"/>
                <a:cs typeface="Arial"/>
                <a:sym typeface="Arial"/>
              </a:rPr>
            </a:br>
            <a:r>
              <a:rPr lang="en-CA" sz="1200" b="1" i="0" u="none" strike="noStrike" cap="none">
                <a:solidFill>
                  <a:schemeClr val="dk1"/>
                </a:solidFill>
                <a:latin typeface="Arial"/>
                <a:ea typeface="Arial"/>
                <a:cs typeface="Arial"/>
                <a:sym typeface="Arial"/>
              </a:rPr>
              <a:t>April 2021</a:t>
            </a:r>
            <a:endParaRPr/>
          </a:p>
        </p:txBody>
      </p:sp>
      <p:sp>
        <p:nvSpPr>
          <p:cNvPr id="601" name="Google Shape;601;p70"/>
          <p:cNvSpPr txBox="1"/>
          <p:nvPr/>
        </p:nvSpPr>
        <p:spPr>
          <a:xfrm>
            <a:off x="5834310" y="3399990"/>
            <a:ext cx="24135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400" b="1" i="0" u="none" strike="noStrike" cap="none">
                <a:solidFill>
                  <a:srgbClr val="FF0000"/>
                </a:solidFill>
                <a:latin typeface="Arial"/>
                <a:ea typeface="Arial"/>
                <a:cs typeface="Arial"/>
                <a:sym typeface="Arial"/>
              </a:rPr>
              <a:t>CVE-2021-31207</a:t>
            </a:r>
            <a:endParaRPr/>
          </a:p>
        </p:txBody>
      </p:sp>
      <p:sp>
        <p:nvSpPr>
          <p:cNvPr id="602" name="Google Shape;602;p70"/>
          <p:cNvSpPr txBox="1"/>
          <p:nvPr/>
        </p:nvSpPr>
        <p:spPr>
          <a:xfrm>
            <a:off x="5895451" y="3651894"/>
            <a:ext cx="229920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200" b="0" i="0" u="none" strike="noStrike" cap="none">
                <a:solidFill>
                  <a:schemeClr val="dk1"/>
                </a:solidFill>
                <a:latin typeface="Arial"/>
                <a:ea typeface="Arial"/>
                <a:cs typeface="Arial"/>
                <a:sym typeface="Arial"/>
              </a:rPr>
              <a:t>High Severity Microsoft Exchange Server Security Feature Bypass Vulnerability</a:t>
            </a:r>
            <a:br>
              <a:rPr lang="en-CA" sz="1200" b="0" i="0" u="none" strike="noStrike" cap="none">
                <a:solidFill>
                  <a:schemeClr val="dk1"/>
                </a:solidFill>
                <a:latin typeface="Arial"/>
                <a:ea typeface="Arial"/>
                <a:cs typeface="Arial"/>
                <a:sym typeface="Arial"/>
              </a:rPr>
            </a:br>
            <a:r>
              <a:rPr lang="en-CA" sz="1200" b="1" i="0" u="none" strike="noStrike" cap="none">
                <a:solidFill>
                  <a:schemeClr val="dk1"/>
                </a:solidFill>
                <a:latin typeface="Arial"/>
                <a:ea typeface="Arial"/>
                <a:cs typeface="Arial"/>
                <a:sym typeface="Arial"/>
              </a:rPr>
              <a:t>May 2021</a:t>
            </a:r>
            <a:endParaRPr/>
          </a:p>
        </p:txBody>
      </p:sp>
      <p:sp>
        <p:nvSpPr>
          <p:cNvPr id="603" name="Google Shape;603;p70"/>
          <p:cNvSpPr/>
          <p:nvPr/>
        </p:nvSpPr>
        <p:spPr>
          <a:xfrm>
            <a:off x="3038868" y="1936984"/>
            <a:ext cx="715746" cy="396600"/>
          </a:xfrm>
          <a:prstGeom prst="blockArc">
            <a:avLst>
              <a:gd name="adj1" fmla="val 10873877"/>
              <a:gd name="adj2" fmla="val 0"/>
              <a:gd name="adj3"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604" name="Google Shape;604;p70"/>
          <p:cNvSpPr/>
          <p:nvPr/>
        </p:nvSpPr>
        <p:spPr>
          <a:xfrm rot="10800000">
            <a:off x="3039491" y="1967503"/>
            <a:ext cx="715746" cy="396601"/>
          </a:xfrm>
          <a:prstGeom prst="blockArc">
            <a:avLst>
              <a:gd name="adj1" fmla="val 10873877"/>
              <a:gd name="adj2" fmla="val 0"/>
              <a:gd name="adj3"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D8D8D8"/>
              </a:solidFill>
              <a:latin typeface="Arial"/>
              <a:ea typeface="Arial"/>
              <a:cs typeface="Arial"/>
              <a:sym typeface="Arial"/>
            </a:endParaRPr>
          </a:p>
        </p:txBody>
      </p:sp>
      <p:sp>
        <p:nvSpPr>
          <p:cNvPr id="605" name="Google Shape;605;p70"/>
          <p:cNvSpPr/>
          <p:nvPr/>
        </p:nvSpPr>
        <p:spPr>
          <a:xfrm>
            <a:off x="5454782" y="1967504"/>
            <a:ext cx="715746" cy="396600"/>
          </a:xfrm>
          <a:prstGeom prst="blockArc">
            <a:avLst>
              <a:gd name="adj1" fmla="val 10873877"/>
              <a:gd name="adj2" fmla="val 0"/>
              <a:gd name="adj3"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606" name="Google Shape;606;p70"/>
          <p:cNvSpPr/>
          <p:nvPr/>
        </p:nvSpPr>
        <p:spPr>
          <a:xfrm rot="10800000">
            <a:off x="5457590" y="1989499"/>
            <a:ext cx="715746" cy="396601"/>
          </a:xfrm>
          <a:prstGeom prst="blockArc">
            <a:avLst>
              <a:gd name="adj1" fmla="val 10873877"/>
              <a:gd name="adj2" fmla="val 0"/>
              <a:gd name="adj3"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fade">
                                      <p:cBhvr>
                                        <p:cTn id="7" dur="500"/>
                                        <p:tgtEl>
                                          <p:spTgt spid="585"/>
                                        </p:tgtEl>
                                      </p:cBhvr>
                                    </p:animEffect>
                                  </p:childTnLst>
                                </p:cTn>
                              </p:par>
                            </p:childTnLst>
                          </p:cTn>
                        </p:par>
                        <p:par>
                          <p:cTn id="8" fill="hold">
                            <p:stCondLst>
                              <p:cond delay="500"/>
                            </p:stCondLst>
                            <p:childTnLst>
                              <p:par>
                                <p:cTn id="9" presetID="10" presetClass="entr" presetSubtype="0" fill="hold" nodeType="afterEffect">
                                  <p:stCondLst>
                                    <p:cond delay="600"/>
                                  </p:stCondLst>
                                  <p:childTnLst>
                                    <p:set>
                                      <p:cBhvr>
                                        <p:cTn id="10" dur="1" fill="hold">
                                          <p:stCondLst>
                                            <p:cond delay="0"/>
                                          </p:stCondLst>
                                        </p:cTn>
                                        <p:tgtEl>
                                          <p:spTgt spid="593"/>
                                        </p:tgtEl>
                                        <p:attrNameLst>
                                          <p:attrName>style.visibility</p:attrName>
                                        </p:attrNameLst>
                                      </p:cBhvr>
                                      <p:to>
                                        <p:strVal val="visible"/>
                                      </p:to>
                                    </p:set>
                                    <p:animEffect transition="in" filter="fade">
                                      <p:cBhvr>
                                        <p:cTn id="11" dur="500"/>
                                        <p:tgtEl>
                                          <p:spTgt spid="5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7"/>
                                        </p:tgtEl>
                                        <p:attrNameLst>
                                          <p:attrName>style.visibility</p:attrName>
                                        </p:attrNameLst>
                                      </p:cBhvr>
                                      <p:to>
                                        <p:strVal val="visible"/>
                                      </p:to>
                                    </p:set>
                                    <p:animEffect transition="in" filter="fade">
                                      <p:cBhvr>
                                        <p:cTn id="15" dur="500"/>
                                        <p:tgtEl>
                                          <p:spTgt spid="5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8"/>
                                        </p:tgtEl>
                                        <p:attrNameLst>
                                          <p:attrName>style.visibility</p:attrName>
                                        </p:attrNameLst>
                                      </p:cBhvr>
                                      <p:to>
                                        <p:strVal val="visible"/>
                                      </p:to>
                                    </p:set>
                                    <p:animEffect transition="in" filter="fade">
                                      <p:cBhvr>
                                        <p:cTn id="20" dur="500"/>
                                        <p:tgtEl>
                                          <p:spTgt spid="598"/>
                                        </p:tgtEl>
                                      </p:cBhvr>
                                    </p:animEffect>
                                  </p:childTnLst>
                                </p:cTn>
                              </p:par>
                              <p:par>
                                <p:cTn id="21" presetID="10" presetClass="entr" presetSubtype="0" fill="hold" nodeType="withEffect">
                                  <p:stCondLst>
                                    <p:cond delay="0"/>
                                  </p:stCondLst>
                                  <p:childTnLst>
                                    <p:set>
                                      <p:cBhvr>
                                        <p:cTn id="22" dur="1" fill="hold">
                                          <p:stCondLst>
                                            <p:cond delay="0"/>
                                          </p:stCondLst>
                                        </p:cTn>
                                        <p:tgtEl>
                                          <p:spTgt spid="599"/>
                                        </p:tgtEl>
                                        <p:attrNameLst>
                                          <p:attrName>style.visibility</p:attrName>
                                        </p:attrNameLst>
                                      </p:cBhvr>
                                      <p:to>
                                        <p:strVal val="visible"/>
                                      </p:to>
                                    </p:set>
                                    <p:animEffect transition="in" filter="fade">
                                      <p:cBhvr>
                                        <p:cTn id="23" dur="500"/>
                                        <p:tgtEl>
                                          <p:spTgt spid="5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00"/>
                                        </p:tgtEl>
                                        <p:attrNameLst>
                                          <p:attrName>style.visibility</p:attrName>
                                        </p:attrNameLst>
                                      </p:cBhvr>
                                      <p:to>
                                        <p:strVal val="visible"/>
                                      </p:to>
                                    </p:set>
                                    <p:animEffect transition="in" filter="fade">
                                      <p:cBhvr>
                                        <p:cTn id="28" dur="500"/>
                                        <p:tgtEl>
                                          <p:spTgt spid="600"/>
                                        </p:tgtEl>
                                      </p:cBhvr>
                                    </p:animEffect>
                                  </p:childTnLst>
                                </p:cTn>
                              </p:par>
                              <p:par>
                                <p:cTn id="29" presetID="10" presetClass="entr" presetSubtype="0" fill="hold" nodeType="withEffect">
                                  <p:stCondLst>
                                    <p:cond delay="0"/>
                                  </p:stCondLst>
                                  <p:childTnLst>
                                    <p:set>
                                      <p:cBhvr>
                                        <p:cTn id="30" dur="1" fill="hold">
                                          <p:stCondLst>
                                            <p:cond delay="0"/>
                                          </p:stCondLst>
                                        </p:cTn>
                                        <p:tgtEl>
                                          <p:spTgt spid="601"/>
                                        </p:tgtEl>
                                        <p:attrNameLst>
                                          <p:attrName>style.visibility</p:attrName>
                                        </p:attrNameLst>
                                      </p:cBhvr>
                                      <p:to>
                                        <p:strVal val="visible"/>
                                      </p:to>
                                    </p:set>
                                    <p:animEffect transition="in" filter="fade">
                                      <p:cBhvr>
                                        <p:cTn id="31" dur="500"/>
                                        <p:tgtEl>
                                          <p:spTgt spid="60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2"/>
                                        </p:tgtEl>
                                        <p:attrNameLst>
                                          <p:attrName>style.visibility</p:attrName>
                                        </p:attrNameLst>
                                      </p:cBhvr>
                                      <p:to>
                                        <p:strVal val="visible"/>
                                      </p:to>
                                    </p:set>
                                    <p:animEffect transition="in" filter="fade">
                                      <p:cBhvr>
                                        <p:cTn id="36" dur="5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1"/>
          <p:cNvPicPr preferRelativeResize="0"/>
          <p:nvPr/>
        </p:nvPicPr>
        <p:blipFill rotWithShape="1">
          <a:blip r:embed="rId3">
            <a:alphaModFix amt="65000"/>
          </a:blip>
          <a:srcRect/>
          <a:stretch/>
        </p:blipFill>
        <p:spPr>
          <a:xfrm flipH="1">
            <a:off x="-455287" y="1195044"/>
            <a:ext cx="3528737" cy="3948455"/>
          </a:xfrm>
          <a:prstGeom prst="rect">
            <a:avLst/>
          </a:prstGeom>
          <a:noFill/>
          <a:ln>
            <a:noFill/>
          </a:ln>
        </p:spPr>
      </p:pic>
      <p:sp>
        <p:nvSpPr>
          <p:cNvPr id="613" name="Google Shape;613;p71"/>
          <p:cNvSpPr txBox="1"/>
          <p:nvPr/>
        </p:nvSpPr>
        <p:spPr>
          <a:xfrm>
            <a:off x="1048727" y="4798110"/>
            <a:ext cx="7046546" cy="2776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CA" sz="1050" b="0" i="0" u="none" strike="noStrike" cap="none">
                <a:solidFill>
                  <a:srgbClr val="000000"/>
                </a:solidFill>
                <a:latin typeface="Arial"/>
                <a:ea typeface="Arial"/>
                <a:cs typeface="Arial"/>
                <a:sym typeface="Arial"/>
              </a:rPr>
              <a:t>22-GC-050 Fal.Con Breakout Session PPT  |  2022 CrowdStrike, Inc. All rights reserved.</a:t>
            </a:r>
            <a:endParaRPr sz="1050" b="0" i="0" u="none" strike="noStrike" cap="none">
              <a:solidFill>
                <a:srgbClr val="000000"/>
              </a:solidFill>
              <a:latin typeface="Arial"/>
              <a:ea typeface="Arial"/>
              <a:cs typeface="Arial"/>
              <a:sym typeface="Arial"/>
            </a:endParaRPr>
          </a:p>
        </p:txBody>
      </p:sp>
      <p:pic>
        <p:nvPicPr>
          <p:cNvPr id="614" name="Google Shape;614;p71"/>
          <p:cNvPicPr preferRelativeResize="0"/>
          <p:nvPr/>
        </p:nvPicPr>
        <p:blipFill rotWithShape="1">
          <a:blip r:embed="rId4">
            <a:alphaModFix amt="50000"/>
          </a:blip>
          <a:srcRect/>
          <a:stretch/>
        </p:blipFill>
        <p:spPr>
          <a:xfrm>
            <a:off x="3858772" y="137235"/>
            <a:ext cx="4384809" cy="4436395"/>
          </a:xfrm>
          <a:prstGeom prst="rect">
            <a:avLst/>
          </a:prstGeom>
          <a:noFill/>
          <a:ln>
            <a:noFill/>
          </a:ln>
        </p:spPr>
      </p:pic>
      <p:grpSp>
        <p:nvGrpSpPr>
          <p:cNvPr id="615" name="Google Shape;615;p71"/>
          <p:cNvGrpSpPr/>
          <p:nvPr/>
        </p:nvGrpSpPr>
        <p:grpSpPr>
          <a:xfrm>
            <a:off x="1712258" y="366893"/>
            <a:ext cx="2375643" cy="315913"/>
            <a:chOff x="1712258" y="366893"/>
            <a:chExt cx="2375643" cy="315913"/>
          </a:xfrm>
        </p:grpSpPr>
        <p:sp>
          <p:nvSpPr>
            <p:cNvPr id="616" name="Google Shape;616;p71"/>
            <p:cNvSpPr/>
            <p:nvPr/>
          </p:nvSpPr>
          <p:spPr>
            <a:xfrm rot="10800000">
              <a:off x="1712258" y="366893"/>
              <a:ext cx="2375643" cy="30777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17" name="Google Shape;617;p71"/>
            <p:cNvSpPr/>
            <p:nvPr/>
          </p:nvSpPr>
          <p:spPr>
            <a:xfrm>
              <a:off x="1819836" y="375029"/>
              <a:ext cx="2268063" cy="307777"/>
            </a:xfrm>
            <a:prstGeom prst="homePlate">
              <a:avLst>
                <a:gd name="adj" fmla="val 50000"/>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1" i="0" u="none" strike="noStrike" cap="none">
                  <a:solidFill>
                    <a:schemeClr val="lt1"/>
                  </a:solidFill>
                  <a:latin typeface="Questrial"/>
                  <a:ea typeface="Questrial"/>
                  <a:cs typeface="Questrial"/>
                  <a:sym typeface="Questrial"/>
                </a:rPr>
                <a:t>OverWatch Notification</a:t>
              </a:r>
              <a:endParaRPr/>
            </a:p>
          </p:txBody>
        </p:sp>
      </p:grpSp>
      <p:cxnSp>
        <p:nvCxnSpPr>
          <p:cNvPr id="618" name="Google Shape;618;p71"/>
          <p:cNvCxnSpPr/>
          <p:nvPr/>
        </p:nvCxnSpPr>
        <p:spPr>
          <a:xfrm>
            <a:off x="1577788" y="528918"/>
            <a:ext cx="0" cy="3621741"/>
          </a:xfrm>
          <a:prstGeom prst="straightConnector1">
            <a:avLst/>
          </a:prstGeom>
          <a:noFill/>
          <a:ln w="38100" cap="flat" cmpd="sng">
            <a:solidFill>
              <a:srgbClr val="F9F9F9"/>
            </a:solidFill>
            <a:prstDash val="solid"/>
            <a:round/>
            <a:headEnd type="oval" w="med" len="med"/>
            <a:tailEnd type="none" w="sm" len="sm"/>
          </a:ln>
        </p:spPr>
      </p:cxnSp>
      <p:pic>
        <p:nvPicPr>
          <p:cNvPr id="619" name="Google Shape;619;p71"/>
          <p:cNvPicPr preferRelativeResize="0"/>
          <p:nvPr/>
        </p:nvPicPr>
        <p:blipFill rotWithShape="1">
          <a:blip r:embed="rId5">
            <a:alphaModFix/>
          </a:blip>
          <a:srcRect/>
          <a:stretch/>
        </p:blipFill>
        <p:spPr>
          <a:xfrm>
            <a:off x="1260288" y="713727"/>
            <a:ext cx="635000" cy="635000"/>
          </a:xfrm>
          <a:prstGeom prst="rect">
            <a:avLst/>
          </a:prstGeom>
          <a:noFill/>
          <a:ln>
            <a:noFill/>
          </a:ln>
        </p:spPr>
      </p:pic>
      <p:pic>
        <p:nvPicPr>
          <p:cNvPr id="620" name="Google Shape;620;p71"/>
          <p:cNvPicPr preferRelativeResize="0"/>
          <p:nvPr/>
        </p:nvPicPr>
        <p:blipFill rotWithShape="1">
          <a:blip r:embed="rId6">
            <a:alphaModFix/>
          </a:blip>
          <a:srcRect/>
          <a:stretch/>
        </p:blipFill>
        <p:spPr>
          <a:xfrm>
            <a:off x="1260288" y="1511673"/>
            <a:ext cx="635000" cy="635000"/>
          </a:xfrm>
          <a:prstGeom prst="rect">
            <a:avLst/>
          </a:prstGeom>
          <a:noFill/>
          <a:ln>
            <a:noFill/>
          </a:ln>
        </p:spPr>
      </p:pic>
      <p:pic>
        <p:nvPicPr>
          <p:cNvPr id="621" name="Google Shape;621;p71"/>
          <p:cNvPicPr preferRelativeResize="0"/>
          <p:nvPr/>
        </p:nvPicPr>
        <p:blipFill rotWithShape="1">
          <a:blip r:embed="rId7">
            <a:alphaModFix/>
          </a:blip>
          <a:srcRect/>
          <a:stretch/>
        </p:blipFill>
        <p:spPr>
          <a:xfrm>
            <a:off x="1260288" y="3107565"/>
            <a:ext cx="635000" cy="635000"/>
          </a:xfrm>
          <a:prstGeom prst="rect">
            <a:avLst/>
          </a:prstGeom>
          <a:noFill/>
          <a:ln>
            <a:noFill/>
          </a:ln>
        </p:spPr>
      </p:pic>
      <p:pic>
        <p:nvPicPr>
          <p:cNvPr id="622" name="Google Shape;622;p71"/>
          <p:cNvPicPr preferRelativeResize="0"/>
          <p:nvPr/>
        </p:nvPicPr>
        <p:blipFill rotWithShape="1">
          <a:blip r:embed="rId8">
            <a:alphaModFix/>
          </a:blip>
          <a:srcRect/>
          <a:stretch/>
        </p:blipFill>
        <p:spPr>
          <a:xfrm>
            <a:off x="1260288" y="2309619"/>
            <a:ext cx="635000" cy="635000"/>
          </a:xfrm>
          <a:prstGeom prst="rect">
            <a:avLst/>
          </a:prstGeom>
          <a:noFill/>
          <a:ln>
            <a:noFill/>
          </a:ln>
        </p:spPr>
      </p:pic>
      <p:cxnSp>
        <p:nvCxnSpPr>
          <p:cNvPr id="623" name="Google Shape;623;p71"/>
          <p:cNvCxnSpPr/>
          <p:nvPr/>
        </p:nvCxnSpPr>
        <p:spPr>
          <a:xfrm rot="10800000">
            <a:off x="1080688" y="3942129"/>
            <a:ext cx="6517341" cy="8965"/>
          </a:xfrm>
          <a:prstGeom prst="straightConnector1">
            <a:avLst/>
          </a:prstGeom>
          <a:noFill/>
          <a:ln w="38100" cap="flat" cmpd="sng">
            <a:solidFill>
              <a:schemeClr val="dk1"/>
            </a:solidFill>
            <a:prstDash val="solid"/>
            <a:round/>
            <a:headEnd type="oval" w="med" len="med"/>
            <a:tailEnd type="oval" w="med" len="med"/>
          </a:ln>
        </p:spPr>
      </p:cxnSp>
      <p:cxnSp>
        <p:nvCxnSpPr>
          <p:cNvPr id="624" name="Google Shape;624;p71"/>
          <p:cNvCxnSpPr/>
          <p:nvPr/>
        </p:nvCxnSpPr>
        <p:spPr>
          <a:xfrm>
            <a:off x="6598023" y="3425065"/>
            <a:ext cx="0" cy="725594"/>
          </a:xfrm>
          <a:prstGeom prst="straightConnector1">
            <a:avLst/>
          </a:prstGeom>
          <a:noFill/>
          <a:ln w="38100" cap="flat" cmpd="sng">
            <a:solidFill>
              <a:srgbClr val="F9F9F9"/>
            </a:solidFill>
            <a:prstDash val="solid"/>
            <a:round/>
            <a:headEnd type="oval" w="med" len="med"/>
            <a:tailEnd type="none" w="sm" len="sm"/>
          </a:ln>
        </p:spPr>
      </p:cxnSp>
      <p:sp>
        <p:nvSpPr>
          <p:cNvPr id="625" name="Google Shape;625;p71"/>
          <p:cNvSpPr txBox="1"/>
          <p:nvPr/>
        </p:nvSpPr>
        <p:spPr>
          <a:xfrm>
            <a:off x="2212788" y="895163"/>
            <a:ext cx="27521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Webshell deployment</a:t>
            </a:r>
            <a:endParaRPr/>
          </a:p>
        </p:txBody>
      </p:sp>
      <p:sp>
        <p:nvSpPr>
          <p:cNvPr id="626" name="Google Shape;626;p71"/>
          <p:cNvSpPr txBox="1"/>
          <p:nvPr/>
        </p:nvSpPr>
        <p:spPr>
          <a:xfrm>
            <a:off x="2212787" y="1675284"/>
            <a:ext cx="27521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Interactive reconnaissance</a:t>
            </a:r>
            <a:endParaRPr/>
          </a:p>
        </p:txBody>
      </p:sp>
      <p:sp>
        <p:nvSpPr>
          <p:cNvPr id="627" name="Google Shape;627;p71"/>
          <p:cNvSpPr txBox="1"/>
          <p:nvPr/>
        </p:nvSpPr>
        <p:spPr>
          <a:xfrm>
            <a:off x="2212786" y="2473230"/>
            <a:ext cx="313016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Attempted credential harvesting</a:t>
            </a:r>
            <a:endParaRPr/>
          </a:p>
        </p:txBody>
      </p:sp>
      <p:sp>
        <p:nvSpPr>
          <p:cNvPr id="628" name="Google Shape;628;p71"/>
          <p:cNvSpPr txBox="1"/>
          <p:nvPr/>
        </p:nvSpPr>
        <p:spPr>
          <a:xfrm>
            <a:off x="2212786" y="3271176"/>
            <a:ext cx="326298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Retrieval of remotely hosted tooling</a:t>
            </a:r>
            <a:endParaRPr/>
          </a:p>
        </p:txBody>
      </p:sp>
      <p:grpSp>
        <p:nvGrpSpPr>
          <p:cNvPr id="629" name="Google Shape;629;p71"/>
          <p:cNvGrpSpPr/>
          <p:nvPr/>
        </p:nvGrpSpPr>
        <p:grpSpPr>
          <a:xfrm>
            <a:off x="6759390" y="3160377"/>
            <a:ext cx="2488148" cy="523220"/>
            <a:chOff x="6768355" y="3249201"/>
            <a:chExt cx="2488148" cy="523220"/>
          </a:xfrm>
        </p:grpSpPr>
        <p:sp>
          <p:nvSpPr>
            <p:cNvPr id="630" name="Google Shape;630;p71"/>
            <p:cNvSpPr/>
            <p:nvPr/>
          </p:nvSpPr>
          <p:spPr>
            <a:xfrm rot="10800000">
              <a:off x="6768355" y="3249201"/>
              <a:ext cx="1882571" cy="523218"/>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631" name="Google Shape;631;p71"/>
            <p:cNvSpPr/>
            <p:nvPr/>
          </p:nvSpPr>
          <p:spPr>
            <a:xfrm>
              <a:off x="6988440" y="3249201"/>
              <a:ext cx="2268063" cy="523220"/>
            </a:xfrm>
            <a:prstGeom prst="homePlate">
              <a:avLst>
                <a:gd name="adj" fmla="val 50000"/>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1" i="0" u="none" strike="noStrike" cap="none">
                  <a:solidFill>
                    <a:schemeClr val="lt1"/>
                  </a:solidFill>
                  <a:latin typeface="Questrial"/>
                  <a:ea typeface="Questrial"/>
                  <a:cs typeface="Questrial"/>
                  <a:sym typeface="Questrial"/>
                </a:rPr>
                <a:t>CVE-2022-26134</a:t>
              </a:r>
              <a:br>
                <a:rPr lang="en-CA" sz="1400" b="1" i="0" u="none" strike="noStrike" cap="none">
                  <a:solidFill>
                    <a:schemeClr val="lt1"/>
                  </a:solidFill>
                  <a:latin typeface="Questrial"/>
                  <a:ea typeface="Questrial"/>
                  <a:cs typeface="Questrial"/>
                  <a:sym typeface="Questrial"/>
                </a:rPr>
              </a:br>
              <a:r>
                <a:rPr lang="en-CA" sz="1400" b="1" i="0" u="none" strike="noStrike" cap="none">
                  <a:solidFill>
                    <a:schemeClr val="lt1"/>
                  </a:solidFill>
                  <a:latin typeface="Questrial"/>
                  <a:ea typeface="Questrial"/>
                  <a:cs typeface="Questrial"/>
                  <a:sym typeface="Questrial"/>
                </a:rPr>
                <a:t>Disclosure</a:t>
              </a:r>
              <a:endParaRPr/>
            </a:p>
          </p:txBody>
        </p:sp>
      </p:grpSp>
      <p:sp>
        <p:nvSpPr>
          <p:cNvPr id="632" name="Google Shape;632;p71"/>
          <p:cNvSpPr txBox="1"/>
          <p:nvPr/>
        </p:nvSpPr>
        <p:spPr>
          <a:xfrm>
            <a:off x="5874096" y="4448489"/>
            <a:ext cx="197869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050" b="0" i="0" u="none" strike="noStrike" cap="none">
                <a:solidFill>
                  <a:schemeClr val="dk1"/>
                </a:solidFill>
                <a:latin typeface="Courier New"/>
                <a:ea typeface="Courier New"/>
                <a:cs typeface="Courier New"/>
                <a:sym typeface="Courier New"/>
              </a:rPr>
              <a:t>2Jun2022 UTC</a:t>
            </a:r>
            <a:endParaRPr/>
          </a:p>
        </p:txBody>
      </p:sp>
      <p:sp>
        <p:nvSpPr>
          <p:cNvPr id="633" name="Google Shape;633;p71"/>
          <p:cNvSpPr txBox="1"/>
          <p:nvPr/>
        </p:nvSpPr>
        <p:spPr>
          <a:xfrm>
            <a:off x="570144" y="4450582"/>
            <a:ext cx="279654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050" b="0" i="0" u="none" strike="noStrike" cap="none">
                <a:solidFill>
                  <a:schemeClr val="dk1"/>
                </a:solidFill>
                <a:latin typeface="Courier New"/>
                <a:ea typeface="Courier New"/>
                <a:cs typeface="Courier New"/>
                <a:sym typeface="Courier New"/>
              </a:rPr>
              <a:t>28May2022 UTC</a:t>
            </a:r>
            <a:endParaRPr/>
          </a:p>
        </p:txBody>
      </p:sp>
      <p:sp>
        <p:nvSpPr>
          <p:cNvPr id="634" name="Google Shape;634;p71"/>
          <p:cNvSpPr txBox="1"/>
          <p:nvPr/>
        </p:nvSpPr>
        <p:spPr>
          <a:xfrm>
            <a:off x="6154268" y="4163774"/>
            <a:ext cx="8875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1" i="0" u="none" strike="noStrike" cap="none">
                <a:solidFill>
                  <a:schemeClr val="dk1"/>
                </a:solidFill>
                <a:latin typeface="Questrial"/>
                <a:ea typeface="Questrial"/>
                <a:cs typeface="Questrial"/>
                <a:sym typeface="Questrial"/>
              </a:rPr>
              <a:t>Day 0</a:t>
            </a:r>
            <a:endParaRPr/>
          </a:p>
        </p:txBody>
      </p:sp>
      <p:sp>
        <p:nvSpPr>
          <p:cNvPr id="635" name="Google Shape;635;p71"/>
          <p:cNvSpPr txBox="1"/>
          <p:nvPr/>
        </p:nvSpPr>
        <p:spPr>
          <a:xfrm>
            <a:off x="1048564" y="4149995"/>
            <a:ext cx="10787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800" b="1" i="0" u="none" strike="noStrike" cap="none">
                <a:solidFill>
                  <a:schemeClr val="dk1"/>
                </a:solidFill>
                <a:latin typeface="Questrial"/>
                <a:ea typeface="Questrial"/>
                <a:cs typeface="Questrial"/>
                <a:sym typeface="Questrial"/>
              </a:rPr>
              <a:t>Day -5</a:t>
            </a:r>
            <a:endParaRPr/>
          </a:p>
        </p:txBody>
      </p:sp>
      <p:cxnSp>
        <p:nvCxnSpPr>
          <p:cNvPr id="636" name="Google Shape;636;p71"/>
          <p:cNvCxnSpPr/>
          <p:nvPr/>
        </p:nvCxnSpPr>
        <p:spPr>
          <a:xfrm>
            <a:off x="2324125" y="3774367"/>
            <a:ext cx="0" cy="353453"/>
          </a:xfrm>
          <a:prstGeom prst="straightConnector1">
            <a:avLst/>
          </a:prstGeom>
          <a:noFill/>
          <a:ln w="38100" cap="flat" cmpd="sng">
            <a:solidFill>
              <a:srgbClr val="F9F9F9"/>
            </a:solidFill>
            <a:prstDash val="solid"/>
            <a:round/>
            <a:headEnd type="none" w="sm" len="sm"/>
            <a:tailEnd type="none" w="sm" len="sm"/>
          </a:ln>
        </p:spPr>
      </p:cxnSp>
      <p:cxnSp>
        <p:nvCxnSpPr>
          <p:cNvPr id="637" name="Google Shape;637;p71"/>
          <p:cNvCxnSpPr/>
          <p:nvPr/>
        </p:nvCxnSpPr>
        <p:spPr>
          <a:xfrm>
            <a:off x="3355896" y="3765399"/>
            <a:ext cx="0" cy="353453"/>
          </a:xfrm>
          <a:prstGeom prst="straightConnector1">
            <a:avLst/>
          </a:prstGeom>
          <a:noFill/>
          <a:ln w="38100" cap="flat" cmpd="sng">
            <a:solidFill>
              <a:srgbClr val="F9F9F9"/>
            </a:solidFill>
            <a:prstDash val="solid"/>
            <a:round/>
            <a:headEnd type="none" w="sm" len="sm"/>
            <a:tailEnd type="none" w="sm" len="sm"/>
          </a:ln>
        </p:spPr>
      </p:cxnSp>
      <p:cxnSp>
        <p:nvCxnSpPr>
          <p:cNvPr id="638" name="Google Shape;638;p71"/>
          <p:cNvCxnSpPr/>
          <p:nvPr/>
        </p:nvCxnSpPr>
        <p:spPr>
          <a:xfrm>
            <a:off x="4405885" y="3765399"/>
            <a:ext cx="0" cy="353453"/>
          </a:xfrm>
          <a:prstGeom prst="straightConnector1">
            <a:avLst/>
          </a:prstGeom>
          <a:noFill/>
          <a:ln w="38100" cap="flat" cmpd="sng">
            <a:solidFill>
              <a:srgbClr val="F9F9F9"/>
            </a:solidFill>
            <a:prstDash val="solid"/>
            <a:round/>
            <a:headEnd type="none" w="sm" len="sm"/>
            <a:tailEnd type="none" w="sm" len="sm"/>
          </a:ln>
        </p:spPr>
      </p:cxnSp>
      <p:cxnSp>
        <p:nvCxnSpPr>
          <p:cNvPr id="639" name="Google Shape;639;p71"/>
          <p:cNvCxnSpPr/>
          <p:nvPr/>
        </p:nvCxnSpPr>
        <p:spPr>
          <a:xfrm>
            <a:off x="5556346" y="3765400"/>
            <a:ext cx="0" cy="353453"/>
          </a:xfrm>
          <a:prstGeom prst="straightConnector1">
            <a:avLst/>
          </a:prstGeom>
          <a:noFill/>
          <a:ln w="38100" cap="flat" cmpd="sng">
            <a:solidFill>
              <a:srgbClr val="F9F9F9"/>
            </a:solidFill>
            <a:prstDash val="solid"/>
            <a:round/>
            <a:headEnd type="none" w="sm" len="sm"/>
            <a:tailEnd type="none" w="sm" len="sm"/>
          </a:ln>
        </p:spPr>
      </p:cxnSp>
      <p:sp>
        <p:nvSpPr>
          <p:cNvPr id="640" name="Google Shape;640;p71"/>
          <p:cNvSpPr txBox="1">
            <a:spLocks noGrp="1"/>
          </p:cNvSpPr>
          <p:nvPr>
            <p:ph type="title"/>
          </p:nvPr>
        </p:nvSpPr>
        <p:spPr>
          <a:xfrm>
            <a:off x="5138901" y="557159"/>
            <a:ext cx="3945130" cy="115117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CA"/>
              <a:t>Outpacing The 0-Day</a:t>
            </a:r>
            <a:br>
              <a:rPr lang="en-CA"/>
            </a:br>
            <a:r>
              <a:rPr lang="en-CA"/>
              <a:t>With Proactive Hunting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87"/>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ct val="121212"/>
              <a:buFont typeface="Arial"/>
              <a:buNone/>
            </a:pPr>
            <a:r>
              <a:rPr lang="en-CA"/>
              <a:t>Regional Focus</a:t>
            </a:r>
            <a:br>
              <a:rPr lang="en-CA"/>
            </a:br>
            <a:r>
              <a:rPr lang="en-CA">
                <a:solidFill>
                  <a:schemeClr val="accent1"/>
                </a:solidFill>
              </a:rPr>
              <a:t>EMEA</a:t>
            </a:r>
            <a:endParaRPr/>
          </a:p>
        </p:txBody>
      </p:sp>
      <p:sp>
        <p:nvSpPr>
          <p:cNvPr id="1125" name="Google Shape;1125;p87"/>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p:cNvSpPr txBox="1">
            <a:spLocks noGrp="1"/>
          </p:cNvSpPr>
          <p:nvPr>
            <p:ph type="title"/>
          </p:nvPr>
        </p:nvSpPr>
        <p:spPr>
          <a:xfrm>
            <a:off x="273050" y="996902"/>
            <a:ext cx="3295167" cy="2397704"/>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None/>
            </a:pPr>
            <a:r>
              <a:rPr lang="en-CA" sz="4000" b="1" cap="none">
                <a:solidFill>
                  <a:schemeClr val="dk1"/>
                </a:solidFill>
                <a:latin typeface="Questrial"/>
                <a:ea typeface="Questrial"/>
                <a:cs typeface="Questrial"/>
                <a:sym typeface="Questrial"/>
              </a:rPr>
              <a:t>Today’s</a:t>
            </a:r>
            <a:br>
              <a:rPr lang="en-CA" sz="4000" b="1" cap="none">
                <a:solidFill>
                  <a:schemeClr val="dk1"/>
                </a:solidFill>
                <a:latin typeface="Questrial"/>
                <a:ea typeface="Questrial"/>
                <a:cs typeface="Questrial"/>
                <a:sym typeface="Questrial"/>
              </a:rPr>
            </a:br>
            <a:r>
              <a:rPr lang="en-CA" sz="4000" b="1" cap="none">
                <a:solidFill>
                  <a:schemeClr val="dk1"/>
                </a:solidFill>
                <a:latin typeface="Questrial"/>
                <a:ea typeface="Questrial"/>
                <a:cs typeface="Questrial"/>
                <a:sym typeface="Questrial"/>
              </a:rPr>
              <a:t>Agenda</a:t>
            </a:r>
            <a:endParaRPr sz="4000" cap="none">
              <a:solidFill>
                <a:schemeClr val="dk1"/>
              </a:solidFill>
              <a:latin typeface="Questrial"/>
              <a:ea typeface="Questrial"/>
              <a:cs typeface="Questrial"/>
              <a:sym typeface="Questrial"/>
            </a:endParaRPr>
          </a:p>
        </p:txBody>
      </p:sp>
      <p:sp>
        <p:nvSpPr>
          <p:cNvPr id="209" name="Google Shape;209;p46"/>
          <p:cNvSpPr txBox="1">
            <a:spLocks noGrp="1"/>
          </p:cNvSpPr>
          <p:nvPr>
            <p:ph type="body" idx="1"/>
          </p:nvPr>
        </p:nvSpPr>
        <p:spPr>
          <a:xfrm>
            <a:off x="3937000" y="990060"/>
            <a:ext cx="5207000" cy="2413158"/>
          </a:xfrm>
          <a:prstGeom prst="rect">
            <a:avLst/>
          </a:prstGeom>
          <a:noFill/>
          <a:ln>
            <a:noFill/>
          </a:ln>
        </p:spPr>
        <p:txBody>
          <a:bodyPr spcFirstLastPara="1" wrap="square" lIns="91425" tIns="45700" rIns="91425" bIns="45700" anchor="ctr" anchorCtr="0">
            <a:normAutofit/>
          </a:bodyPr>
          <a:lstStyle/>
          <a:p>
            <a:pPr marL="214313" lvl="0" indent="-214313" algn="l" rtl="0">
              <a:lnSpc>
                <a:spcPct val="100000"/>
              </a:lnSpc>
              <a:spcBef>
                <a:spcPts val="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Falcon </a:t>
            </a:r>
            <a:r>
              <a:rPr lang="en-CA" sz="1600" b="1" dirty="0" err="1">
                <a:solidFill>
                  <a:schemeClr val="dk1"/>
                </a:solidFill>
                <a:latin typeface="Questrial"/>
                <a:ea typeface="Questrial"/>
                <a:cs typeface="Questrial"/>
                <a:sym typeface="Questrial"/>
              </a:rPr>
              <a:t>OverWatch</a:t>
            </a:r>
            <a:r>
              <a:rPr lang="en-CA" sz="1600" b="1" dirty="0">
                <a:solidFill>
                  <a:schemeClr val="dk1"/>
                </a:solidFill>
                <a:latin typeface="Questrial"/>
                <a:ea typeface="Questrial"/>
                <a:cs typeface="Questrial"/>
                <a:sym typeface="Questrial"/>
              </a:rPr>
              <a:t> Overview</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Regional Focus: EMEA</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Looking Deeper: Intrusion Case Studies</a:t>
            </a:r>
            <a:endParaRPr dirty="0"/>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Looking Ahead </a:t>
            </a:r>
          </a:p>
          <a:p>
            <a:pPr marL="214313" lvl="0" indent="-214313" algn="l" rtl="0">
              <a:lnSpc>
                <a:spcPct val="100000"/>
              </a:lnSpc>
              <a:spcBef>
                <a:spcPts val="1200"/>
              </a:spcBef>
              <a:spcAft>
                <a:spcPts val="0"/>
              </a:spcAft>
              <a:buClr>
                <a:schemeClr val="accent1"/>
              </a:buClr>
              <a:buSzPts val="1600"/>
              <a:buChar char="−"/>
            </a:pPr>
            <a:r>
              <a:rPr lang="en-CA" sz="1600" b="1" dirty="0">
                <a:solidFill>
                  <a:schemeClr val="dk1"/>
                </a:solidFill>
                <a:latin typeface="Questrial"/>
                <a:ea typeface="Questrial"/>
                <a:cs typeface="Questrial"/>
                <a:sym typeface="Questrial"/>
              </a:rPr>
              <a:t>Q&amp;A</a:t>
            </a:r>
            <a:endParaRPr dirty="0"/>
          </a:p>
        </p:txBody>
      </p:sp>
    </p:spTree>
    <p:extLst>
      <p:ext uri="{BB962C8B-B14F-4D97-AF65-F5344CB8AC3E}">
        <p14:creationId xmlns:p14="http://schemas.microsoft.com/office/powerpoint/2010/main" val="250813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8"/>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EMEA Intrusion Campaigns By Threat Type</a:t>
            </a:r>
            <a:endParaRPr/>
          </a:p>
        </p:txBody>
      </p:sp>
      <p:pic>
        <p:nvPicPr>
          <p:cNvPr id="1132" name="Google Shape;1132;p88"/>
          <p:cNvPicPr preferRelativeResize="0"/>
          <p:nvPr/>
        </p:nvPicPr>
        <p:blipFill rotWithShape="1">
          <a:blip r:embed="rId3">
            <a:alphaModFix/>
          </a:blip>
          <a:srcRect/>
          <a:stretch/>
        </p:blipFill>
        <p:spPr>
          <a:xfrm>
            <a:off x="817295" y="875505"/>
            <a:ext cx="7772400" cy="3994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89"/>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EMEA Industry Sectors In The Cross Hairs</a:t>
            </a:r>
            <a:endParaRPr/>
          </a:p>
        </p:txBody>
      </p:sp>
      <p:sp>
        <p:nvSpPr>
          <p:cNvPr id="1139" name="Google Shape;1139;p89"/>
          <p:cNvSpPr txBox="1"/>
          <p:nvPr/>
        </p:nvSpPr>
        <p:spPr>
          <a:xfrm>
            <a:off x="1809672" y="3148328"/>
            <a:ext cx="1967197" cy="157320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CA" sz="2700" b="0" i="0" u="none" strike="noStrike" cap="none">
                <a:solidFill>
                  <a:schemeClr val="lt1"/>
                </a:solidFill>
                <a:latin typeface="Arial"/>
                <a:ea typeface="Arial"/>
                <a:cs typeface="Arial"/>
                <a:sym typeface="Arial"/>
              </a:rPr>
              <a:t>Top 5 </a:t>
            </a:r>
            <a:endParaRPr/>
          </a:p>
          <a:p>
            <a:pPr marL="0" marR="0" lvl="0" indent="0" algn="l" rtl="0">
              <a:lnSpc>
                <a:spcPct val="100000"/>
              </a:lnSpc>
              <a:spcBef>
                <a:spcPts val="0"/>
              </a:spcBef>
              <a:spcAft>
                <a:spcPts val="0"/>
              </a:spcAft>
              <a:buNone/>
            </a:pPr>
            <a:r>
              <a:rPr lang="en-CA" sz="2700" b="0" i="0" u="none" strike="noStrike" cap="none">
                <a:solidFill>
                  <a:schemeClr val="lt1"/>
                </a:solidFill>
                <a:latin typeface="Arial"/>
                <a:ea typeface="Arial"/>
                <a:cs typeface="Arial"/>
                <a:sym typeface="Arial"/>
              </a:rPr>
              <a:t>Adversary Tools</a:t>
            </a:r>
            <a:endParaRPr/>
          </a:p>
        </p:txBody>
      </p:sp>
      <p:grpSp>
        <p:nvGrpSpPr>
          <p:cNvPr id="1140" name="Google Shape;1140;p89"/>
          <p:cNvGrpSpPr/>
          <p:nvPr/>
        </p:nvGrpSpPr>
        <p:grpSpPr>
          <a:xfrm>
            <a:off x="659584" y="3359967"/>
            <a:ext cx="1049946" cy="1058199"/>
            <a:chOff x="1643766" y="3819736"/>
            <a:chExt cx="467599" cy="467456"/>
          </a:xfrm>
        </p:grpSpPr>
        <p:sp>
          <p:nvSpPr>
            <p:cNvPr id="1141" name="Google Shape;1141;p89"/>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2" name="Google Shape;1142;p89"/>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3" name="Google Shape;1143;p89"/>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4" name="Google Shape;1144;p89"/>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5" name="Google Shape;1145;p89"/>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6" name="Google Shape;1146;p89"/>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7" name="Google Shape;1147;p89"/>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8" name="Google Shape;1148;p89"/>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49" name="Google Shape;1149;p89"/>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50" name="Google Shape;1150;p89"/>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51" name="Google Shape;1151;p89"/>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52" name="Google Shape;1152;p89"/>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pic>
        <p:nvPicPr>
          <p:cNvPr id="1153" name="Google Shape;1153;p89"/>
          <p:cNvPicPr preferRelativeResize="0"/>
          <p:nvPr/>
        </p:nvPicPr>
        <p:blipFill rotWithShape="1">
          <a:blip r:embed="rId3">
            <a:alphaModFix/>
          </a:blip>
          <a:srcRect/>
          <a:stretch/>
        </p:blipFill>
        <p:spPr>
          <a:xfrm>
            <a:off x="327953" y="852575"/>
            <a:ext cx="7473288" cy="2007515"/>
          </a:xfrm>
          <a:prstGeom prst="rect">
            <a:avLst/>
          </a:prstGeom>
          <a:noFill/>
          <a:ln>
            <a:noFill/>
          </a:ln>
        </p:spPr>
      </p:pic>
      <p:pic>
        <p:nvPicPr>
          <p:cNvPr id="1154" name="Google Shape;1154;p89"/>
          <p:cNvPicPr preferRelativeResize="0"/>
          <p:nvPr/>
        </p:nvPicPr>
        <p:blipFill rotWithShape="1">
          <a:blip r:embed="rId4">
            <a:alphaModFix/>
          </a:blip>
          <a:srcRect/>
          <a:stretch/>
        </p:blipFill>
        <p:spPr>
          <a:xfrm>
            <a:off x="3735911" y="2948499"/>
            <a:ext cx="4913723" cy="192115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90"/>
          <p:cNvSpPr txBox="1">
            <a:spLocks noGrp="1"/>
          </p:cNvSpPr>
          <p:nvPr>
            <p:ph type="title"/>
          </p:nvPr>
        </p:nvSpPr>
        <p:spPr>
          <a:xfrm>
            <a:off x="5073652" y="152205"/>
            <a:ext cx="3568700" cy="946502"/>
          </a:xfrm>
          <a:prstGeom prst="rect">
            <a:avLst/>
          </a:prstGeom>
          <a:noFill/>
          <a:ln>
            <a:noFill/>
          </a:ln>
        </p:spPr>
        <p:txBody>
          <a:bodyPr spcFirstLastPara="1" wrap="square" lIns="90000" tIns="45700" rIns="91425" bIns="45700" anchor="b" anchorCtr="0">
            <a:normAutofit fontScale="90000"/>
          </a:bodyPr>
          <a:lstStyle/>
          <a:p>
            <a:pPr marL="0" lvl="0" indent="0" algn="l" rtl="0">
              <a:lnSpc>
                <a:spcPct val="90000"/>
              </a:lnSpc>
              <a:spcBef>
                <a:spcPts val="0"/>
              </a:spcBef>
              <a:spcAft>
                <a:spcPts val="0"/>
              </a:spcAft>
              <a:buClr>
                <a:schemeClr val="lt1"/>
              </a:buClr>
              <a:buSzPts val="3200"/>
              <a:buFont typeface="Arial"/>
              <a:buNone/>
            </a:pPr>
            <a:r>
              <a:rPr lang="en-CA"/>
              <a:t>Adversaries Operating </a:t>
            </a:r>
            <a:br>
              <a:rPr lang="en-CA"/>
            </a:br>
            <a:r>
              <a:rPr lang="en-CA"/>
              <a:t>In EMEA</a:t>
            </a:r>
            <a:endParaRPr/>
          </a:p>
        </p:txBody>
      </p:sp>
      <p:sp>
        <p:nvSpPr>
          <p:cNvPr id="1161" name="Google Shape;1161;p90"/>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1162" name="Google Shape;1162;p90"/>
          <p:cNvSpPr txBox="1">
            <a:spLocks noGrp="1"/>
          </p:cNvSpPr>
          <p:nvPr>
            <p:ph type="body" idx="4"/>
          </p:nvPr>
        </p:nvSpPr>
        <p:spPr>
          <a:xfrm>
            <a:off x="5379919" y="1314900"/>
            <a:ext cx="3230509"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dirty="0"/>
              <a:t>PROPHET SPIDER and VICE SPIDER the most prolific </a:t>
            </a:r>
            <a:r>
              <a:rPr lang="en-CA" dirty="0" err="1"/>
              <a:t>eCrime</a:t>
            </a:r>
            <a:r>
              <a:rPr lang="en-CA" dirty="0"/>
              <a:t> adversaries in region.</a:t>
            </a:r>
            <a:endParaRPr dirty="0"/>
          </a:p>
          <a:p>
            <a:pPr marL="0" lvl="0" indent="0" algn="l" rtl="0">
              <a:lnSpc>
                <a:spcPct val="100000"/>
              </a:lnSpc>
              <a:spcBef>
                <a:spcPts val="0"/>
              </a:spcBef>
              <a:spcAft>
                <a:spcPts val="0"/>
              </a:spcAft>
              <a:buSzPts val="1600"/>
              <a:buNone/>
            </a:pPr>
            <a:endParaRPr dirty="0"/>
          </a:p>
          <a:p>
            <a:pPr marL="285750" lvl="0" indent="-285750" algn="l" rtl="0">
              <a:lnSpc>
                <a:spcPct val="100000"/>
              </a:lnSpc>
              <a:spcBef>
                <a:spcPts val="0"/>
              </a:spcBef>
              <a:spcAft>
                <a:spcPts val="0"/>
              </a:spcAft>
              <a:buSzPts val="1600"/>
              <a:buFont typeface="Arial"/>
              <a:buChar char="•"/>
            </a:pPr>
            <a:r>
              <a:rPr lang="en-CA" dirty="0"/>
              <a:t>STATIC KITTEN, NEMESIS KITTEN and COSMIC WOLF identified conducting targeted intrusion operations against entities in EMEA</a:t>
            </a:r>
            <a:br>
              <a:rPr lang="en-CA" dirty="0"/>
            </a:br>
            <a:endParaRPr dirty="0"/>
          </a:p>
          <a:p>
            <a:pPr marL="285750" lvl="0" indent="-285750" algn="l" rtl="0">
              <a:lnSpc>
                <a:spcPct val="100000"/>
              </a:lnSpc>
              <a:spcBef>
                <a:spcPts val="0"/>
              </a:spcBef>
              <a:spcAft>
                <a:spcPts val="0"/>
              </a:spcAft>
              <a:buSzPts val="1600"/>
              <a:buFont typeface="Arial"/>
              <a:buChar char="•"/>
            </a:pPr>
            <a:r>
              <a:rPr lang="en-CA" dirty="0"/>
              <a:t>Hands-on intrusion activity attributed to 18 distinct named adversary groups</a:t>
            </a:r>
            <a:endParaRPr dirty="0"/>
          </a:p>
          <a:p>
            <a:pPr marL="285750" lvl="0" indent="-184150" algn="l" rtl="0">
              <a:lnSpc>
                <a:spcPct val="100000"/>
              </a:lnSpc>
              <a:spcBef>
                <a:spcPts val="0"/>
              </a:spcBef>
              <a:spcAft>
                <a:spcPts val="0"/>
              </a:spcAft>
              <a:buSzPts val="1600"/>
              <a:buFont typeface="Arial"/>
              <a:buNone/>
            </a:pPr>
            <a:endParaRPr dirty="0"/>
          </a:p>
        </p:txBody>
      </p:sp>
      <p:sp>
        <p:nvSpPr>
          <p:cNvPr id="1163" name="Google Shape;1163;p90"/>
          <p:cNvSpPr txBox="1">
            <a:spLocks noGrp="1"/>
          </p:cNvSpPr>
          <p:nvPr>
            <p:ph type="body" idx="5"/>
          </p:nvPr>
        </p:nvSpPr>
        <p:spPr>
          <a:xfrm>
            <a:off x="5168074"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dirty="0"/>
          </a:p>
        </p:txBody>
      </p:sp>
      <p:sp>
        <p:nvSpPr>
          <p:cNvPr id="1164" name="Google Shape;1164;p90"/>
          <p:cNvSpPr txBox="1"/>
          <p:nvPr/>
        </p:nvSpPr>
        <p:spPr>
          <a:xfrm>
            <a:off x="1579214" y="1994502"/>
            <a:ext cx="1353671"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3600" b="1" i="0" u="none" strike="noStrike" cap="none">
                <a:solidFill>
                  <a:schemeClr val="dk1"/>
                </a:solidFill>
                <a:latin typeface="Questrial"/>
                <a:ea typeface="Questrial"/>
                <a:cs typeface="Questrial"/>
                <a:sym typeface="Questrial"/>
              </a:rPr>
              <a:t>71%</a:t>
            </a:r>
            <a:endParaRPr/>
          </a:p>
          <a:p>
            <a:pPr marL="0" marR="0" lvl="0" indent="0" algn="ctr"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Malware-free</a:t>
            </a:r>
            <a:endParaRPr/>
          </a:p>
        </p:txBody>
      </p:sp>
      <p:pic>
        <p:nvPicPr>
          <p:cNvPr id="1165" name="Google Shape;1165;p90"/>
          <p:cNvPicPr preferRelativeResize="0">
            <a:picLocks noGrp="1"/>
          </p:cNvPicPr>
          <p:nvPr>
            <p:ph type="body" idx="2"/>
          </p:nvPr>
        </p:nvPicPr>
        <p:blipFill rotWithShape="1">
          <a:blip r:embed="rId3">
            <a:alphaModFix/>
          </a:blip>
          <a:srcRect/>
          <a:stretch/>
        </p:blipFill>
        <p:spPr>
          <a:xfrm>
            <a:off x="824729" y="146774"/>
            <a:ext cx="3415110" cy="479017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91"/>
          <p:cNvPicPr preferRelativeResize="0"/>
          <p:nvPr/>
        </p:nvPicPr>
        <p:blipFill rotWithShape="1">
          <a:blip r:embed="rId3">
            <a:alphaModFix amt="65000"/>
          </a:blip>
          <a:srcRect/>
          <a:stretch/>
        </p:blipFill>
        <p:spPr>
          <a:xfrm flipH="1">
            <a:off x="-455691" y="1199713"/>
            <a:ext cx="3528737" cy="3948455"/>
          </a:xfrm>
          <a:prstGeom prst="rect">
            <a:avLst/>
          </a:prstGeom>
          <a:noFill/>
          <a:ln>
            <a:noFill/>
          </a:ln>
        </p:spPr>
      </p:pic>
      <p:sp>
        <p:nvSpPr>
          <p:cNvPr id="1172" name="Google Shape;1172;p91"/>
          <p:cNvSpPr txBox="1">
            <a:spLocks noGrp="1"/>
          </p:cNvSpPr>
          <p:nvPr>
            <p:ph type="title"/>
          </p:nvPr>
        </p:nvSpPr>
        <p:spPr>
          <a:xfrm>
            <a:off x="2112736" y="304053"/>
            <a:ext cx="6946204" cy="70268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74074"/>
              <a:buNone/>
            </a:pPr>
            <a:r>
              <a:rPr lang="en-CA" b="0" cap="none"/>
              <a:t>Looking Deeper: Falcon OverWatch Case Study</a:t>
            </a:r>
            <a:br>
              <a:rPr lang="en-CA" b="0" cap="none"/>
            </a:br>
            <a:r>
              <a:rPr lang="en-CA" sz="1800" b="1" cap="none">
                <a:solidFill>
                  <a:srgbClr val="BD0000"/>
                </a:solidFill>
              </a:rPr>
              <a:t>Ecrim</a:t>
            </a:r>
            <a:r>
              <a:rPr lang="en-CA" sz="1800" b="1">
                <a:solidFill>
                  <a:srgbClr val="BD0000"/>
                </a:solidFill>
              </a:rPr>
              <a:t>e Affiliate Harnesses BlackMatter Ransomware-as-a-Service Tooling to Conduct Big Game Hunting Operations</a:t>
            </a:r>
            <a:br>
              <a:rPr lang="en-CA" b="0" cap="none"/>
            </a:br>
            <a:endParaRPr b="0" cap="none"/>
          </a:p>
        </p:txBody>
      </p:sp>
      <p:sp>
        <p:nvSpPr>
          <p:cNvPr id="1173" name="Google Shape;1173;p91"/>
          <p:cNvSpPr txBox="1"/>
          <p:nvPr/>
        </p:nvSpPr>
        <p:spPr>
          <a:xfrm>
            <a:off x="2108989" y="1192241"/>
            <a:ext cx="663518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chemeClr val="dk1"/>
                </a:solidFill>
                <a:latin typeface="Karla"/>
                <a:ea typeface="Karla"/>
                <a:cs typeface="Karla"/>
                <a:sym typeface="Karla"/>
              </a:rPr>
              <a:t>OverWatch identified an unknown eCrime adversary leveraging CARBON SPIDER’s BlackMatter Ransomware-as-a-Service (RaaS) platform to perform Big Game Hunting (BGH) against a telecommunications organization. The interactive activity involved the use of various commodity tools and this case study details the use of techniques inline with pre-ransomware objectives which were observed across a range of MITRE tactics.</a:t>
            </a:r>
            <a:endParaRPr sz="1050" b="0" i="0" u="none" strike="noStrike" cap="none">
              <a:solidFill>
                <a:srgbClr val="000000"/>
              </a:solidFill>
              <a:latin typeface="Arial"/>
              <a:ea typeface="Arial"/>
              <a:cs typeface="Arial"/>
              <a:sym typeface="Arial"/>
            </a:endParaRPr>
          </a:p>
        </p:txBody>
      </p:sp>
      <p:cxnSp>
        <p:nvCxnSpPr>
          <p:cNvPr id="1174" name="Google Shape;1174;p91"/>
          <p:cNvCxnSpPr/>
          <p:nvPr/>
        </p:nvCxnSpPr>
        <p:spPr>
          <a:xfrm>
            <a:off x="1129491"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175" name="Google Shape;1175;p91"/>
          <p:cNvCxnSpPr/>
          <p:nvPr/>
        </p:nvCxnSpPr>
        <p:spPr>
          <a:xfrm>
            <a:off x="4518006"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176" name="Google Shape;1176;p91"/>
          <p:cNvCxnSpPr/>
          <p:nvPr/>
        </p:nvCxnSpPr>
        <p:spPr>
          <a:xfrm>
            <a:off x="5987845"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177" name="Google Shape;1177;p91"/>
          <p:cNvCxnSpPr/>
          <p:nvPr/>
        </p:nvCxnSpPr>
        <p:spPr>
          <a:xfrm>
            <a:off x="7462863" y="1450591"/>
            <a:ext cx="0" cy="382135"/>
          </a:xfrm>
          <a:prstGeom prst="straightConnector1">
            <a:avLst/>
          </a:prstGeom>
          <a:noFill/>
          <a:ln w="9525" cap="flat" cmpd="sng">
            <a:solidFill>
              <a:schemeClr val="lt1"/>
            </a:solidFill>
            <a:prstDash val="solid"/>
            <a:round/>
            <a:headEnd type="none" w="sm" len="sm"/>
            <a:tailEnd type="none" w="sm" len="sm"/>
          </a:ln>
        </p:spPr>
      </p:cxnSp>
      <p:cxnSp>
        <p:nvCxnSpPr>
          <p:cNvPr id="1178" name="Google Shape;1178;p91"/>
          <p:cNvCxnSpPr/>
          <p:nvPr/>
        </p:nvCxnSpPr>
        <p:spPr>
          <a:xfrm>
            <a:off x="3024558" y="1437525"/>
            <a:ext cx="0" cy="382135"/>
          </a:xfrm>
          <a:prstGeom prst="straightConnector1">
            <a:avLst/>
          </a:prstGeom>
          <a:noFill/>
          <a:ln w="9525" cap="flat" cmpd="sng">
            <a:solidFill>
              <a:schemeClr val="lt1"/>
            </a:solidFill>
            <a:prstDash val="solid"/>
            <a:round/>
            <a:headEnd type="none" w="sm" len="sm"/>
            <a:tailEnd type="none" w="sm" len="sm"/>
          </a:ln>
        </p:spPr>
      </p:cxnSp>
      <p:cxnSp>
        <p:nvCxnSpPr>
          <p:cNvPr id="1179" name="Google Shape;1179;p91"/>
          <p:cNvCxnSpPr/>
          <p:nvPr/>
        </p:nvCxnSpPr>
        <p:spPr>
          <a:xfrm rot="10800000">
            <a:off x="2004791" y="2645580"/>
            <a:ext cx="4178" cy="562237"/>
          </a:xfrm>
          <a:prstGeom prst="straightConnector1">
            <a:avLst/>
          </a:prstGeom>
          <a:noFill/>
          <a:ln w="25400" cap="flat" cmpd="sng">
            <a:solidFill>
              <a:srgbClr val="FC0100"/>
            </a:solidFill>
            <a:prstDash val="solid"/>
            <a:round/>
            <a:headEnd type="none" w="sm" len="sm"/>
            <a:tailEnd type="none" w="sm" len="sm"/>
          </a:ln>
        </p:spPr>
      </p:cxnSp>
      <p:cxnSp>
        <p:nvCxnSpPr>
          <p:cNvPr id="1180" name="Google Shape;1180;p91"/>
          <p:cNvCxnSpPr/>
          <p:nvPr/>
        </p:nvCxnSpPr>
        <p:spPr>
          <a:xfrm rot="10800000">
            <a:off x="3408061" y="2647912"/>
            <a:ext cx="0" cy="411600"/>
          </a:xfrm>
          <a:prstGeom prst="straightConnector1">
            <a:avLst/>
          </a:prstGeom>
          <a:noFill/>
          <a:ln w="25400" cap="flat" cmpd="sng">
            <a:solidFill>
              <a:srgbClr val="FC0100"/>
            </a:solidFill>
            <a:prstDash val="solid"/>
            <a:round/>
            <a:headEnd type="none" w="sm" len="sm"/>
            <a:tailEnd type="none" w="sm" len="sm"/>
          </a:ln>
        </p:spPr>
      </p:cxnSp>
      <p:cxnSp>
        <p:nvCxnSpPr>
          <p:cNvPr id="1181" name="Google Shape;1181;p91"/>
          <p:cNvCxnSpPr/>
          <p:nvPr/>
        </p:nvCxnSpPr>
        <p:spPr>
          <a:xfrm rot="10800000">
            <a:off x="6144508" y="2594729"/>
            <a:ext cx="0" cy="379522"/>
          </a:xfrm>
          <a:prstGeom prst="straightConnector1">
            <a:avLst/>
          </a:prstGeom>
          <a:noFill/>
          <a:ln w="25400" cap="flat" cmpd="sng">
            <a:solidFill>
              <a:srgbClr val="FC0100"/>
            </a:solidFill>
            <a:prstDash val="solid"/>
            <a:round/>
            <a:headEnd type="none" w="sm" len="sm"/>
            <a:tailEnd type="none" w="sm" len="sm"/>
          </a:ln>
        </p:spPr>
      </p:cxnSp>
      <p:cxnSp>
        <p:nvCxnSpPr>
          <p:cNvPr id="1182" name="Google Shape;1182;p91"/>
          <p:cNvCxnSpPr/>
          <p:nvPr/>
        </p:nvCxnSpPr>
        <p:spPr>
          <a:xfrm rot="10800000">
            <a:off x="4753357" y="2629251"/>
            <a:ext cx="0" cy="575227"/>
          </a:xfrm>
          <a:prstGeom prst="straightConnector1">
            <a:avLst/>
          </a:prstGeom>
          <a:noFill/>
          <a:ln w="25400" cap="flat" cmpd="sng">
            <a:solidFill>
              <a:srgbClr val="FC0100"/>
            </a:solidFill>
            <a:prstDash val="solid"/>
            <a:round/>
            <a:headEnd type="none" w="sm" len="sm"/>
            <a:tailEnd type="none" w="sm" len="sm"/>
          </a:ln>
        </p:spPr>
      </p:cxnSp>
      <p:sp>
        <p:nvSpPr>
          <p:cNvPr id="1183" name="Google Shape;1183;p91"/>
          <p:cNvSpPr txBox="1"/>
          <p:nvPr/>
        </p:nvSpPr>
        <p:spPr>
          <a:xfrm>
            <a:off x="1373482" y="2853914"/>
            <a:ext cx="6786656" cy="355800"/>
          </a:xfrm>
          <a:prstGeom prst="rect">
            <a:avLst/>
          </a:prstGeom>
          <a:solidFill>
            <a:schemeClr val="dk2"/>
          </a:solidFill>
          <a:ln>
            <a:noFill/>
          </a:ln>
        </p:spPr>
        <p:txBody>
          <a:bodyPr spcFirstLastPara="1" wrap="square" lIns="91425" tIns="360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cxnSp>
        <p:nvCxnSpPr>
          <p:cNvPr id="1184" name="Google Shape;1184;p91"/>
          <p:cNvCxnSpPr/>
          <p:nvPr/>
        </p:nvCxnSpPr>
        <p:spPr>
          <a:xfrm>
            <a:off x="6148638" y="2837903"/>
            <a:ext cx="2314892" cy="8098"/>
          </a:xfrm>
          <a:prstGeom prst="straightConnector1">
            <a:avLst/>
          </a:prstGeom>
          <a:noFill/>
          <a:ln w="25400" cap="flat" cmpd="sng">
            <a:solidFill>
              <a:srgbClr val="FC0100"/>
            </a:solidFill>
            <a:prstDash val="solid"/>
            <a:round/>
            <a:headEnd type="none" w="sm" len="sm"/>
            <a:tailEnd type="triangle" w="lg" len="lg"/>
          </a:ln>
        </p:spPr>
      </p:cxnSp>
      <p:cxnSp>
        <p:nvCxnSpPr>
          <p:cNvPr id="1185" name="Google Shape;1185;p91"/>
          <p:cNvCxnSpPr/>
          <p:nvPr/>
        </p:nvCxnSpPr>
        <p:spPr>
          <a:xfrm>
            <a:off x="1719667" y="2837903"/>
            <a:ext cx="1311000" cy="0"/>
          </a:xfrm>
          <a:prstGeom prst="straightConnector1">
            <a:avLst/>
          </a:prstGeom>
          <a:noFill/>
          <a:ln w="25400" cap="flat" cmpd="sng">
            <a:solidFill>
              <a:srgbClr val="FC0100"/>
            </a:solidFill>
            <a:prstDash val="solid"/>
            <a:round/>
            <a:headEnd type="none" w="sm" len="sm"/>
            <a:tailEnd type="none" w="sm" len="sm"/>
          </a:ln>
        </p:spPr>
      </p:cxnSp>
      <p:cxnSp>
        <p:nvCxnSpPr>
          <p:cNvPr id="1186" name="Google Shape;1186;p91"/>
          <p:cNvCxnSpPr/>
          <p:nvPr/>
        </p:nvCxnSpPr>
        <p:spPr>
          <a:xfrm>
            <a:off x="2858987" y="2837903"/>
            <a:ext cx="2283900" cy="0"/>
          </a:xfrm>
          <a:prstGeom prst="straightConnector1">
            <a:avLst/>
          </a:prstGeom>
          <a:noFill/>
          <a:ln w="25400" cap="flat" cmpd="sng">
            <a:solidFill>
              <a:srgbClr val="FC0100"/>
            </a:solidFill>
            <a:prstDash val="solid"/>
            <a:round/>
            <a:headEnd type="none" w="sm" len="sm"/>
            <a:tailEnd type="none" w="sm" len="sm"/>
          </a:ln>
        </p:spPr>
      </p:cxnSp>
      <p:cxnSp>
        <p:nvCxnSpPr>
          <p:cNvPr id="1187" name="Google Shape;1187;p91"/>
          <p:cNvCxnSpPr/>
          <p:nvPr/>
        </p:nvCxnSpPr>
        <p:spPr>
          <a:xfrm>
            <a:off x="5113117" y="2837903"/>
            <a:ext cx="1205700" cy="0"/>
          </a:xfrm>
          <a:prstGeom prst="straightConnector1">
            <a:avLst/>
          </a:prstGeom>
          <a:noFill/>
          <a:ln w="25400" cap="flat" cmpd="sng">
            <a:solidFill>
              <a:srgbClr val="FC0100"/>
            </a:solidFill>
            <a:prstDash val="solid"/>
            <a:round/>
            <a:headEnd type="none" w="sm" len="sm"/>
            <a:tailEnd type="none" w="sm" len="sm"/>
          </a:ln>
        </p:spPr>
      </p:cxnSp>
      <p:cxnSp>
        <p:nvCxnSpPr>
          <p:cNvPr id="1188" name="Google Shape;1188;p91"/>
          <p:cNvCxnSpPr/>
          <p:nvPr/>
        </p:nvCxnSpPr>
        <p:spPr>
          <a:xfrm>
            <a:off x="1016537" y="2837903"/>
            <a:ext cx="991800" cy="0"/>
          </a:xfrm>
          <a:prstGeom prst="straightConnector1">
            <a:avLst/>
          </a:prstGeom>
          <a:noFill/>
          <a:ln w="25400" cap="flat" cmpd="sng">
            <a:solidFill>
              <a:srgbClr val="FC0100"/>
            </a:solidFill>
            <a:prstDash val="solid"/>
            <a:round/>
            <a:headEnd type="none" w="sm" len="sm"/>
            <a:tailEnd type="none" w="sm" len="sm"/>
          </a:ln>
        </p:spPr>
      </p:cxnSp>
      <p:grpSp>
        <p:nvGrpSpPr>
          <p:cNvPr id="1189" name="Google Shape;1189;p91"/>
          <p:cNvGrpSpPr/>
          <p:nvPr/>
        </p:nvGrpSpPr>
        <p:grpSpPr>
          <a:xfrm>
            <a:off x="391263" y="2476483"/>
            <a:ext cx="720009" cy="720022"/>
            <a:chOff x="1643766" y="3819736"/>
            <a:chExt cx="467599" cy="467456"/>
          </a:xfrm>
        </p:grpSpPr>
        <p:sp>
          <p:nvSpPr>
            <p:cNvPr id="1190" name="Google Shape;1190;p91"/>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1" name="Google Shape;1191;p91"/>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2" name="Google Shape;1192;p91"/>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3" name="Google Shape;1193;p91"/>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4" name="Google Shape;1194;p91"/>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5" name="Google Shape;1195;p91"/>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6" name="Google Shape;1196;p91"/>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7" name="Google Shape;1197;p91"/>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8" name="Google Shape;1198;p91"/>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199" name="Google Shape;1199;p91"/>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00" name="Google Shape;1200;p91"/>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01" name="Google Shape;1201;p91"/>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cxnSp>
        <p:nvCxnSpPr>
          <p:cNvPr id="1202" name="Google Shape;1202;p91"/>
          <p:cNvCxnSpPr/>
          <p:nvPr/>
        </p:nvCxnSpPr>
        <p:spPr>
          <a:xfrm flipH="1">
            <a:off x="4946122" y="3207817"/>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203" name="Google Shape;1203;p91"/>
          <p:cNvCxnSpPr/>
          <p:nvPr/>
        </p:nvCxnSpPr>
        <p:spPr>
          <a:xfrm flipH="1">
            <a:off x="6324285" y="3207817"/>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204" name="Google Shape;1204;p91"/>
          <p:cNvCxnSpPr/>
          <p:nvPr/>
        </p:nvCxnSpPr>
        <p:spPr>
          <a:xfrm flipH="1">
            <a:off x="7724531" y="3207817"/>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205" name="Google Shape;1205;p91"/>
          <p:cNvCxnSpPr/>
          <p:nvPr/>
        </p:nvCxnSpPr>
        <p:spPr>
          <a:xfrm rot="10800000" flipH="1">
            <a:off x="7516173" y="2644967"/>
            <a:ext cx="6000" cy="194100"/>
          </a:xfrm>
          <a:prstGeom prst="straightConnector1">
            <a:avLst/>
          </a:prstGeom>
          <a:noFill/>
          <a:ln w="25400" cap="flat" cmpd="sng">
            <a:solidFill>
              <a:srgbClr val="FC0100"/>
            </a:solidFill>
            <a:prstDash val="solid"/>
            <a:round/>
            <a:headEnd type="none" w="sm" len="sm"/>
            <a:tailEnd type="none" w="sm" len="sm"/>
          </a:ln>
        </p:spPr>
      </p:cxnSp>
      <p:sp>
        <p:nvSpPr>
          <p:cNvPr id="1206" name="Google Shape;1206;p91"/>
          <p:cNvSpPr/>
          <p:nvPr/>
        </p:nvSpPr>
        <p:spPr>
          <a:xfrm>
            <a:off x="1373482" y="2846000"/>
            <a:ext cx="1308196" cy="1846835"/>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207" name="Google Shape;1207;p91"/>
          <p:cNvSpPr/>
          <p:nvPr/>
        </p:nvSpPr>
        <p:spPr>
          <a:xfrm>
            <a:off x="2752053" y="2842700"/>
            <a:ext cx="1308197" cy="1846831"/>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08" name="Google Shape;1208;p91"/>
          <p:cNvSpPr/>
          <p:nvPr/>
        </p:nvSpPr>
        <p:spPr>
          <a:xfrm>
            <a:off x="4130625" y="2842700"/>
            <a:ext cx="1308197" cy="1846827"/>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09" name="Google Shape;1209;p91"/>
          <p:cNvSpPr/>
          <p:nvPr/>
        </p:nvSpPr>
        <p:spPr>
          <a:xfrm>
            <a:off x="5504659" y="2842701"/>
            <a:ext cx="1308197" cy="1846826"/>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10" name="Google Shape;1210;p91"/>
          <p:cNvSpPr/>
          <p:nvPr/>
        </p:nvSpPr>
        <p:spPr>
          <a:xfrm>
            <a:off x="6874313" y="2855014"/>
            <a:ext cx="1308197" cy="1846826"/>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pic>
        <p:nvPicPr>
          <p:cNvPr id="1211" name="Google Shape;1211;p91"/>
          <p:cNvPicPr preferRelativeResize="0"/>
          <p:nvPr/>
        </p:nvPicPr>
        <p:blipFill rotWithShape="1">
          <a:blip r:embed="rId4">
            <a:alphaModFix/>
          </a:blip>
          <a:srcRect/>
          <a:stretch/>
        </p:blipFill>
        <p:spPr>
          <a:xfrm>
            <a:off x="5926282" y="2149871"/>
            <a:ext cx="452470" cy="452470"/>
          </a:xfrm>
          <a:prstGeom prst="rect">
            <a:avLst/>
          </a:prstGeom>
          <a:noFill/>
          <a:ln>
            <a:noFill/>
          </a:ln>
        </p:spPr>
      </p:pic>
      <p:sp>
        <p:nvSpPr>
          <p:cNvPr id="1212" name="Google Shape;1212;p91"/>
          <p:cNvSpPr txBox="1"/>
          <p:nvPr/>
        </p:nvSpPr>
        <p:spPr>
          <a:xfrm>
            <a:off x="1360903" y="3207817"/>
            <a:ext cx="1345471" cy="16927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OverWatch identified malicious interactive activity indicative of an eCrime adversary. The threat actor conducted activity inline with persistence objectives including the creation of a new domain account and scheduled tasks to routinely execute a tunnelling tool named Go Simple Tunnel.</a:t>
            </a:r>
            <a:endParaRPr sz="1050" b="0" i="0" u="none" strike="noStrike" cap="none">
              <a:solidFill>
                <a:srgbClr val="000000"/>
              </a:solidFill>
              <a:latin typeface="Arial"/>
              <a:ea typeface="Arial"/>
              <a:cs typeface="Arial"/>
              <a:sym typeface="Arial"/>
            </a:endParaRPr>
          </a:p>
        </p:txBody>
      </p:sp>
      <p:sp>
        <p:nvSpPr>
          <p:cNvPr id="1213" name="Google Shape;1213;p91"/>
          <p:cNvSpPr txBox="1"/>
          <p:nvPr/>
        </p:nvSpPr>
        <p:spPr>
          <a:xfrm>
            <a:off x="2851289" y="3211577"/>
            <a:ext cx="125701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The adversary pivoted from a host without Falcon sensor coverage and operated over RDP services via an administrator account. They moved laterally between multiple hosts, deploying a range of common eCrime tooling.</a:t>
            </a:r>
            <a:endParaRPr sz="1050" b="0" i="0" u="none" strike="noStrike" cap="none">
              <a:solidFill>
                <a:srgbClr val="000000"/>
              </a:solidFill>
              <a:latin typeface="Arial"/>
              <a:ea typeface="Arial"/>
              <a:cs typeface="Arial"/>
              <a:sym typeface="Arial"/>
            </a:endParaRPr>
          </a:p>
        </p:txBody>
      </p:sp>
      <p:sp>
        <p:nvSpPr>
          <p:cNvPr id="1214" name="Google Shape;1214;p91"/>
          <p:cNvSpPr txBox="1"/>
          <p:nvPr/>
        </p:nvSpPr>
        <p:spPr>
          <a:xfrm>
            <a:off x="4067422" y="3211577"/>
            <a:ext cx="146784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The adversary continued by enumerating local files and directories and leveraged a legitimate version of WinRar to archive the contents of various network shares.</a:t>
            </a:r>
            <a:endParaRPr sz="1400" b="0" i="0" u="none" strike="noStrike" cap="none">
              <a:solidFill>
                <a:srgbClr val="000000"/>
              </a:solidFill>
              <a:latin typeface="Arial"/>
              <a:ea typeface="Arial"/>
              <a:cs typeface="Arial"/>
              <a:sym typeface="Arial"/>
            </a:endParaRPr>
          </a:p>
        </p:txBody>
      </p:sp>
      <p:sp>
        <p:nvSpPr>
          <p:cNvPr id="1215" name="Google Shape;1215;p91"/>
          <p:cNvSpPr txBox="1"/>
          <p:nvPr/>
        </p:nvSpPr>
        <p:spPr>
          <a:xfrm>
            <a:off x="5503253" y="3204478"/>
            <a:ext cx="137302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The adversary leveraged Procdump and Mimikatz in an attempt to harvest credentials and extend their foothold within the environment.</a:t>
            </a:r>
            <a:endParaRPr sz="800" b="0" i="0" u="none" strike="noStrike" cap="none">
              <a:solidFill>
                <a:schemeClr val="dk1"/>
              </a:solidFill>
              <a:latin typeface="Courier New"/>
              <a:ea typeface="Courier New"/>
              <a:cs typeface="Courier New"/>
              <a:sym typeface="Courier New"/>
            </a:endParaRPr>
          </a:p>
        </p:txBody>
      </p:sp>
      <p:sp>
        <p:nvSpPr>
          <p:cNvPr id="1216" name="Google Shape;1216;p91"/>
          <p:cNvSpPr txBox="1"/>
          <p:nvPr/>
        </p:nvSpPr>
        <p:spPr>
          <a:xfrm>
            <a:off x="6888815" y="3204478"/>
            <a:ext cx="1305836"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Finally, the adversary attempted to transfer files using the MEGASync transfer tool before executing the BlackMatter ransomware binary, which in turn beaconed outbound to known BlackMatter C2 infrastructure.</a:t>
            </a:r>
            <a:endParaRPr sz="1050" b="0" i="0" u="none" strike="noStrike" cap="none">
              <a:solidFill>
                <a:srgbClr val="000000"/>
              </a:solidFill>
              <a:latin typeface="Arial"/>
              <a:ea typeface="Arial"/>
              <a:cs typeface="Arial"/>
              <a:sym typeface="Arial"/>
            </a:endParaRPr>
          </a:p>
        </p:txBody>
      </p:sp>
      <p:sp>
        <p:nvSpPr>
          <p:cNvPr id="1217" name="Google Shape;1217;p91"/>
          <p:cNvSpPr txBox="1"/>
          <p:nvPr/>
        </p:nvSpPr>
        <p:spPr>
          <a:xfrm>
            <a:off x="1323117" y="2927034"/>
            <a:ext cx="1412901"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Persistence</a:t>
            </a:r>
            <a:endParaRPr sz="1050" b="0" i="0" u="none" strike="noStrike" cap="none">
              <a:solidFill>
                <a:srgbClr val="000000"/>
              </a:solidFill>
              <a:latin typeface="Arial"/>
              <a:ea typeface="Arial"/>
              <a:cs typeface="Arial"/>
              <a:sym typeface="Arial"/>
            </a:endParaRPr>
          </a:p>
        </p:txBody>
      </p:sp>
      <p:sp>
        <p:nvSpPr>
          <p:cNvPr id="1218" name="Google Shape;1218;p91"/>
          <p:cNvSpPr txBox="1"/>
          <p:nvPr/>
        </p:nvSpPr>
        <p:spPr>
          <a:xfrm>
            <a:off x="2867458" y="2924514"/>
            <a:ext cx="1135185" cy="215403"/>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Lateral Movement</a:t>
            </a:r>
            <a:endParaRPr sz="1050" b="0" i="0" u="none" strike="noStrike" cap="none">
              <a:solidFill>
                <a:srgbClr val="000000"/>
              </a:solidFill>
              <a:latin typeface="Arial"/>
              <a:ea typeface="Arial"/>
              <a:cs typeface="Arial"/>
              <a:sym typeface="Arial"/>
            </a:endParaRPr>
          </a:p>
        </p:txBody>
      </p:sp>
      <p:sp>
        <p:nvSpPr>
          <p:cNvPr id="1219" name="Google Shape;1219;p91"/>
          <p:cNvSpPr txBox="1"/>
          <p:nvPr/>
        </p:nvSpPr>
        <p:spPr>
          <a:xfrm>
            <a:off x="4128889" y="2924514"/>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Collection</a:t>
            </a:r>
            <a:endParaRPr sz="1050" b="0" i="0" u="none" strike="noStrike" cap="none">
              <a:solidFill>
                <a:srgbClr val="000000"/>
              </a:solidFill>
              <a:latin typeface="Arial"/>
              <a:ea typeface="Arial"/>
              <a:cs typeface="Arial"/>
              <a:sym typeface="Arial"/>
            </a:endParaRPr>
          </a:p>
        </p:txBody>
      </p:sp>
      <p:sp>
        <p:nvSpPr>
          <p:cNvPr id="1220" name="Google Shape;1220;p91"/>
          <p:cNvSpPr txBox="1"/>
          <p:nvPr/>
        </p:nvSpPr>
        <p:spPr>
          <a:xfrm>
            <a:off x="5517502" y="2924145"/>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Credential Access</a:t>
            </a:r>
            <a:endParaRPr sz="1050" b="0" i="0" u="none" strike="noStrike" cap="none">
              <a:solidFill>
                <a:srgbClr val="000000"/>
              </a:solidFill>
              <a:latin typeface="Arial"/>
              <a:ea typeface="Arial"/>
              <a:cs typeface="Arial"/>
              <a:sym typeface="Arial"/>
            </a:endParaRPr>
          </a:p>
        </p:txBody>
      </p:sp>
      <p:sp>
        <p:nvSpPr>
          <p:cNvPr id="1221" name="Google Shape;1221;p91"/>
          <p:cNvSpPr txBox="1"/>
          <p:nvPr/>
        </p:nvSpPr>
        <p:spPr>
          <a:xfrm>
            <a:off x="6900000" y="2924145"/>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Command and Control</a:t>
            </a:r>
            <a:endParaRPr sz="1050" b="0" i="0" u="none" strike="noStrike" cap="none">
              <a:solidFill>
                <a:srgbClr val="000000"/>
              </a:solidFill>
              <a:latin typeface="Arial"/>
              <a:ea typeface="Arial"/>
              <a:cs typeface="Arial"/>
              <a:sym typeface="Arial"/>
            </a:endParaRPr>
          </a:p>
        </p:txBody>
      </p:sp>
      <p:pic>
        <p:nvPicPr>
          <p:cNvPr id="1222" name="Google Shape;1222;p91"/>
          <p:cNvPicPr preferRelativeResize="0"/>
          <p:nvPr/>
        </p:nvPicPr>
        <p:blipFill rotWithShape="1">
          <a:blip r:embed="rId5">
            <a:alphaModFix/>
          </a:blip>
          <a:srcRect/>
          <a:stretch/>
        </p:blipFill>
        <p:spPr>
          <a:xfrm>
            <a:off x="7289237" y="2174158"/>
            <a:ext cx="478348" cy="478348"/>
          </a:xfrm>
          <a:prstGeom prst="rect">
            <a:avLst/>
          </a:prstGeom>
          <a:noFill/>
          <a:ln>
            <a:noFill/>
          </a:ln>
        </p:spPr>
      </p:pic>
      <p:pic>
        <p:nvPicPr>
          <p:cNvPr id="1223" name="Google Shape;1223;p91"/>
          <p:cNvPicPr preferRelativeResize="0"/>
          <p:nvPr/>
        </p:nvPicPr>
        <p:blipFill rotWithShape="1">
          <a:blip r:embed="rId6">
            <a:alphaModFix/>
          </a:blip>
          <a:srcRect/>
          <a:stretch/>
        </p:blipFill>
        <p:spPr>
          <a:xfrm>
            <a:off x="4529801" y="2188837"/>
            <a:ext cx="452478" cy="452478"/>
          </a:xfrm>
          <a:prstGeom prst="rect">
            <a:avLst/>
          </a:prstGeom>
          <a:noFill/>
          <a:ln>
            <a:noFill/>
          </a:ln>
        </p:spPr>
      </p:pic>
      <p:pic>
        <p:nvPicPr>
          <p:cNvPr id="1224" name="Google Shape;1224;p91"/>
          <p:cNvPicPr preferRelativeResize="0"/>
          <p:nvPr/>
        </p:nvPicPr>
        <p:blipFill rotWithShape="1">
          <a:blip r:embed="rId7">
            <a:alphaModFix/>
          </a:blip>
          <a:srcRect/>
          <a:stretch/>
        </p:blipFill>
        <p:spPr>
          <a:xfrm>
            <a:off x="3169747" y="2209873"/>
            <a:ext cx="462101" cy="462101"/>
          </a:xfrm>
          <a:prstGeom prst="rect">
            <a:avLst/>
          </a:prstGeom>
          <a:noFill/>
          <a:ln>
            <a:noFill/>
          </a:ln>
        </p:spPr>
      </p:pic>
      <p:pic>
        <p:nvPicPr>
          <p:cNvPr id="1225" name="Google Shape;1225;p91"/>
          <p:cNvPicPr preferRelativeResize="0"/>
          <p:nvPr/>
        </p:nvPicPr>
        <p:blipFill rotWithShape="1">
          <a:blip r:embed="rId8">
            <a:alphaModFix/>
          </a:blip>
          <a:srcRect/>
          <a:stretch/>
        </p:blipFill>
        <p:spPr>
          <a:xfrm>
            <a:off x="1758693" y="2200032"/>
            <a:ext cx="462101" cy="4524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92"/>
          <p:cNvPicPr preferRelativeResize="0"/>
          <p:nvPr/>
        </p:nvPicPr>
        <p:blipFill rotWithShape="1">
          <a:blip r:embed="rId3">
            <a:alphaModFix amt="65000"/>
          </a:blip>
          <a:srcRect/>
          <a:stretch/>
        </p:blipFill>
        <p:spPr>
          <a:xfrm flipH="1">
            <a:off x="-447877" y="1206945"/>
            <a:ext cx="3528737" cy="3948455"/>
          </a:xfrm>
          <a:prstGeom prst="rect">
            <a:avLst/>
          </a:prstGeom>
          <a:noFill/>
          <a:ln>
            <a:noFill/>
          </a:ln>
        </p:spPr>
      </p:pic>
      <p:sp>
        <p:nvSpPr>
          <p:cNvPr id="1232" name="Google Shape;1232;p92"/>
          <p:cNvSpPr txBox="1">
            <a:spLocks noGrp="1"/>
          </p:cNvSpPr>
          <p:nvPr>
            <p:ph type="title"/>
          </p:nvPr>
        </p:nvSpPr>
        <p:spPr>
          <a:xfrm>
            <a:off x="2112736" y="304053"/>
            <a:ext cx="6946204" cy="70268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74074"/>
              <a:buNone/>
            </a:pPr>
            <a:r>
              <a:rPr lang="en-CA" b="0" cap="none"/>
              <a:t>Looking Deeper: Falcon OverWatch Case Study</a:t>
            </a:r>
            <a:br>
              <a:rPr lang="en-CA" b="0" cap="none"/>
            </a:br>
            <a:r>
              <a:rPr lang="en-CA" sz="1800" b="1" cap="none">
                <a:solidFill>
                  <a:srgbClr val="BD0000"/>
                </a:solidFill>
              </a:rPr>
              <a:t>Threat Hunters Catch STATIC KITTEN </a:t>
            </a:r>
            <a:r>
              <a:rPr lang="en-CA" sz="1800" b="1">
                <a:solidFill>
                  <a:srgbClr val="BD0000"/>
                </a:solidFill>
              </a:rPr>
              <a:t>Extending Their Network Foothold and Configuring Multiple Web Shell Binaries</a:t>
            </a:r>
            <a:br>
              <a:rPr lang="en-CA" b="0" cap="none"/>
            </a:br>
            <a:endParaRPr b="0" cap="none"/>
          </a:p>
        </p:txBody>
      </p:sp>
      <p:sp>
        <p:nvSpPr>
          <p:cNvPr id="1233" name="Google Shape;1233;p92"/>
          <p:cNvSpPr txBox="1"/>
          <p:nvPr/>
        </p:nvSpPr>
        <p:spPr>
          <a:xfrm>
            <a:off x="2108989" y="1230451"/>
            <a:ext cx="6635188"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chemeClr val="dk1"/>
                </a:solidFill>
                <a:latin typeface="Karla"/>
                <a:ea typeface="Karla"/>
                <a:cs typeface="Karla"/>
                <a:sym typeface="Karla"/>
              </a:rPr>
              <a:t>OverWatch observed the state-nexus adversary STATIC KITTEN attempting to move laterally between multiple Windows hosts before configuring web shell tooling. The adversary displayed efforts to manually debug their tooling and attempts were made to authenticate an RDP session using a pass-the-hash attack.</a:t>
            </a:r>
            <a:endParaRPr sz="1050" b="0" i="0" u="none" strike="noStrike" cap="none">
              <a:solidFill>
                <a:srgbClr val="000000"/>
              </a:solidFill>
              <a:latin typeface="Arial"/>
              <a:ea typeface="Arial"/>
              <a:cs typeface="Arial"/>
              <a:sym typeface="Arial"/>
            </a:endParaRPr>
          </a:p>
        </p:txBody>
      </p:sp>
      <p:cxnSp>
        <p:nvCxnSpPr>
          <p:cNvPr id="1234" name="Google Shape;1234;p92"/>
          <p:cNvCxnSpPr/>
          <p:nvPr/>
        </p:nvCxnSpPr>
        <p:spPr>
          <a:xfrm>
            <a:off x="1129491"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235" name="Google Shape;1235;p92"/>
          <p:cNvCxnSpPr/>
          <p:nvPr/>
        </p:nvCxnSpPr>
        <p:spPr>
          <a:xfrm>
            <a:off x="4518006"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236" name="Google Shape;1236;p92"/>
          <p:cNvCxnSpPr/>
          <p:nvPr/>
        </p:nvCxnSpPr>
        <p:spPr>
          <a:xfrm>
            <a:off x="5987845"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237" name="Google Shape;1237;p92"/>
          <p:cNvCxnSpPr/>
          <p:nvPr/>
        </p:nvCxnSpPr>
        <p:spPr>
          <a:xfrm>
            <a:off x="7462863" y="1450591"/>
            <a:ext cx="0" cy="382135"/>
          </a:xfrm>
          <a:prstGeom prst="straightConnector1">
            <a:avLst/>
          </a:prstGeom>
          <a:noFill/>
          <a:ln w="9525" cap="flat" cmpd="sng">
            <a:solidFill>
              <a:schemeClr val="lt1"/>
            </a:solidFill>
            <a:prstDash val="solid"/>
            <a:round/>
            <a:headEnd type="none" w="sm" len="sm"/>
            <a:tailEnd type="none" w="sm" len="sm"/>
          </a:ln>
        </p:spPr>
      </p:cxnSp>
      <p:cxnSp>
        <p:nvCxnSpPr>
          <p:cNvPr id="1238" name="Google Shape;1238;p92"/>
          <p:cNvCxnSpPr/>
          <p:nvPr/>
        </p:nvCxnSpPr>
        <p:spPr>
          <a:xfrm>
            <a:off x="3024558" y="1437525"/>
            <a:ext cx="0" cy="382135"/>
          </a:xfrm>
          <a:prstGeom prst="straightConnector1">
            <a:avLst/>
          </a:prstGeom>
          <a:noFill/>
          <a:ln w="9525" cap="flat" cmpd="sng">
            <a:solidFill>
              <a:schemeClr val="lt1"/>
            </a:solidFill>
            <a:prstDash val="solid"/>
            <a:round/>
            <a:headEnd type="none" w="sm" len="sm"/>
            <a:tailEnd type="none" w="sm" len="sm"/>
          </a:ln>
        </p:spPr>
      </p:cxnSp>
      <p:cxnSp>
        <p:nvCxnSpPr>
          <p:cNvPr id="1239" name="Google Shape;1239;p92"/>
          <p:cNvCxnSpPr/>
          <p:nvPr/>
        </p:nvCxnSpPr>
        <p:spPr>
          <a:xfrm rot="10800000">
            <a:off x="2033857" y="2544428"/>
            <a:ext cx="4178" cy="562237"/>
          </a:xfrm>
          <a:prstGeom prst="straightConnector1">
            <a:avLst/>
          </a:prstGeom>
          <a:noFill/>
          <a:ln w="25400" cap="flat" cmpd="sng">
            <a:solidFill>
              <a:srgbClr val="FC0100"/>
            </a:solidFill>
            <a:prstDash val="solid"/>
            <a:round/>
            <a:headEnd type="none" w="sm" len="sm"/>
            <a:tailEnd type="none" w="sm" len="sm"/>
          </a:ln>
        </p:spPr>
      </p:cxnSp>
      <p:cxnSp>
        <p:nvCxnSpPr>
          <p:cNvPr id="1240" name="Google Shape;1240;p92"/>
          <p:cNvCxnSpPr/>
          <p:nvPr/>
        </p:nvCxnSpPr>
        <p:spPr>
          <a:xfrm rot="10800000">
            <a:off x="3437127" y="2546760"/>
            <a:ext cx="0" cy="411600"/>
          </a:xfrm>
          <a:prstGeom prst="straightConnector1">
            <a:avLst/>
          </a:prstGeom>
          <a:noFill/>
          <a:ln w="25400" cap="flat" cmpd="sng">
            <a:solidFill>
              <a:srgbClr val="FC0100"/>
            </a:solidFill>
            <a:prstDash val="solid"/>
            <a:round/>
            <a:headEnd type="none" w="sm" len="sm"/>
            <a:tailEnd type="none" w="sm" len="sm"/>
          </a:ln>
        </p:spPr>
      </p:cxnSp>
      <p:cxnSp>
        <p:nvCxnSpPr>
          <p:cNvPr id="1241" name="Google Shape;1241;p92"/>
          <p:cNvCxnSpPr/>
          <p:nvPr/>
        </p:nvCxnSpPr>
        <p:spPr>
          <a:xfrm rot="10800000">
            <a:off x="6173574" y="2493577"/>
            <a:ext cx="0" cy="379522"/>
          </a:xfrm>
          <a:prstGeom prst="straightConnector1">
            <a:avLst/>
          </a:prstGeom>
          <a:noFill/>
          <a:ln w="25400" cap="flat" cmpd="sng">
            <a:solidFill>
              <a:srgbClr val="FC0100"/>
            </a:solidFill>
            <a:prstDash val="solid"/>
            <a:round/>
            <a:headEnd type="none" w="sm" len="sm"/>
            <a:tailEnd type="none" w="sm" len="sm"/>
          </a:ln>
        </p:spPr>
      </p:cxnSp>
      <p:cxnSp>
        <p:nvCxnSpPr>
          <p:cNvPr id="1242" name="Google Shape;1242;p92"/>
          <p:cNvCxnSpPr/>
          <p:nvPr/>
        </p:nvCxnSpPr>
        <p:spPr>
          <a:xfrm rot="10800000">
            <a:off x="4782423" y="2528099"/>
            <a:ext cx="0" cy="575227"/>
          </a:xfrm>
          <a:prstGeom prst="straightConnector1">
            <a:avLst/>
          </a:prstGeom>
          <a:noFill/>
          <a:ln w="25400" cap="flat" cmpd="sng">
            <a:solidFill>
              <a:srgbClr val="FC0100"/>
            </a:solidFill>
            <a:prstDash val="solid"/>
            <a:round/>
            <a:headEnd type="none" w="sm" len="sm"/>
            <a:tailEnd type="none" w="sm" len="sm"/>
          </a:ln>
        </p:spPr>
      </p:cxnSp>
      <p:sp>
        <p:nvSpPr>
          <p:cNvPr id="1243" name="Google Shape;1243;p92"/>
          <p:cNvSpPr txBox="1"/>
          <p:nvPr/>
        </p:nvSpPr>
        <p:spPr>
          <a:xfrm>
            <a:off x="1417420" y="2750964"/>
            <a:ext cx="6786656" cy="355800"/>
          </a:xfrm>
          <a:prstGeom prst="rect">
            <a:avLst/>
          </a:prstGeom>
          <a:solidFill>
            <a:schemeClr val="dk2"/>
          </a:solidFill>
          <a:ln>
            <a:noFill/>
          </a:ln>
        </p:spPr>
        <p:txBody>
          <a:bodyPr spcFirstLastPara="1" wrap="square" lIns="91425" tIns="360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cxnSp>
        <p:nvCxnSpPr>
          <p:cNvPr id="1244" name="Google Shape;1244;p92"/>
          <p:cNvCxnSpPr/>
          <p:nvPr/>
        </p:nvCxnSpPr>
        <p:spPr>
          <a:xfrm>
            <a:off x="6177704" y="2736751"/>
            <a:ext cx="2314892" cy="8098"/>
          </a:xfrm>
          <a:prstGeom prst="straightConnector1">
            <a:avLst/>
          </a:prstGeom>
          <a:noFill/>
          <a:ln w="25400" cap="flat" cmpd="sng">
            <a:solidFill>
              <a:srgbClr val="FC0100"/>
            </a:solidFill>
            <a:prstDash val="solid"/>
            <a:round/>
            <a:headEnd type="none" w="sm" len="sm"/>
            <a:tailEnd type="triangle" w="lg" len="lg"/>
          </a:ln>
        </p:spPr>
      </p:cxnSp>
      <p:cxnSp>
        <p:nvCxnSpPr>
          <p:cNvPr id="1245" name="Google Shape;1245;p92"/>
          <p:cNvCxnSpPr/>
          <p:nvPr/>
        </p:nvCxnSpPr>
        <p:spPr>
          <a:xfrm>
            <a:off x="1748733" y="2736751"/>
            <a:ext cx="1311000" cy="0"/>
          </a:xfrm>
          <a:prstGeom prst="straightConnector1">
            <a:avLst/>
          </a:prstGeom>
          <a:noFill/>
          <a:ln w="25400" cap="flat" cmpd="sng">
            <a:solidFill>
              <a:srgbClr val="FC0100"/>
            </a:solidFill>
            <a:prstDash val="solid"/>
            <a:round/>
            <a:headEnd type="none" w="sm" len="sm"/>
            <a:tailEnd type="none" w="sm" len="sm"/>
          </a:ln>
        </p:spPr>
      </p:cxnSp>
      <p:cxnSp>
        <p:nvCxnSpPr>
          <p:cNvPr id="1246" name="Google Shape;1246;p92"/>
          <p:cNvCxnSpPr/>
          <p:nvPr/>
        </p:nvCxnSpPr>
        <p:spPr>
          <a:xfrm>
            <a:off x="2888053" y="2736751"/>
            <a:ext cx="2283900" cy="0"/>
          </a:xfrm>
          <a:prstGeom prst="straightConnector1">
            <a:avLst/>
          </a:prstGeom>
          <a:noFill/>
          <a:ln w="25400" cap="flat" cmpd="sng">
            <a:solidFill>
              <a:srgbClr val="FC0100"/>
            </a:solidFill>
            <a:prstDash val="solid"/>
            <a:round/>
            <a:headEnd type="none" w="sm" len="sm"/>
            <a:tailEnd type="none" w="sm" len="sm"/>
          </a:ln>
        </p:spPr>
      </p:cxnSp>
      <p:cxnSp>
        <p:nvCxnSpPr>
          <p:cNvPr id="1247" name="Google Shape;1247;p92"/>
          <p:cNvCxnSpPr/>
          <p:nvPr/>
        </p:nvCxnSpPr>
        <p:spPr>
          <a:xfrm>
            <a:off x="5142183" y="2736751"/>
            <a:ext cx="1205700" cy="0"/>
          </a:xfrm>
          <a:prstGeom prst="straightConnector1">
            <a:avLst/>
          </a:prstGeom>
          <a:noFill/>
          <a:ln w="25400" cap="flat" cmpd="sng">
            <a:solidFill>
              <a:srgbClr val="FC0100"/>
            </a:solidFill>
            <a:prstDash val="solid"/>
            <a:round/>
            <a:headEnd type="none" w="sm" len="sm"/>
            <a:tailEnd type="none" w="sm" len="sm"/>
          </a:ln>
        </p:spPr>
      </p:cxnSp>
      <p:cxnSp>
        <p:nvCxnSpPr>
          <p:cNvPr id="1248" name="Google Shape;1248;p92"/>
          <p:cNvCxnSpPr/>
          <p:nvPr/>
        </p:nvCxnSpPr>
        <p:spPr>
          <a:xfrm>
            <a:off x="1045603" y="2736751"/>
            <a:ext cx="991800" cy="0"/>
          </a:xfrm>
          <a:prstGeom prst="straightConnector1">
            <a:avLst/>
          </a:prstGeom>
          <a:noFill/>
          <a:ln w="25400" cap="flat" cmpd="sng">
            <a:solidFill>
              <a:srgbClr val="FC0100"/>
            </a:solidFill>
            <a:prstDash val="solid"/>
            <a:round/>
            <a:headEnd type="none" w="sm" len="sm"/>
            <a:tailEnd type="none" w="sm" len="sm"/>
          </a:ln>
        </p:spPr>
      </p:cxnSp>
      <p:grpSp>
        <p:nvGrpSpPr>
          <p:cNvPr id="1249" name="Google Shape;1249;p92"/>
          <p:cNvGrpSpPr/>
          <p:nvPr/>
        </p:nvGrpSpPr>
        <p:grpSpPr>
          <a:xfrm>
            <a:off x="576109" y="2354750"/>
            <a:ext cx="720009" cy="720022"/>
            <a:chOff x="1643766" y="3819736"/>
            <a:chExt cx="467599" cy="467456"/>
          </a:xfrm>
        </p:grpSpPr>
        <p:sp>
          <p:nvSpPr>
            <p:cNvPr id="1250" name="Google Shape;1250;p92"/>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1" name="Google Shape;1251;p92"/>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2" name="Google Shape;1252;p92"/>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3" name="Google Shape;1253;p92"/>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4" name="Google Shape;1254;p92"/>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5" name="Google Shape;1255;p92"/>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6" name="Google Shape;1256;p92"/>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7" name="Google Shape;1257;p92"/>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8" name="Google Shape;1258;p92"/>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59" name="Google Shape;1259;p92"/>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60" name="Google Shape;1260;p92"/>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261" name="Google Shape;1261;p92"/>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cxnSp>
        <p:nvCxnSpPr>
          <p:cNvPr id="1262" name="Google Shape;1262;p92"/>
          <p:cNvCxnSpPr/>
          <p:nvPr/>
        </p:nvCxnSpPr>
        <p:spPr>
          <a:xfrm flipH="1">
            <a:off x="4975188" y="3106665"/>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263" name="Google Shape;1263;p92"/>
          <p:cNvCxnSpPr/>
          <p:nvPr/>
        </p:nvCxnSpPr>
        <p:spPr>
          <a:xfrm flipH="1">
            <a:off x="6353351" y="3106665"/>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264" name="Google Shape;1264;p92"/>
          <p:cNvCxnSpPr/>
          <p:nvPr/>
        </p:nvCxnSpPr>
        <p:spPr>
          <a:xfrm flipH="1">
            <a:off x="7753597" y="3106665"/>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265" name="Google Shape;1265;p92"/>
          <p:cNvCxnSpPr/>
          <p:nvPr/>
        </p:nvCxnSpPr>
        <p:spPr>
          <a:xfrm rot="10800000" flipH="1">
            <a:off x="7545239" y="2543815"/>
            <a:ext cx="6000" cy="194100"/>
          </a:xfrm>
          <a:prstGeom prst="straightConnector1">
            <a:avLst/>
          </a:prstGeom>
          <a:noFill/>
          <a:ln w="25400" cap="flat" cmpd="sng">
            <a:solidFill>
              <a:srgbClr val="FC0100"/>
            </a:solidFill>
            <a:prstDash val="solid"/>
            <a:round/>
            <a:headEnd type="none" w="sm" len="sm"/>
            <a:tailEnd type="none" w="sm" len="sm"/>
          </a:ln>
        </p:spPr>
      </p:cxnSp>
      <p:sp>
        <p:nvSpPr>
          <p:cNvPr id="1266" name="Google Shape;1266;p92"/>
          <p:cNvSpPr/>
          <p:nvPr/>
        </p:nvSpPr>
        <p:spPr>
          <a:xfrm>
            <a:off x="1402548" y="2744848"/>
            <a:ext cx="1308196" cy="1846835"/>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267" name="Google Shape;1267;p92"/>
          <p:cNvSpPr/>
          <p:nvPr/>
        </p:nvSpPr>
        <p:spPr>
          <a:xfrm>
            <a:off x="2781119" y="2741548"/>
            <a:ext cx="1308197" cy="1846831"/>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68" name="Google Shape;1268;p92"/>
          <p:cNvSpPr/>
          <p:nvPr/>
        </p:nvSpPr>
        <p:spPr>
          <a:xfrm>
            <a:off x="4159691" y="2741548"/>
            <a:ext cx="1308197" cy="1846827"/>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69" name="Google Shape;1269;p92"/>
          <p:cNvSpPr/>
          <p:nvPr/>
        </p:nvSpPr>
        <p:spPr>
          <a:xfrm>
            <a:off x="5533725" y="2741549"/>
            <a:ext cx="1308197" cy="1846826"/>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70" name="Google Shape;1270;p92"/>
          <p:cNvSpPr/>
          <p:nvPr/>
        </p:nvSpPr>
        <p:spPr>
          <a:xfrm>
            <a:off x="6903379" y="2753862"/>
            <a:ext cx="1308197" cy="1846826"/>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271" name="Google Shape;1271;p92"/>
          <p:cNvSpPr txBox="1"/>
          <p:nvPr/>
        </p:nvSpPr>
        <p:spPr>
          <a:xfrm>
            <a:off x="1389969" y="3106665"/>
            <a:ext cx="134547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Adversary operates under a compromised domain user account from a host without Falcon sensor coverage.</a:t>
            </a:r>
            <a:endParaRPr sz="1400" b="0" i="0" u="none" strike="noStrike" cap="none">
              <a:solidFill>
                <a:srgbClr val="000000"/>
              </a:solidFill>
              <a:latin typeface="Arial"/>
              <a:ea typeface="Arial"/>
              <a:cs typeface="Arial"/>
              <a:sym typeface="Arial"/>
            </a:endParaRPr>
          </a:p>
        </p:txBody>
      </p:sp>
      <p:sp>
        <p:nvSpPr>
          <p:cNvPr id="1272" name="Google Shape;1272;p92"/>
          <p:cNvSpPr txBox="1"/>
          <p:nvPr/>
        </p:nvSpPr>
        <p:spPr>
          <a:xfrm>
            <a:off x="2880355" y="3110425"/>
            <a:ext cx="125701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Wmiexec used to establish an interactive shell on a secondary host and to perform host reconnaissance.</a:t>
            </a:r>
            <a:endParaRPr sz="1400" b="0" i="0" u="none" strike="noStrike" cap="none">
              <a:solidFill>
                <a:srgbClr val="000000"/>
              </a:solidFill>
              <a:latin typeface="Arial"/>
              <a:ea typeface="Arial"/>
              <a:cs typeface="Arial"/>
              <a:sym typeface="Arial"/>
            </a:endParaRPr>
          </a:p>
        </p:txBody>
      </p:sp>
      <p:sp>
        <p:nvSpPr>
          <p:cNvPr id="1273" name="Google Shape;1273;p92"/>
          <p:cNvSpPr txBox="1"/>
          <p:nvPr/>
        </p:nvSpPr>
        <p:spPr>
          <a:xfrm>
            <a:off x="4096488" y="3110425"/>
            <a:ext cx="146784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The adversary leverages PowerShell to modify the Windows registry and enable RestrictedAdmin mode.</a:t>
            </a:r>
            <a:endParaRPr sz="1400" b="0" i="0" u="none" strike="noStrike" cap="none">
              <a:solidFill>
                <a:srgbClr val="000000"/>
              </a:solidFill>
              <a:latin typeface="Arial"/>
              <a:ea typeface="Arial"/>
              <a:cs typeface="Arial"/>
              <a:sym typeface="Arial"/>
            </a:endParaRPr>
          </a:p>
        </p:txBody>
      </p:sp>
      <p:sp>
        <p:nvSpPr>
          <p:cNvPr id="1274" name="Google Shape;1274;p92"/>
          <p:cNvSpPr txBox="1"/>
          <p:nvPr/>
        </p:nvSpPr>
        <p:spPr>
          <a:xfrm>
            <a:off x="5532319" y="3103326"/>
            <a:ext cx="137302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The adversary performs a pass-the-hash attack to establish an RDP session with an internal host.</a:t>
            </a:r>
            <a:endParaRPr sz="1400" b="0" i="0" u="none" strike="noStrike" cap="none">
              <a:solidFill>
                <a:srgbClr val="000000"/>
              </a:solidFill>
              <a:latin typeface="Arial"/>
              <a:ea typeface="Arial"/>
              <a:cs typeface="Arial"/>
              <a:sym typeface="Arial"/>
            </a:endParaRPr>
          </a:p>
        </p:txBody>
      </p:sp>
      <p:sp>
        <p:nvSpPr>
          <p:cNvPr id="1275" name="Google Shape;1275;p92"/>
          <p:cNvSpPr txBox="1"/>
          <p:nvPr/>
        </p:nvSpPr>
        <p:spPr>
          <a:xfrm>
            <a:off x="6917881" y="3103326"/>
            <a:ext cx="130583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Attempts are made to interact with local web shell files and the adversary acquires a Jwrapper-Remote Access binary in a likely attempt to diagnose runtime issues with their web shells.</a:t>
            </a:r>
            <a:endParaRPr sz="1400" b="0" i="0" u="none" strike="noStrike" cap="none">
              <a:solidFill>
                <a:srgbClr val="000000"/>
              </a:solidFill>
              <a:latin typeface="Arial"/>
              <a:ea typeface="Arial"/>
              <a:cs typeface="Arial"/>
              <a:sym typeface="Arial"/>
            </a:endParaRPr>
          </a:p>
        </p:txBody>
      </p:sp>
      <p:sp>
        <p:nvSpPr>
          <p:cNvPr id="1276" name="Google Shape;1276;p92"/>
          <p:cNvSpPr txBox="1"/>
          <p:nvPr/>
        </p:nvSpPr>
        <p:spPr>
          <a:xfrm>
            <a:off x="1352183" y="2825882"/>
            <a:ext cx="1412901"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Initial Access</a:t>
            </a:r>
            <a:endParaRPr sz="1050" b="0" i="0" u="none" strike="noStrike" cap="none">
              <a:solidFill>
                <a:srgbClr val="000000"/>
              </a:solidFill>
              <a:latin typeface="Arial"/>
              <a:ea typeface="Arial"/>
              <a:cs typeface="Arial"/>
              <a:sym typeface="Arial"/>
            </a:endParaRPr>
          </a:p>
        </p:txBody>
      </p:sp>
      <p:sp>
        <p:nvSpPr>
          <p:cNvPr id="1277" name="Google Shape;1277;p92"/>
          <p:cNvSpPr txBox="1"/>
          <p:nvPr/>
        </p:nvSpPr>
        <p:spPr>
          <a:xfrm>
            <a:off x="2896524" y="2823362"/>
            <a:ext cx="1135185" cy="215403"/>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Execution</a:t>
            </a:r>
            <a:endParaRPr sz="1050" b="0" i="0" u="none" strike="noStrike" cap="none">
              <a:solidFill>
                <a:srgbClr val="000000"/>
              </a:solidFill>
              <a:latin typeface="Arial"/>
              <a:ea typeface="Arial"/>
              <a:cs typeface="Arial"/>
              <a:sym typeface="Arial"/>
            </a:endParaRPr>
          </a:p>
        </p:txBody>
      </p:sp>
      <p:sp>
        <p:nvSpPr>
          <p:cNvPr id="1278" name="Google Shape;1278;p92"/>
          <p:cNvSpPr txBox="1"/>
          <p:nvPr/>
        </p:nvSpPr>
        <p:spPr>
          <a:xfrm>
            <a:off x="4157955" y="2823362"/>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Defence Evasion</a:t>
            </a:r>
            <a:endParaRPr sz="1050" b="0" i="0" u="none" strike="noStrike" cap="none">
              <a:solidFill>
                <a:srgbClr val="000000"/>
              </a:solidFill>
              <a:latin typeface="Arial"/>
              <a:ea typeface="Arial"/>
              <a:cs typeface="Arial"/>
              <a:sym typeface="Arial"/>
            </a:endParaRPr>
          </a:p>
        </p:txBody>
      </p:sp>
      <p:sp>
        <p:nvSpPr>
          <p:cNvPr id="1279" name="Google Shape;1279;p92"/>
          <p:cNvSpPr txBox="1"/>
          <p:nvPr/>
        </p:nvSpPr>
        <p:spPr>
          <a:xfrm>
            <a:off x="5546568" y="2822993"/>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Lateral Movement</a:t>
            </a:r>
            <a:endParaRPr sz="1050" b="0" i="0" u="none" strike="noStrike" cap="none">
              <a:solidFill>
                <a:srgbClr val="000000"/>
              </a:solidFill>
              <a:latin typeface="Arial"/>
              <a:ea typeface="Arial"/>
              <a:cs typeface="Arial"/>
              <a:sym typeface="Arial"/>
            </a:endParaRPr>
          </a:p>
        </p:txBody>
      </p:sp>
      <p:sp>
        <p:nvSpPr>
          <p:cNvPr id="1280" name="Google Shape;1280;p92"/>
          <p:cNvSpPr txBox="1"/>
          <p:nvPr/>
        </p:nvSpPr>
        <p:spPr>
          <a:xfrm>
            <a:off x="6929066" y="2822993"/>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Persistence</a:t>
            </a:r>
            <a:endParaRPr sz="1050" b="0" i="0" u="none" strike="noStrike" cap="none">
              <a:solidFill>
                <a:srgbClr val="000000"/>
              </a:solidFill>
              <a:latin typeface="Arial"/>
              <a:ea typeface="Arial"/>
              <a:cs typeface="Arial"/>
              <a:sym typeface="Arial"/>
            </a:endParaRPr>
          </a:p>
        </p:txBody>
      </p:sp>
      <p:pic>
        <p:nvPicPr>
          <p:cNvPr id="1281" name="Google Shape;1281;p92"/>
          <p:cNvPicPr preferRelativeResize="0"/>
          <p:nvPr/>
        </p:nvPicPr>
        <p:blipFill rotWithShape="1">
          <a:blip r:embed="rId4">
            <a:alphaModFix/>
          </a:blip>
          <a:srcRect/>
          <a:stretch/>
        </p:blipFill>
        <p:spPr>
          <a:xfrm>
            <a:off x="4555069" y="2111152"/>
            <a:ext cx="452474" cy="452474"/>
          </a:xfrm>
          <a:prstGeom prst="rect">
            <a:avLst/>
          </a:prstGeom>
          <a:noFill/>
          <a:ln>
            <a:noFill/>
          </a:ln>
        </p:spPr>
      </p:pic>
      <p:pic>
        <p:nvPicPr>
          <p:cNvPr id="1282" name="Google Shape;1282;p92"/>
          <p:cNvPicPr preferRelativeResize="0"/>
          <p:nvPr/>
        </p:nvPicPr>
        <p:blipFill rotWithShape="1">
          <a:blip r:embed="rId5">
            <a:alphaModFix/>
          </a:blip>
          <a:srcRect/>
          <a:stretch/>
        </p:blipFill>
        <p:spPr>
          <a:xfrm>
            <a:off x="1787119" y="2074436"/>
            <a:ext cx="488499" cy="488499"/>
          </a:xfrm>
          <a:prstGeom prst="rect">
            <a:avLst/>
          </a:prstGeom>
          <a:noFill/>
          <a:ln>
            <a:noFill/>
          </a:ln>
        </p:spPr>
      </p:pic>
      <p:pic>
        <p:nvPicPr>
          <p:cNvPr id="1283" name="Google Shape;1283;p92"/>
          <p:cNvPicPr preferRelativeResize="0"/>
          <p:nvPr/>
        </p:nvPicPr>
        <p:blipFill rotWithShape="1">
          <a:blip r:embed="rId6">
            <a:alphaModFix/>
          </a:blip>
          <a:srcRect/>
          <a:stretch/>
        </p:blipFill>
        <p:spPr>
          <a:xfrm>
            <a:off x="3199677" y="2084435"/>
            <a:ext cx="478187" cy="478187"/>
          </a:xfrm>
          <a:prstGeom prst="rect">
            <a:avLst/>
          </a:prstGeom>
          <a:noFill/>
          <a:ln>
            <a:noFill/>
          </a:ln>
        </p:spPr>
      </p:pic>
      <p:pic>
        <p:nvPicPr>
          <p:cNvPr id="1284" name="Google Shape;1284;p92"/>
          <p:cNvPicPr preferRelativeResize="0"/>
          <p:nvPr/>
        </p:nvPicPr>
        <p:blipFill rotWithShape="1">
          <a:blip r:embed="rId7">
            <a:alphaModFix/>
          </a:blip>
          <a:srcRect/>
          <a:stretch/>
        </p:blipFill>
        <p:spPr>
          <a:xfrm>
            <a:off x="5933475" y="2065998"/>
            <a:ext cx="462101" cy="462101"/>
          </a:xfrm>
          <a:prstGeom prst="rect">
            <a:avLst/>
          </a:prstGeom>
          <a:noFill/>
          <a:ln>
            <a:noFill/>
          </a:ln>
        </p:spPr>
      </p:pic>
      <p:pic>
        <p:nvPicPr>
          <p:cNvPr id="1285" name="Google Shape;1285;p92"/>
          <p:cNvPicPr preferRelativeResize="0"/>
          <p:nvPr/>
        </p:nvPicPr>
        <p:blipFill rotWithShape="1">
          <a:blip r:embed="rId8">
            <a:alphaModFix/>
          </a:blip>
          <a:srcRect/>
          <a:stretch/>
        </p:blipFill>
        <p:spPr>
          <a:xfrm>
            <a:off x="7333674" y="2107117"/>
            <a:ext cx="462101" cy="4524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290"/>
        <p:cNvGrpSpPr/>
        <p:nvPr/>
      </p:nvGrpSpPr>
      <p:grpSpPr>
        <a:xfrm>
          <a:off x="0" y="0"/>
          <a:ext cx="0" cy="0"/>
          <a:chOff x="0" y="0"/>
          <a:chExt cx="0" cy="0"/>
        </a:xfrm>
      </p:grpSpPr>
      <p:pic>
        <p:nvPicPr>
          <p:cNvPr id="1291" name="Google Shape;1291;p93"/>
          <p:cNvPicPr preferRelativeResize="0"/>
          <p:nvPr/>
        </p:nvPicPr>
        <p:blipFill rotWithShape="1">
          <a:blip r:embed="rId3">
            <a:alphaModFix amt="65000"/>
          </a:blip>
          <a:srcRect/>
          <a:stretch/>
        </p:blipFill>
        <p:spPr>
          <a:xfrm flipH="1">
            <a:off x="-455691" y="1199713"/>
            <a:ext cx="3528737" cy="3948455"/>
          </a:xfrm>
          <a:prstGeom prst="rect">
            <a:avLst/>
          </a:prstGeom>
          <a:noFill/>
          <a:ln>
            <a:noFill/>
          </a:ln>
        </p:spPr>
      </p:pic>
      <p:sp>
        <p:nvSpPr>
          <p:cNvPr id="1292" name="Google Shape;1292;p93"/>
          <p:cNvSpPr txBox="1">
            <a:spLocks noGrp="1"/>
          </p:cNvSpPr>
          <p:nvPr>
            <p:ph type="title"/>
          </p:nvPr>
        </p:nvSpPr>
        <p:spPr>
          <a:xfrm>
            <a:off x="2112736" y="304053"/>
            <a:ext cx="6946204" cy="70268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74074"/>
              <a:buNone/>
            </a:pPr>
            <a:r>
              <a:rPr lang="en-CA" b="0" cap="none"/>
              <a:t>Looking Deeper: Falcon OverWatch Case Study</a:t>
            </a:r>
            <a:br>
              <a:rPr lang="en-CA" b="0" cap="none"/>
            </a:br>
            <a:r>
              <a:rPr lang="en-CA" sz="1800" b="1">
                <a:solidFill>
                  <a:srgbClr val="BD0000"/>
                </a:solidFill>
                <a:latin typeface="Arial"/>
                <a:ea typeface="Arial"/>
                <a:cs typeface="Arial"/>
                <a:sym typeface="Arial"/>
              </a:rPr>
              <a:t>Unknown Adversary Exploits Confluence Server and Performs Extensive Reconnaissance and Webshell Installation.</a:t>
            </a:r>
            <a:br>
              <a:rPr lang="en-CA" b="0" cap="none"/>
            </a:br>
            <a:endParaRPr b="0" cap="none"/>
          </a:p>
        </p:txBody>
      </p:sp>
      <p:sp>
        <p:nvSpPr>
          <p:cNvPr id="1293" name="Google Shape;1293;p93"/>
          <p:cNvSpPr txBox="1"/>
          <p:nvPr/>
        </p:nvSpPr>
        <p:spPr>
          <a:xfrm>
            <a:off x="2109542" y="1168924"/>
            <a:ext cx="6635100"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chemeClr val="dk1"/>
                </a:solidFill>
                <a:latin typeface="Karla"/>
                <a:ea typeface="Karla"/>
                <a:cs typeface="Karla"/>
                <a:sym typeface="Karla"/>
              </a:rPr>
              <a:t>An unknown adversary was observed gaining a network foothold following the exploitation of a Confluence vulnerability. The adversary conducted a range of discovery actions on the Linux host before configuring web shell binaries and preparing for data exfiltration. </a:t>
            </a:r>
            <a:endParaRPr sz="1050" b="0" i="0" u="none" strike="noStrike" cap="none">
              <a:solidFill>
                <a:srgbClr val="000000"/>
              </a:solidFill>
              <a:latin typeface="Arial"/>
              <a:ea typeface="Arial"/>
              <a:cs typeface="Arial"/>
              <a:sym typeface="Arial"/>
            </a:endParaRPr>
          </a:p>
        </p:txBody>
      </p:sp>
      <p:cxnSp>
        <p:nvCxnSpPr>
          <p:cNvPr id="1294" name="Google Shape;1294;p93"/>
          <p:cNvCxnSpPr/>
          <p:nvPr/>
        </p:nvCxnSpPr>
        <p:spPr>
          <a:xfrm>
            <a:off x="1129491"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295" name="Google Shape;1295;p93"/>
          <p:cNvCxnSpPr/>
          <p:nvPr/>
        </p:nvCxnSpPr>
        <p:spPr>
          <a:xfrm>
            <a:off x="4518006"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296" name="Google Shape;1296;p93"/>
          <p:cNvCxnSpPr/>
          <p:nvPr/>
        </p:nvCxnSpPr>
        <p:spPr>
          <a:xfrm>
            <a:off x="5987845" y="1445404"/>
            <a:ext cx="0" cy="382135"/>
          </a:xfrm>
          <a:prstGeom prst="straightConnector1">
            <a:avLst/>
          </a:prstGeom>
          <a:noFill/>
          <a:ln w="9525" cap="flat" cmpd="sng">
            <a:solidFill>
              <a:schemeClr val="lt1"/>
            </a:solidFill>
            <a:prstDash val="solid"/>
            <a:round/>
            <a:headEnd type="none" w="sm" len="sm"/>
            <a:tailEnd type="none" w="sm" len="sm"/>
          </a:ln>
        </p:spPr>
      </p:cxnSp>
      <p:cxnSp>
        <p:nvCxnSpPr>
          <p:cNvPr id="1297" name="Google Shape;1297;p93"/>
          <p:cNvCxnSpPr/>
          <p:nvPr/>
        </p:nvCxnSpPr>
        <p:spPr>
          <a:xfrm>
            <a:off x="7462863" y="1450591"/>
            <a:ext cx="0" cy="382135"/>
          </a:xfrm>
          <a:prstGeom prst="straightConnector1">
            <a:avLst/>
          </a:prstGeom>
          <a:noFill/>
          <a:ln w="9525" cap="flat" cmpd="sng">
            <a:solidFill>
              <a:schemeClr val="lt1"/>
            </a:solidFill>
            <a:prstDash val="solid"/>
            <a:round/>
            <a:headEnd type="none" w="sm" len="sm"/>
            <a:tailEnd type="none" w="sm" len="sm"/>
          </a:ln>
        </p:spPr>
      </p:cxnSp>
      <p:cxnSp>
        <p:nvCxnSpPr>
          <p:cNvPr id="1298" name="Google Shape;1298;p93"/>
          <p:cNvCxnSpPr/>
          <p:nvPr/>
        </p:nvCxnSpPr>
        <p:spPr>
          <a:xfrm>
            <a:off x="3024558" y="1437525"/>
            <a:ext cx="0" cy="382135"/>
          </a:xfrm>
          <a:prstGeom prst="straightConnector1">
            <a:avLst/>
          </a:prstGeom>
          <a:noFill/>
          <a:ln w="9525" cap="flat" cmpd="sng">
            <a:solidFill>
              <a:schemeClr val="lt1"/>
            </a:solidFill>
            <a:prstDash val="solid"/>
            <a:round/>
            <a:headEnd type="none" w="sm" len="sm"/>
            <a:tailEnd type="none" w="sm" len="sm"/>
          </a:ln>
        </p:spPr>
      </p:cxnSp>
      <p:cxnSp>
        <p:nvCxnSpPr>
          <p:cNvPr id="1299" name="Google Shape;1299;p93"/>
          <p:cNvCxnSpPr/>
          <p:nvPr/>
        </p:nvCxnSpPr>
        <p:spPr>
          <a:xfrm rot="10800000">
            <a:off x="2100156" y="2709367"/>
            <a:ext cx="4178" cy="562237"/>
          </a:xfrm>
          <a:prstGeom prst="straightConnector1">
            <a:avLst/>
          </a:prstGeom>
          <a:noFill/>
          <a:ln w="25400" cap="flat" cmpd="sng">
            <a:solidFill>
              <a:srgbClr val="FC0100"/>
            </a:solidFill>
            <a:prstDash val="solid"/>
            <a:round/>
            <a:headEnd type="none" w="sm" len="sm"/>
            <a:tailEnd type="none" w="sm" len="sm"/>
          </a:ln>
        </p:spPr>
      </p:cxnSp>
      <p:cxnSp>
        <p:nvCxnSpPr>
          <p:cNvPr id="1300" name="Google Shape;1300;p93"/>
          <p:cNvCxnSpPr/>
          <p:nvPr/>
        </p:nvCxnSpPr>
        <p:spPr>
          <a:xfrm rot="10800000">
            <a:off x="3503426" y="2711699"/>
            <a:ext cx="0" cy="411600"/>
          </a:xfrm>
          <a:prstGeom prst="straightConnector1">
            <a:avLst/>
          </a:prstGeom>
          <a:noFill/>
          <a:ln w="25400" cap="flat" cmpd="sng">
            <a:solidFill>
              <a:srgbClr val="FC0100"/>
            </a:solidFill>
            <a:prstDash val="solid"/>
            <a:round/>
            <a:headEnd type="none" w="sm" len="sm"/>
            <a:tailEnd type="none" w="sm" len="sm"/>
          </a:ln>
        </p:spPr>
      </p:cxnSp>
      <p:cxnSp>
        <p:nvCxnSpPr>
          <p:cNvPr id="1301" name="Google Shape;1301;p93"/>
          <p:cNvCxnSpPr/>
          <p:nvPr/>
        </p:nvCxnSpPr>
        <p:spPr>
          <a:xfrm rot="10800000">
            <a:off x="6239873" y="2658516"/>
            <a:ext cx="0" cy="379522"/>
          </a:xfrm>
          <a:prstGeom prst="straightConnector1">
            <a:avLst/>
          </a:prstGeom>
          <a:noFill/>
          <a:ln w="25400" cap="flat" cmpd="sng">
            <a:solidFill>
              <a:srgbClr val="FC0100"/>
            </a:solidFill>
            <a:prstDash val="solid"/>
            <a:round/>
            <a:headEnd type="none" w="sm" len="sm"/>
            <a:tailEnd type="none" w="sm" len="sm"/>
          </a:ln>
        </p:spPr>
      </p:cxnSp>
      <p:cxnSp>
        <p:nvCxnSpPr>
          <p:cNvPr id="1302" name="Google Shape;1302;p93"/>
          <p:cNvCxnSpPr/>
          <p:nvPr/>
        </p:nvCxnSpPr>
        <p:spPr>
          <a:xfrm rot="10800000">
            <a:off x="4848722" y="2693038"/>
            <a:ext cx="0" cy="575227"/>
          </a:xfrm>
          <a:prstGeom prst="straightConnector1">
            <a:avLst/>
          </a:prstGeom>
          <a:noFill/>
          <a:ln w="25400" cap="flat" cmpd="sng">
            <a:solidFill>
              <a:srgbClr val="FC0100"/>
            </a:solidFill>
            <a:prstDash val="solid"/>
            <a:round/>
            <a:headEnd type="none" w="sm" len="sm"/>
            <a:tailEnd type="none" w="sm" len="sm"/>
          </a:ln>
        </p:spPr>
      </p:cxnSp>
      <p:sp>
        <p:nvSpPr>
          <p:cNvPr id="1303" name="Google Shape;1303;p93"/>
          <p:cNvSpPr txBox="1"/>
          <p:nvPr/>
        </p:nvSpPr>
        <p:spPr>
          <a:xfrm>
            <a:off x="1442566" y="2903176"/>
            <a:ext cx="6786656" cy="355800"/>
          </a:xfrm>
          <a:prstGeom prst="rect">
            <a:avLst/>
          </a:prstGeom>
          <a:solidFill>
            <a:schemeClr val="dk2"/>
          </a:solidFill>
          <a:ln>
            <a:noFill/>
          </a:ln>
        </p:spPr>
        <p:txBody>
          <a:bodyPr spcFirstLastPara="1" wrap="square" lIns="91425" tIns="360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cxnSp>
        <p:nvCxnSpPr>
          <p:cNvPr id="1304" name="Google Shape;1304;p93"/>
          <p:cNvCxnSpPr/>
          <p:nvPr/>
        </p:nvCxnSpPr>
        <p:spPr>
          <a:xfrm>
            <a:off x="6244003" y="2901690"/>
            <a:ext cx="2314892" cy="8098"/>
          </a:xfrm>
          <a:prstGeom prst="straightConnector1">
            <a:avLst/>
          </a:prstGeom>
          <a:noFill/>
          <a:ln w="25400" cap="flat" cmpd="sng">
            <a:solidFill>
              <a:srgbClr val="FC0100"/>
            </a:solidFill>
            <a:prstDash val="solid"/>
            <a:round/>
            <a:headEnd type="none" w="sm" len="sm"/>
            <a:tailEnd type="triangle" w="lg" len="lg"/>
          </a:ln>
        </p:spPr>
      </p:cxnSp>
      <p:cxnSp>
        <p:nvCxnSpPr>
          <p:cNvPr id="1305" name="Google Shape;1305;p93"/>
          <p:cNvCxnSpPr/>
          <p:nvPr/>
        </p:nvCxnSpPr>
        <p:spPr>
          <a:xfrm>
            <a:off x="1815032" y="2901690"/>
            <a:ext cx="1311000" cy="0"/>
          </a:xfrm>
          <a:prstGeom prst="straightConnector1">
            <a:avLst/>
          </a:prstGeom>
          <a:noFill/>
          <a:ln w="25400" cap="flat" cmpd="sng">
            <a:solidFill>
              <a:srgbClr val="FC0100"/>
            </a:solidFill>
            <a:prstDash val="solid"/>
            <a:round/>
            <a:headEnd type="none" w="sm" len="sm"/>
            <a:tailEnd type="none" w="sm" len="sm"/>
          </a:ln>
        </p:spPr>
      </p:cxnSp>
      <p:cxnSp>
        <p:nvCxnSpPr>
          <p:cNvPr id="1306" name="Google Shape;1306;p93"/>
          <p:cNvCxnSpPr/>
          <p:nvPr/>
        </p:nvCxnSpPr>
        <p:spPr>
          <a:xfrm>
            <a:off x="2954352" y="2901690"/>
            <a:ext cx="2283900" cy="0"/>
          </a:xfrm>
          <a:prstGeom prst="straightConnector1">
            <a:avLst/>
          </a:prstGeom>
          <a:noFill/>
          <a:ln w="25400" cap="flat" cmpd="sng">
            <a:solidFill>
              <a:srgbClr val="FC0100"/>
            </a:solidFill>
            <a:prstDash val="solid"/>
            <a:round/>
            <a:headEnd type="none" w="sm" len="sm"/>
            <a:tailEnd type="none" w="sm" len="sm"/>
          </a:ln>
        </p:spPr>
      </p:cxnSp>
      <p:cxnSp>
        <p:nvCxnSpPr>
          <p:cNvPr id="1307" name="Google Shape;1307;p93"/>
          <p:cNvCxnSpPr/>
          <p:nvPr/>
        </p:nvCxnSpPr>
        <p:spPr>
          <a:xfrm>
            <a:off x="5208482" y="2901690"/>
            <a:ext cx="1205700" cy="0"/>
          </a:xfrm>
          <a:prstGeom prst="straightConnector1">
            <a:avLst/>
          </a:prstGeom>
          <a:noFill/>
          <a:ln w="25400" cap="flat" cmpd="sng">
            <a:solidFill>
              <a:srgbClr val="FC0100"/>
            </a:solidFill>
            <a:prstDash val="solid"/>
            <a:round/>
            <a:headEnd type="none" w="sm" len="sm"/>
            <a:tailEnd type="none" w="sm" len="sm"/>
          </a:ln>
        </p:spPr>
      </p:cxnSp>
      <p:cxnSp>
        <p:nvCxnSpPr>
          <p:cNvPr id="1308" name="Google Shape;1308;p93"/>
          <p:cNvCxnSpPr/>
          <p:nvPr/>
        </p:nvCxnSpPr>
        <p:spPr>
          <a:xfrm>
            <a:off x="1111902" y="2901690"/>
            <a:ext cx="991800" cy="0"/>
          </a:xfrm>
          <a:prstGeom prst="straightConnector1">
            <a:avLst/>
          </a:prstGeom>
          <a:noFill/>
          <a:ln w="25400" cap="flat" cmpd="sng">
            <a:solidFill>
              <a:srgbClr val="FC0100"/>
            </a:solidFill>
            <a:prstDash val="solid"/>
            <a:round/>
            <a:headEnd type="none" w="sm" len="sm"/>
            <a:tailEnd type="none" w="sm" len="sm"/>
          </a:ln>
        </p:spPr>
      </p:cxnSp>
      <p:grpSp>
        <p:nvGrpSpPr>
          <p:cNvPr id="1309" name="Google Shape;1309;p93"/>
          <p:cNvGrpSpPr/>
          <p:nvPr/>
        </p:nvGrpSpPr>
        <p:grpSpPr>
          <a:xfrm>
            <a:off x="642408" y="2519689"/>
            <a:ext cx="720009" cy="720022"/>
            <a:chOff x="1643766" y="3819736"/>
            <a:chExt cx="467599" cy="467456"/>
          </a:xfrm>
        </p:grpSpPr>
        <p:sp>
          <p:nvSpPr>
            <p:cNvPr id="1310" name="Google Shape;1310;p93"/>
            <p:cNvSpPr/>
            <p:nvPr/>
          </p:nvSpPr>
          <p:spPr>
            <a:xfrm>
              <a:off x="1643909" y="3819736"/>
              <a:ext cx="467456" cy="467456"/>
            </a:xfrm>
            <a:custGeom>
              <a:avLst/>
              <a:gdLst/>
              <a:ahLst/>
              <a:cxnLst/>
              <a:rect l="l" t="t" r="r" b="b"/>
              <a:pathLst>
                <a:path w="467456" h="467456" extrusionOk="0">
                  <a:moveTo>
                    <a:pt x="467457" y="233728"/>
                  </a:moveTo>
                  <a:cubicBezTo>
                    <a:pt x="467457" y="362813"/>
                    <a:pt x="362813" y="467457"/>
                    <a:pt x="233728" y="467457"/>
                  </a:cubicBezTo>
                  <a:cubicBezTo>
                    <a:pt x="104644" y="467457"/>
                    <a:pt x="0" y="362813"/>
                    <a:pt x="0" y="233728"/>
                  </a:cubicBezTo>
                  <a:cubicBezTo>
                    <a:pt x="0" y="104644"/>
                    <a:pt x="104644" y="0"/>
                    <a:pt x="233728" y="0"/>
                  </a:cubicBezTo>
                  <a:cubicBezTo>
                    <a:pt x="362813" y="0"/>
                    <a:pt x="467457" y="104644"/>
                    <a:pt x="467457" y="233728"/>
                  </a:cubicBezTo>
                  <a:close/>
                </a:path>
              </a:pathLst>
            </a:custGeom>
            <a:solidFill>
              <a:srgbClr val="FC0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1" name="Google Shape;1311;p93"/>
            <p:cNvSpPr/>
            <p:nvPr/>
          </p:nvSpPr>
          <p:spPr>
            <a:xfrm>
              <a:off x="1643766" y="3889093"/>
              <a:ext cx="387622" cy="398099"/>
            </a:xfrm>
            <a:custGeom>
              <a:avLst/>
              <a:gdLst/>
              <a:ahLst/>
              <a:cxnLst/>
              <a:rect l="l" t="t" r="r" b="b"/>
              <a:pathLst>
                <a:path w="387622" h="398099" extrusionOk="0">
                  <a:moveTo>
                    <a:pt x="361778" y="96517"/>
                  </a:moveTo>
                  <a:lnTo>
                    <a:pt x="376909" y="17762"/>
                  </a:lnTo>
                  <a:lnTo>
                    <a:pt x="372398" y="7612"/>
                  </a:lnTo>
                  <a:lnTo>
                    <a:pt x="333209" y="0"/>
                  </a:lnTo>
                  <a:lnTo>
                    <a:pt x="319581" y="3383"/>
                  </a:lnTo>
                  <a:lnTo>
                    <a:pt x="302947" y="23965"/>
                  </a:lnTo>
                  <a:lnTo>
                    <a:pt x="278418" y="11372"/>
                  </a:lnTo>
                  <a:lnTo>
                    <a:pt x="247687" y="4887"/>
                  </a:lnTo>
                  <a:lnTo>
                    <a:pt x="227199" y="4323"/>
                  </a:lnTo>
                  <a:lnTo>
                    <a:pt x="199005" y="9868"/>
                  </a:lnTo>
                  <a:lnTo>
                    <a:pt x="166112" y="23401"/>
                  </a:lnTo>
                  <a:lnTo>
                    <a:pt x="145624" y="188"/>
                  </a:lnTo>
                  <a:lnTo>
                    <a:pt x="96661" y="7330"/>
                  </a:lnTo>
                  <a:lnTo>
                    <a:pt x="10105" y="96423"/>
                  </a:lnTo>
                  <a:cubicBezTo>
                    <a:pt x="-27343" y="220065"/>
                    <a:pt x="42530" y="350654"/>
                    <a:pt x="166171" y="388103"/>
                  </a:cubicBezTo>
                  <a:cubicBezTo>
                    <a:pt x="186647" y="394305"/>
                    <a:pt x="207877" y="397668"/>
                    <a:pt x="229267" y="398099"/>
                  </a:cubicBezTo>
                  <a:lnTo>
                    <a:pt x="313849" y="312765"/>
                  </a:lnTo>
                  <a:lnTo>
                    <a:pt x="338377" y="273576"/>
                  </a:lnTo>
                  <a:lnTo>
                    <a:pt x="351159" y="242468"/>
                  </a:lnTo>
                  <a:lnTo>
                    <a:pt x="369391" y="227526"/>
                  </a:lnTo>
                  <a:lnTo>
                    <a:pt x="385367" y="198674"/>
                  </a:lnTo>
                  <a:lnTo>
                    <a:pt x="387623" y="145857"/>
                  </a:lnTo>
                  <a:lnTo>
                    <a:pt x="382266" y="122644"/>
                  </a:lnTo>
                  <a:close/>
                </a:path>
              </a:pathLst>
            </a:custGeom>
            <a:solidFill>
              <a:srgbClr val="A70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2" name="Google Shape;1312;p93"/>
            <p:cNvSpPr/>
            <p:nvPr/>
          </p:nvSpPr>
          <p:spPr>
            <a:xfrm>
              <a:off x="1801702" y="4065399"/>
              <a:ext cx="37216" cy="32799"/>
            </a:xfrm>
            <a:custGeom>
              <a:avLst/>
              <a:gdLst/>
              <a:ahLst/>
              <a:cxnLst/>
              <a:rect l="l" t="t" r="r" b="b"/>
              <a:pathLst>
                <a:path w="37216" h="32799" extrusionOk="0">
                  <a:moveTo>
                    <a:pt x="19642" y="32799"/>
                  </a:moveTo>
                  <a:cubicBezTo>
                    <a:pt x="27066" y="32789"/>
                    <a:pt x="33857" y="28613"/>
                    <a:pt x="37216" y="21991"/>
                  </a:cubicBezTo>
                  <a:lnTo>
                    <a:pt x="5169" y="0"/>
                  </a:lnTo>
                  <a:cubicBezTo>
                    <a:pt x="1849" y="3577"/>
                    <a:pt x="3" y="8277"/>
                    <a:pt x="0" y="13157"/>
                  </a:cubicBezTo>
                  <a:cubicBezTo>
                    <a:pt x="51" y="23984"/>
                    <a:pt x="8815" y="32748"/>
                    <a:pt x="19642"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3" name="Google Shape;1313;p93"/>
            <p:cNvSpPr/>
            <p:nvPr/>
          </p:nvSpPr>
          <p:spPr>
            <a:xfrm>
              <a:off x="1760886" y="3909866"/>
              <a:ext cx="37614" cy="44826"/>
            </a:xfrm>
            <a:custGeom>
              <a:avLst/>
              <a:gdLst/>
              <a:ahLst/>
              <a:cxnLst/>
              <a:rect l="l" t="t" r="r" b="b"/>
              <a:pathLst>
                <a:path w="37614" h="44826" extrusionOk="0">
                  <a:moveTo>
                    <a:pt x="123" y="9770"/>
                  </a:moveTo>
                  <a:cubicBezTo>
                    <a:pt x="-592" y="5996"/>
                    <a:pt x="1887" y="2358"/>
                    <a:pt x="5661" y="1642"/>
                  </a:cubicBezTo>
                  <a:cubicBezTo>
                    <a:pt x="5757" y="1624"/>
                    <a:pt x="5853" y="1608"/>
                    <a:pt x="5950" y="1594"/>
                  </a:cubicBezTo>
                  <a:lnTo>
                    <a:pt x="17133" y="90"/>
                  </a:lnTo>
                  <a:cubicBezTo>
                    <a:pt x="18666" y="-30"/>
                    <a:pt x="20206" y="-30"/>
                    <a:pt x="21738" y="90"/>
                  </a:cubicBezTo>
                  <a:lnTo>
                    <a:pt x="21738" y="90"/>
                  </a:lnTo>
                  <a:cubicBezTo>
                    <a:pt x="22057" y="403"/>
                    <a:pt x="22341" y="750"/>
                    <a:pt x="22584" y="1124"/>
                  </a:cubicBezTo>
                  <a:lnTo>
                    <a:pt x="22584" y="1124"/>
                  </a:lnTo>
                  <a:lnTo>
                    <a:pt x="22584" y="1124"/>
                  </a:lnTo>
                  <a:cubicBezTo>
                    <a:pt x="26401" y="5500"/>
                    <a:pt x="29978" y="10081"/>
                    <a:pt x="33298" y="14845"/>
                  </a:cubicBezTo>
                  <a:cubicBezTo>
                    <a:pt x="34596" y="16817"/>
                    <a:pt x="35788" y="18856"/>
                    <a:pt x="36869" y="20954"/>
                  </a:cubicBezTo>
                  <a:cubicBezTo>
                    <a:pt x="38373" y="23936"/>
                    <a:pt x="37544" y="27566"/>
                    <a:pt x="34895" y="29600"/>
                  </a:cubicBezTo>
                  <a:lnTo>
                    <a:pt x="16757" y="43415"/>
                  </a:lnTo>
                  <a:cubicBezTo>
                    <a:pt x="13748" y="45717"/>
                    <a:pt x="9442" y="45144"/>
                    <a:pt x="7140" y="42134"/>
                  </a:cubicBezTo>
                  <a:cubicBezTo>
                    <a:pt x="6498" y="41294"/>
                    <a:pt x="6058" y="40318"/>
                    <a:pt x="5856" y="3928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4" name="Google Shape;1314;p93"/>
            <p:cNvSpPr/>
            <p:nvPr/>
          </p:nvSpPr>
          <p:spPr>
            <a:xfrm>
              <a:off x="1734036" y="3899047"/>
              <a:ext cx="290586" cy="224534"/>
            </a:xfrm>
            <a:custGeom>
              <a:avLst/>
              <a:gdLst/>
              <a:ahLst/>
              <a:cxnLst/>
              <a:rect l="l" t="t" r="r" b="b"/>
              <a:pathLst>
                <a:path w="290586" h="224534" extrusionOk="0">
                  <a:moveTo>
                    <a:pt x="30356" y="224432"/>
                  </a:moveTo>
                  <a:cubicBezTo>
                    <a:pt x="29960" y="224568"/>
                    <a:pt x="29530" y="224568"/>
                    <a:pt x="29134" y="224432"/>
                  </a:cubicBezTo>
                  <a:cubicBezTo>
                    <a:pt x="10912" y="212328"/>
                    <a:pt x="-29" y="191894"/>
                    <a:pt x="0" y="170018"/>
                  </a:cubicBezTo>
                  <a:lnTo>
                    <a:pt x="0" y="140790"/>
                  </a:lnTo>
                  <a:cubicBezTo>
                    <a:pt x="1370" y="123606"/>
                    <a:pt x="8603" y="107414"/>
                    <a:pt x="20488" y="94928"/>
                  </a:cubicBezTo>
                  <a:cubicBezTo>
                    <a:pt x="38589" y="78538"/>
                    <a:pt x="58086" y="63759"/>
                    <a:pt x="78755" y="50757"/>
                  </a:cubicBezTo>
                  <a:cubicBezTo>
                    <a:pt x="84925" y="46658"/>
                    <a:pt x="87131" y="38639"/>
                    <a:pt x="83924" y="31961"/>
                  </a:cubicBezTo>
                  <a:lnTo>
                    <a:pt x="79413" y="22563"/>
                  </a:lnTo>
                  <a:cubicBezTo>
                    <a:pt x="78934" y="21616"/>
                    <a:pt x="79212" y="20462"/>
                    <a:pt x="80071" y="19838"/>
                  </a:cubicBezTo>
                  <a:cubicBezTo>
                    <a:pt x="99246" y="6658"/>
                    <a:pt x="122027" y="-269"/>
                    <a:pt x="145293" y="8"/>
                  </a:cubicBezTo>
                  <a:cubicBezTo>
                    <a:pt x="168569" y="-241"/>
                    <a:pt x="191352" y="6719"/>
                    <a:pt x="210515" y="19932"/>
                  </a:cubicBezTo>
                  <a:cubicBezTo>
                    <a:pt x="211374" y="20556"/>
                    <a:pt x="211653" y="21710"/>
                    <a:pt x="211173" y="22657"/>
                  </a:cubicBezTo>
                  <a:lnTo>
                    <a:pt x="206756" y="32055"/>
                  </a:lnTo>
                  <a:cubicBezTo>
                    <a:pt x="203488" y="38706"/>
                    <a:pt x="205659" y="46749"/>
                    <a:pt x="211831" y="50851"/>
                  </a:cubicBezTo>
                  <a:cubicBezTo>
                    <a:pt x="232554" y="63853"/>
                    <a:pt x="252084" y="78666"/>
                    <a:pt x="270193" y="95116"/>
                  </a:cubicBezTo>
                  <a:cubicBezTo>
                    <a:pt x="282089" y="107548"/>
                    <a:pt x="289297" y="123726"/>
                    <a:pt x="290586" y="140884"/>
                  </a:cubicBezTo>
                  <a:lnTo>
                    <a:pt x="290586" y="169736"/>
                  </a:lnTo>
                  <a:cubicBezTo>
                    <a:pt x="290615" y="191612"/>
                    <a:pt x="279675" y="212046"/>
                    <a:pt x="261452" y="224150"/>
                  </a:cubicBezTo>
                  <a:cubicBezTo>
                    <a:pt x="260760" y="224574"/>
                    <a:pt x="259889" y="224574"/>
                    <a:pt x="259197" y="224150"/>
                  </a:cubicBezTo>
                  <a:cubicBezTo>
                    <a:pt x="258463" y="223736"/>
                    <a:pt x="258054" y="222918"/>
                    <a:pt x="258163" y="222083"/>
                  </a:cubicBezTo>
                  <a:cubicBezTo>
                    <a:pt x="259743" y="203745"/>
                    <a:pt x="258794" y="185278"/>
                    <a:pt x="255344" y="167198"/>
                  </a:cubicBezTo>
                  <a:lnTo>
                    <a:pt x="255344" y="166259"/>
                  </a:lnTo>
                  <a:lnTo>
                    <a:pt x="199708" y="138065"/>
                  </a:lnTo>
                  <a:lnTo>
                    <a:pt x="156007" y="192009"/>
                  </a:lnTo>
                  <a:cubicBezTo>
                    <a:pt x="155628" y="192708"/>
                    <a:pt x="154920" y="193168"/>
                    <a:pt x="154127" y="193231"/>
                  </a:cubicBezTo>
                  <a:lnTo>
                    <a:pt x="136177" y="193231"/>
                  </a:lnTo>
                  <a:cubicBezTo>
                    <a:pt x="135556" y="193246"/>
                    <a:pt x="134964" y="192967"/>
                    <a:pt x="134579" y="192479"/>
                  </a:cubicBezTo>
                  <a:lnTo>
                    <a:pt x="91067" y="138159"/>
                  </a:lnTo>
                  <a:lnTo>
                    <a:pt x="35431" y="166353"/>
                  </a:lnTo>
                  <a:lnTo>
                    <a:pt x="35431" y="167386"/>
                  </a:lnTo>
                  <a:cubicBezTo>
                    <a:pt x="31979" y="185466"/>
                    <a:pt x="31062" y="203938"/>
                    <a:pt x="32705" y="222271"/>
                  </a:cubicBezTo>
                  <a:cubicBezTo>
                    <a:pt x="32727" y="223112"/>
                    <a:pt x="32296" y="223901"/>
                    <a:pt x="31577" y="224338"/>
                  </a:cubicBezTo>
                  <a:cubicBezTo>
                    <a:pt x="31192" y="224505"/>
                    <a:pt x="30762" y="224538"/>
                    <a:pt x="30356" y="224432"/>
                  </a:cubicBezTo>
                  <a:close/>
                  <a:moveTo>
                    <a:pt x="198862" y="132802"/>
                  </a:moveTo>
                  <a:cubicBezTo>
                    <a:pt x="199168" y="132707"/>
                    <a:pt x="199495" y="132707"/>
                    <a:pt x="199802" y="132802"/>
                  </a:cubicBezTo>
                  <a:lnTo>
                    <a:pt x="257505" y="162875"/>
                  </a:lnTo>
                  <a:cubicBezTo>
                    <a:pt x="258047" y="163184"/>
                    <a:pt x="258451" y="163688"/>
                    <a:pt x="258633" y="164285"/>
                  </a:cubicBezTo>
                  <a:lnTo>
                    <a:pt x="259103" y="166259"/>
                  </a:lnTo>
                  <a:cubicBezTo>
                    <a:pt x="262291" y="183259"/>
                    <a:pt x="263333" y="200593"/>
                    <a:pt x="262204" y="217854"/>
                  </a:cubicBezTo>
                  <a:cubicBezTo>
                    <a:pt x="277096" y="206292"/>
                    <a:pt x="285804" y="188494"/>
                    <a:pt x="285793" y="169642"/>
                  </a:cubicBezTo>
                  <a:lnTo>
                    <a:pt x="285793" y="140790"/>
                  </a:lnTo>
                  <a:cubicBezTo>
                    <a:pt x="284659" y="124765"/>
                    <a:pt x="278018" y="109624"/>
                    <a:pt x="266997" y="97935"/>
                  </a:cubicBezTo>
                  <a:cubicBezTo>
                    <a:pt x="249108" y="81741"/>
                    <a:pt x="229830" y="67149"/>
                    <a:pt x="209388" y="54328"/>
                  </a:cubicBezTo>
                  <a:cubicBezTo>
                    <a:pt x="201063" y="49082"/>
                    <a:pt x="198194" y="38302"/>
                    <a:pt x="202809" y="29612"/>
                  </a:cubicBezTo>
                  <a:lnTo>
                    <a:pt x="206474" y="22375"/>
                  </a:lnTo>
                  <a:cubicBezTo>
                    <a:pt x="169228" y="-1429"/>
                    <a:pt x="121546" y="-1429"/>
                    <a:pt x="84300" y="22375"/>
                  </a:cubicBezTo>
                  <a:lnTo>
                    <a:pt x="87965" y="29612"/>
                  </a:lnTo>
                  <a:cubicBezTo>
                    <a:pt x="92598" y="38279"/>
                    <a:pt x="89771" y="49052"/>
                    <a:pt x="81481" y="54328"/>
                  </a:cubicBezTo>
                  <a:cubicBezTo>
                    <a:pt x="61005" y="67102"/>
                    <a:pt x="41724" y="81697"/>
                    <a:pt x="23871" y="97935"/>
                  </a:cubicBezTo>
                  <a:cubicBezTo>
                    <a:pt x="12870" y="109637"/>
                    <a:pt x="6232" y="124770"/>
                    <a:pt x="5075" y="140790"/>
                  </a:cubicBezTo>
                  <a:lnTo>
                    <a:pt x="5075" y="169642"/>
                  </a:lnTo>
                  <a:cubicBezTo>
                    <a:pt x="5064" y="188494"/>
                    <a:pt x="13773" y="206292"/>
                    <a:pt x="28664" y="217854"/>
                  </a:cubicBezTo>
                  <a:cubicBezTo>
                    <a:pt x="27462" y="200590"/>
                    <a:pt x="28537" y="183242"/>
                    <a:pt x="31859" y="166259"/>
                  </a:cubicBezTo>
                  <a:lnTo>
                    <a:pt x="31859" y="164285"/>
                  </a:lnTo>
                  <a:cubicBezTo>
                    <a:pt x="32041" y="163688"/>
                    <a:pt x="32445" y="163184"/>
                    <a:pt x="32987" y="162875"/>
                  </a:cubicBezTo>
                  <a:lnTo>
                    <a:pt x="91067" y="133084"/>
                  </a:lnTo>
                  <a:cubicBezTo>
                    <a:pt x="91963" y="132597"/>
                    <a:pt x="93080" y="132836"/>
                    <a:pt x="93698" y="133648"/>
                  </a:cubicBezTo>
                  <a:lnTo>
                    <a:pt x="137211" y="188532"/>
                  </a:lnTo>
                  <a:lnTo>
                    <a:pt x="153281" y="188532"/>
                  </a:lnTo>
                  <a:lnTo>
                    <a:pt x="197170" y="133648"/>
                  </a:lnTo>
                  <a:cubicBezTo>
                    <a:pt x="197574" y="133121"/>
                    <a:pt x="198198" y="132809"/>
                    <a:pt x="198862" y="13280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5" name="Google Shape;1315;p93"/>
            <p:cNvSpPr/>
            <p:nvPr/>
          </p:nvSpPr>
          <p:spPr>
            <a:xfrm>
              <a:off x="1770031" y="4090215"/>
              <a:ext cx="218602" cy="139753"/>
            </a:xfrm>
            <a:custGeom>
              <a:avLst/>
              <a:gdLst/>
              <a:ahLst/>
              <a:cxnLst/>
              <a:rect l="l" t="t" r="r" b="b"/>
              <a:pathLst>
                <a:path w="218602" h="139753" extrusionOk="0">
                  <a:moveTo>
                    <a:pt x="112964" y="139743"/>
                  </a:moveTo>
                  <a:cubicBezTo>
                    <a:pt x="112409" y="139755"/>
                    <a:pt x="111870" y="139554"/>
                    <a:pt x="111460" y="139179"/>
                  </a:cubicBezTo>
                  <a:cubicBezTo>
                    <a:pt x="111028" y="138762"/>
                    <a:pt x="110790" y="138183"/>
                    <a:pt x="110802" y="137582"/>
                  </a:cubicBezTo>
                  <a:lnTo>
                    <a:pt x="110802" y="85987"/>
                  </a:lnTo>
                  <a:cubicBezTo>
                    <a:pt x="110555" y="84819"/>
                    <a:pt x="111301" y="83672"/>
                    <a:pt x="112469" y="83424"/>
                  </a:cubicBezTo>
                  <a:cubicBezTo>
                    <a:pt x="113636" y="83176"/>
                    <a:pt x="114784" y="83922"/>
                    <a:pt x="115031" y="85090"/>
                  </a:cubicBezTo>
                  <a:cubicBezTo>
                    <a:pt x="115094" y="85386"/>
                    <a:pt x="115094" y="85691"/>
                    <a:pt x="115031" y="85987"/>
                  </a:cubicBezTo>
                  <a:lnTo>
                    <a:pt x="115031" y="135326"/>
                  </a:lnTo>
                  <a:cubicBezTo>
                    <a:pt x="139653" y="132756"/>
                    <a:pt x="162354" y="120851"/>
                    <a:pt x="178468" y="102057"/>
                  </a:cubicBezTo>
                  <a:cubicBezTo>
                    <a:pt x="193030" y="85539"/>
                    <a:pt x="204320" y="66404"/>
                    <a:pt x="211737" y="45669"/>
                  </a:cubicBezTo>
                  <a:cubicBezTo>
                    <a:pt x="213794" y="32398"/>
                    <a:pt x="214580" y="18961"/>
                    <a:pt x="214086" y="5540"/>
                  </a:cubicBezTo>
                  <a:lnTo>
                    <a:pt x="152153" y="40876"/>
                  </a:lnTo>
                  <a:cubicBezTo>
                    <a:pt x="151367" y="41441"/>
                    <a:pt x="150308" y="41441"/>
                    <a:pt x="149522" y="40876"/>
                  </a:cubicBezTo>
                  <a:lnTo>
                    <a:pt x="117193" y="8359"/>
                  </a:lnTo>
                  <a:lnTo>
                    <a:pt x="101310" y="8359"/>
                  </a:lnTo>
                  <a:lnTo>
                    <a:pt x="68981" y="40782"/>
                  </a:lnTo>
                  <a:cubicBezTo>
                    <a:pt x="68195" y="41347"/>
                    <a:pt x="67136" y="41347"/>
                    <a:pt x="66350" y="40782"/>
                  </a:cubicBezTo>
                  <a:lnTo>
                    <a:pt x="4417" y="5822"/>
                  </a:lnTo>
                  <a:cubicBezTo>
                    <a:pt x="3923" y="19243"/>
                    <a:pt x="4710" y="32680"/>
                    <a:pt x="6766" y="45951"/>
                  </a:cubicBezTo>
                  <a:cubicBezTo>
                    <a:pt x="14213" y="66692"/>
                    <a:pt x="25535" y="85827"/>
                    <a:pt x="40129" y="102339"/>
                  </a:cubicBezTo>
                  <a:cubicBezTo>
                    <a:pt x="56224" y="121092"/>
                    <a:pt x="78892" y="132964"/>
                    <a:pt x="103472" y="135514"/>
                  </a:cubicBezTo>
                  <a:lnTo>
                    <a:pt x="103472" y="85987"/>
                  </a:lnTo>
                  <a:cubicBezTo>
                    <a:pt x="103224" y="84819"/>
                    <a:pt x="103970" y="83672"/>
                    <a:pt x="105138" y="83424"/>
                  </a:cubicBezTo>
                  <a:cubicBezTo>
                    <a:pt x="106306" y="83176"/>
                    <a:pt x="107453" y="83922"/>
                    <a:pt x="107701" y="85090"/>
                  </a:cubicBezTo>
                  <a:cubicBezTo>
                    <a:pt x="107764" y="85386"/>
                    <a:pt x="107764" y="85691"/>
                    <a:pt x="107701" y="85987"/>
                  </a:cubicBezTo>
                  <a:lnTo>
                    <a:pt x="107701" y="137582"/>
                  </a:lnTo>
                  <a:cubicBezTo>
                    <a:pt x="107713" y="138183"/>
                    <a:pt x="107475" y="138762"/>
                    <a:pt x="107043" y="139179"/>
                  </a:cubicBezTo>
                  <a:cubicBezTo>
                    <a:pt x="106659" y="139595"/>
                    <a:pt x="106102" y="139804"/>
                    <a:pt x="105539" y="139743"/>
                  </a:cubicBezTo>
                  <a:cubicBezTo>
                    <a:pt x="78947" y="137773"/>
                    <a:pt x="54245" y="125253"/>
                    <a:pt x="36934" y="104971"/>
                  </a:cubicBezTo>
                  <a:cubicBezTo>
                    <a:pt x="21921" y="88031"/>
                    <a:pt x="10279" y="68383"/>
                    <a:pt x="2631" y="47079"/>
                  </a:cubicBezTo>
                  <a:cubicBezTo>
                    <a:pt x="2631" y="47079"/>
                    <a:pt x="2631" y="47079"/>
                    <a:pt x="2631" y="47079"/>
                  </a:cubicBezTo>
                  <a:cubicBezTo>
                    <a:pt x="306" y="32194"/>
                    <a:pt x="-481" y="17109"/>
                    <a:pt x="282" y="2063"/>
                  </a:cubicBezTo>
                  <a:cubicBezTo>
                    <a:pt x="354" y="1322"/>
                    <a:pt x="772" y="660"/>
                    <a:pt x="1410" y="277"/>
                  </a:cubicBezTo>
                  <a:cubicBezTo>
                    <a:pt x="2049" y="-92"/>
                    <a:pt x="2837" y="-92"/>
                    <a:pt x="3477" y="277"/>
                  </a:cubicBezTo>
                  <a:lnTo>
                    <a:pt x="67102" y="36459"/>
                  </a:lnTo>
                  <a:lnTo>
                    <a:pt x="99337" y="4788"/>
                  </a:lnTo>
                  <a:cubicBezTo>
                    <a:pt x="99711" y="4350"/>
                    <a:pt x="100265" y="4108"/>
                    <a:pt x="100840" y="4130"/>
                  </a:cubicBezTo>
                  <a:lnTo>
                    <a:pt x="118133" y="4130"/>
                  </a:lnTo>
                  <a:cubicBezTo>
                    <a:pt x="118708" y="4107"/>
                    <a:pt x="119262" y="4350"/>
                    <a:pt x="119636" y="4788"/>
                  </a:cubicBezTo>
                  <a:lnTo>
                    <a:pt x="151496" y="36553"/>
                  </a:lnTo>
                  <a:lnTo>
                    <a:pt x="215120" y="371"/>
                  </a:lnTo>
                  <a:cubicBezTo>
                    <a:pt x="215760" y="2"/>
                    <a:pt x="216548" y="2"/>
                    <a:pt x="217188" y="371"/>
                  </a:cubicBezTo>
                  <a:cubicBezTo>
                    <a:pt x="217825" y="754"/>
                    <a:pt x="218243" y="1416"/>
                    <a:pt x="218315" y="2157"/>
                  </a:cubicBezTo>
                  <a:cubicBezTo>
                    <a:pt x="219077" y="17044"/>
                    <a:pt x="218321" y="31969"/>
                    <a:pt x="216060" y="46703"/>
                  </a:cubicBezTo>
                  <a:cubicBezTo>
                    <a:pt x="216060" y="46703"/>
                    <a:pt x="216060" y="46703"/>
                    <a:pt x="216060" y="46703"/>
                  </a:cubicBezTo>
                  <a:cubicBezTo>
                    <a:pt x="208430" y="67966"/>
                    <a:pt x="196820" y="87582"/>
                    <a:pt x="181851" y="104501"/>
                  </a:cubicBezTo>
                  <a:cubicBezTo>
                    <a:pt x="164521" y="124824"/>
                    <a:pt x="139786" y="137377"/>
                    <a:pt x="113152" y="1393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6" name="Google Shape;1316;p93"/>
            <p:cNvSpPr/>
            <p:nvPr/>
          </p:nvSpPr>
          <p:spPr>
            <a:xfrm>
              <a:off x="1725672" y="3886863"/>
              <a:ext cx="306750" cy="351741"/>
            </a:xfrm>
            <a:custGeom>
              <a:avLst/>
              <a:gdLst/>
              <a:ahLst/>
              <a:cxnLst/>
              <a:rect l="l" t="t" r="r" b="b"/>
              <a:pathLst>
                <a:path w="306750" h="351741" extrusionOk="0">
                  <a:moveTo>
                    <a:pt x="154879" y="351742"/>
                  </a:moveTo>
                  <a:lnTo>
                    <a:pt x="152436" y="351742"/>
                  </a:lnTo>
                  <a:cubicBezTo>
                    <a:pt x="124269" y="350977"/>
                    <a:pt x="97602" y="338880"/>
                    <a:pt x="78473" y="318191"/>
                  </a:cubicBezTo>
                  <a:cubicBezTo>
                    <a:pt x="60666" y="300135"/>
                    <a:pt x="47229" y="278242"/>
                    <a:pt x="39190" y="254191"/>
                  </a:cubicBezTo>
                  <a:lnTo>
                    <a:pt x="36652" y="246108"/>
                  </a:lnTo>
                  <a:cubicBezTo>
                    <a:pt x="13969" y="232856"/>
                    <a:pt x="18" y="208566"/>
                    <a:pt x="0" y="182296"/>
                  </a:cubicBezTo>
                  <a:lnTo>
                    <a:pt x="0" y="153068"/>
                  </a:lnTo>
                  <a:cubicBezTo>
                    <a:pt x="-32" y="131803"/>
                    <a:pt x="9114" y="111558"/>
                    <a:pt x="25093" y="97526"/>
                  </a:cubicBezTo>
                  <a:lnTo>
                    <a:pt x="10338" y="23752"/>
                  </a:lnTo>
                  <a:cubicBezTo>
                    <a:pt x="9514" y="19722"/>
                    <a:pt x="10326" y="15530"/>
                    <a:pt x="12593" y="12098"/>
                  </a:cubicBezTo>
                  <a:cubicBezTo>
                    <a:pt x="14752" y="8785"/>
                    <a:pt x="18128" y="6455"/>
                    <a:pt x="21991" y="5613"/>
                  </a:cubicBezTo>
                  <a:lnTo>
                    <a:pt x="44735" y="1196"/>
                  </a:lnTo>
                  <a:cubicBezTo>
                    <a:pt x="47829" y="576"/>
                    <a:pt x="50977" y="262"/>
                    <a:pt x="54133" y="257"/>
                  </a:cubicBezTo>
                  <a:cubicBezTo>
                    <a:pt x="61940" y="-925"/>
                    <a:pt x="69803" y="2027"/>
                    <a:pt x="74902" y="8057"/>
                  </a:cubicBezTo>
                  <a:cubicBezTo>
                    <a:pt x="77722" y="11722"/>
                    <a:pt x="83642" y="20274"/>
                    <a:pt x="86274" y="24034"/>
                  </a:cubicBezTo>
                  <a:cubicBezTo>
                    <a:pt x="127377" y="-2164"/>
                    <a:pt x="179938" y="-2164"/>
                    <a:pt x="221041" y="24034"/>
                  </a:cubicBezTo>
                  <a:cubicBezTo>
                    <a:pt x="223579" y="20274"/>
                    <a:pt x="229593" y="11722"/>
                    <a:pt x="232319" y="8057"/>
                  </a:cubicBezTo>
                  <a:cubicBezTo>
                    <a:pt x="237518" y="2201"/>
                    <a:pt x="245365" y="-569"/>
                    <a:pt x="253088" y="727"/>
                  </a:cubicBezTo>
                  <a:cubicBezTo>
                    <a:pt x="256244" y="731"/>
                    <a:pt x="259392" y="1046"/>
                    <a:pt x="262486" y="1666"/>
                  </a:cubicBezTo>
                  <a:lnTo>
                    <a:pt x="284666" y="5613"/>
                  </a:lnTo>
                  <a:cubicBezTo>
                    <a:pt x="288529" y="6455"/>
                    <a:pt x="291905" y="8785"/>
                    <a:pt x="294064" y="12098"/>
                  </a:cubicBezTo>
                  <a:cubicBezTo>
                    <a:pt x="296331" y="15530"/>
                    <a:pt x="297143" y="19722"/>
                    <a:pt x="296319" y="23752"/>
                  </a:cubicBezTo>
                  <a:lnTo>
                    <a:pt x="281564" y="97526"/>
                  </a:lnTo>
                  <a:cubicBezTo>
                    <a:pt x="297567" y="111548"/>
                    <a:pt x="306746" y="131791"/>
                    <a:pt x="306751" y="153068"/>
                  </a:cubicBezTo>
                  <a:lnTo>
                    <a:pt x="306751" y="182014"/>
                  </a:lnTo>
                  <a:cubicBezTo>
                    <a:pt x="306812" y="208184"/>
                    <a:pt x="293057" y="232443"/>
                    <a:pt x="270569" y="245826"/>
                  </a:cubicBezTo>
                  <a:lnTo>
                    <a:pt x="268031" y="253815"/>
                  </a:lnTo>
                  <a:cubicBezTo>
                    <a:pt x="260053" y="278005"/>
                    <a:pt x="246611" y="300033"/>
                    <a:pt x="228747" y="318191"/>
                  </a:cubicBezTo>
                  <a:cubicBezTo>
                    <a:pt x="209641" y="338857"/>
                    <a:pt x="183013" y="350952"/>
                    <a:pt x="154879" y="351742"/>
                  </a:cubicBezTo>
                  <a:close/>
                  <a:moveTo>
                    <a:pt x="153657" y="347419"/>
                  </a:moveTo>
                  <a:lnTo>
                    <a:pt x="154879" y="347419"/>
                  </a:lnTo>
                  <a:cubicBezTo>
                    <a:pt x="181911" y="346550"/>
                    <a:pt x="207454" y="334829"/>
                    <a:pt x="225740" y="314902"/>
                  </a:cubicBezTo>
                  <a:cubicBezTo>
                    <a:pt x="243077" y="297249"/>
                    <a:pt x="256158" y="275875"/>
                    <a:pt x="263990" y="252405"/>
                  </a:cubicBezTo>
                  <a:lnTo>
                    <a:pt x="266715" y="243665"/>
                  </a:lnTo>
                  <a:cubicBezTo>
                    <a:pt x="266889" y="243167"/>
                    <a:pt x="267218" y="242738"/>
                    <a:pt x="267655" y="242443"/>
                  </a:cubicBezTo>
                  <a:cubicBezTo>
                    <a:pt x="289619" y="230235"/>
                    <a:pt x="303303" y="207142"/>
                    <a:pt x="303462" y="182014"/>
                  </a:cubicBezTo>
                  <a:lnTo>
                    <a:pt x="303462" y="153068"/>
                  </a:lnTo>
                  <a:cubicBezTo>
                    <a:pt x="303488" y="132624"/>
                    <a:pt x="294516" y="113203"/>
                    <a:pt x="278933" y="99969"/>
                  </a:cubicBezTo>
                  <a:cubicBezTo>
                    <a:pt x="278286" y="99497"/>
                    <a:pt x="277989" y="98680"/>
                    <a:pt x="278181" y="97902"/>
                  </a:cubicBezTo>
                  <a:lnTo>
                    <a:pt x="293218" y="22718"/>
                  </a:lnTo>
                  <a:cubicBezTo>
                    <a:pt x="293803" y="19816"/>
                    <a:pt x="293193" y="16800"/>
                    <a:pt x="291526" y="14354"/>
                  </a:cubicBezTo>
                  <a:cubicBezTo>
                    <a:pt x="289949" y="11842"/>
                    <a:pt x="287393" y="10104"/>
                    <a:pt x="284478" y="9561"/>
                  </a:cubicBezTo>
                  <a:lnTo>
                    <a:pt x="261828" y="5238"/>
                  </a:lnTo>
                  <a:cubicBezTo>
                    <a:pt x="259106" y="4684"/>
                    <a:pt x="256336" y="4401"/>
                    <a:pt x="253558" y="4392"/>
                  </a:cubicBezTo>
                  <a:cubicBezTo>
                    <a:pt x="246040" y="4392"/>
                    <a:pt x="240589" y="4392"/>
                    <a:pt x="236172" y="10031"/>
                  </a:cubicBezTo>
                  <a:cubicBezTo>
                    <a:pt x="231755" y="15669"/>
                    <a:pt x="223860" y="27417"/>
                    <a:pt x="223766" y="27511"/>
                  </a:cubicBezTo>
                  <a:cubicBezTo>
                    <a:pt x="223141" y="28466"/>
                    <a:pt x="221860" y="28734"/>
                    <a:pt x="220904" y="28109"/>
                  </a:cubicBezTo>
                  <a:cubicBezTo>
                    <a:pt x="220887" y="28098"/>
                    <a:pt x="220870" y="28087"/>
                    <a:pt x="220853" y="28075"/>
                  </a:cubicBezTo>
                  <a:cubicBezTo>
                    <a:pt x="180335" y="1397"/>
                    <a:pt x="127826" y="1397"/>
                    <a:pt x="87308" y="28075"/>
                  </a:cubicBezTo>
                  <a:cubicBezTo>
                    <a:pt x="86371" y="28728"/>
                    <a:pt x="85082" y="28499"/>
                    <a:pt x="84429" y="27562"/>
                  </a:cubicBezTo>
                  <a:cubicBezTo>
                    <a:pt x="84417" y="27545"/>
                    <a:pt x="84405" y="27528"/>
                    <a:pt x="84394" y="27511"/>
                  </a:cubicBezTo>
                  <a:cubicBezTo>
                    <a:pt x="84394" y="27511"/>
                    <a:pt x="75466" y="14542"/>
                    <a:pt x="71989" y="10031"/>
                  </a:cubicBezTo>
                  <a:cubicBezTo>
                    <a:pt x="68512" y="5519"/>
                    <a:pt x="62121" y="4392"/>
                    <a:pt x="54602" y="4392"/>
                  </a:cubicBezTo>
                  <a:cubicBezTo>
                    <a:pt x="51855" y="4394"/>
                    <a:pt x="49116" y="4678"/>
                    <a:pt x="46426" y="5238"/>
                  </a:cubicBezTo>
                  <a:lnTo>
                    <a:pt x="23683" y="9561"/>
                  </a:lnTo>
                  <a:cubicBezTo>
                    <a:pt x="17672" y="10833"/>
                    <a:pt x="13786" y="16683"/>
                    <a:pt x="14943" y="22718"/>
                  </a:cubicBezTo>
                  <a:lnTo>
                    <a:pt x="29980" y="97902"/>
                  </a:lnTo>
                  <a:cubicBezTo>
                    <a:pt x="30169" y="98660"/>
                    <a:pt x="29914" y="99460"/>
                    <a:pt x="29322" y="99969"/>
                  </a:cubicBezTo>
                  <a:cubicBezTo>
                    <a:pt x="13682" y="113169"/>
                    <a:pt x="4671" y="132603"/>
                    <a:pt x="4699" y="153068"/>
                  </a:cubicBezTo>
                  <a:lnTo>
                    <a:pt x="4699" y="182014"/>
                  </a:lnTo>
                  <a:cubicBezTo>
                    <a:pt x="4463" y="207147"/>
                    <a:pt x="17788" y="230458"/>
                    <a:pt x="39566" y="243007"/>
                  </a:cubicBezTo>
                  <a:cubicBezTo>
                    <a:pt x="40032" y="243270"/>
                    <a:pt x="40371" y="243711"/>
                    <a:pt x="40505" y="244229"/>
                  </a:cubicBezTo>
                  <a:lnTo>
                    <a:pt x="43231" y="253063"/>
                  </a:lnTo>
                  <a:cubicBezTo>
                    <a:pt x="51097" y="276483"/>
                    <a:pt x="64213" y="297795"/>
                    <a:pt x="81575" y="315372"/>
                  </a:cubicBezTo>
                  <a:cubicBezTo>
                    <a:pt x="99835" y="335334"/>
                    <a:pt x="125394" y="347062"/>
                    <a:pt x="152436" y="3478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7" name="Google Shape;1317;p93"/>
            <p:cNvSpPr/>
            <p:nvPr/>
          </p:nvSpPr>
          <p:spPr>
            <a:xfrm>
              <a:off x="1848835" y="4125733"/>
              <a:ext cx="59860" cy="43514"/>
            </a:xfrm>
            <a:custGeom>
              <a:avLst/>
              <a:gdLst/>
              <a:ahLst/>
              <a:cxnLst/>
              <a:rect l="l" t="t" r="r" b="b"/>
              <a:pathLst>
                <a:path w="59860" h="43514" extrusionOk="0">
                  <a:moveTo>
                    <a:pt x="30494" y="43514"/>
                  </a:moveTo>
                  <a:cubicBezTo>
                    <a:pt x="28205" y="43539"/>
                    <a:pt x="26014" y="42581"/>
                    <a:pt x="24479" y="40882"/>
                  </a:cubicBezTo>
                  <a:lnTo>
                    <a:pt x="2206" y="16448"/>
                  </a:lnTo>
                  <a:cubicBezTo>
                    <a:pt x="-735" y="13192"/>
                    <a:pt x="-735" y="8238"/>
                    <a:pt x="2206" y="4982"/>
                  </a:cubicBezTo>
                  <a:lnTo>
                    <a:pt x="4273" y="2726"/>
                  </a:lnTo>
                  <a:cubicBezTo>
                    <a:pt x="5922" y="955"/>
                    <a:pt x="8244" y="-36"/>
                    <a:pt x="10664" y="1"/>
                  </a:cubicBezTo>
                  <a:lnTo>
                    <a:pt x="30400" y="1"/>
                  </a:lnTo>
                  <a:lnTo>
                    <a:pt x="30400" y="1"/>
                  </a:lnTo>
                  <a:lnTo>
                    <a:pt x="49196" y="1"/>
                  </a:lnTo>
                  <a:cubicBezTo>
                    <a:pt x="51642" y="-27"/>
                    <a:pt x="53989" y="959"/>
                    <a:pt x="55681" y="2726"/>
                  </a:cubicBezTo>
                  <a:lnTo>
                    <a:pt x="57654" y="4982"/>
                  </a:lnTo>
                  <a:lnTo>
                    <a:pt x="57654" y="4982"/>
                  </a:lnTo>
                  <a:cubicBezTo>
                    <a:pt x="60595" y="8238"/>
                    <a:pt x="60595" y="13192"/>
                    <a:pt x="57654" y="16448"/>
                  </a:cubicBezTo>
                  <a:lnTo>
                    <a:pt x="35475" y="40882"/>
                  </a:lnTo>
                  <a:cubicBezTo>
                    <a:pt x="33919" y="42552"/>
                    <a:pt x="31742" y="43504"/>
                    <a:pt x="29460" y="43514"/>
                  </a:cubicBezTo>
                  <a:close/>
                  <a:moveTo>
                    <a:pt x="10570" y="4136"/>
                  </a:moveTo>
                  <a:cubicBezTo>
                    <a:pt x="9392" y="4183"/>
                    <a:pt x="8279" y="4689"/>
                    <a:pt x="7469" y="5546"/>
                  </a:cubicBezTo>
                  <a:lnTo>
                    <a:pt x="5401" y="7801"/>
                  </a:lnTo>
                  <a:cubicBezTo>
                    <a:pt x="3965" y="9407"/>
                    <a:pt x="3965" y="11835"/>
                    <a:pt x="5401" y="13440"/>
                  </a:cubicBezTo>
                  <a:lnTo>
                    <a:pt x="27581" y="37875"/>
                  </a:lnTo>
                  <a:cubicBezTo>
                    <a:pt x="28315" y="38715"/>
                    <a:pt x="29378" y="39195"/>
                    <a:pt x="30494" y="39191"/>
                  </a:cubicBezTo>
                  <a:lnTo>
                    <a:pt x="30494" y="39191"/>
                  </a:lnTo>
                  <a:cubicBezTo>
                    <a:pt x="31577" y="39168"/>
                    <a:pt x="32600" y="38690"/>
                    <a:pt x="33313" y="37875"/>
                  </a:cubicBezTo>
                  <a:lnTo>
                    <a:pt x="55493" y="13534"/>
                  </a:lnTo>
                  <a:cubicBezTo>
                    <a:pt x="56973" y="11946"/>
                    <a:pt x="56973" y="9483"/>
                    <a:pt x="55493" y="7895"/>
                  </a:cubicBezTo>
                  <a:lnTo>
                    <a:pt x="53425" y="5640"/>
                  </a:lnTo>
                  <a:cubicBezTo>
                    <a:pt x="52613" y="4732"/>
                    <a:pt x="51448" y="4218"/>
                    <a:pt x="50230" y="4230"/>
                  </a:cubicBezTo>
                  <a:lnTo>
                    <a:pt x="30494" y="4700"/>
                  </a:lnTo>
                  <a:lnTo>
                    <a:pt x="11134" y="41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8" name="Google Shape;1318;p93"/>
            <p:cNvSpPr/>
            <p:nvPr/>
          </p:nvSpPr>
          <p:spPr>
            <a:xfrm>
              <a:off x="1919741" y="4065399"/>
              <a:ext cx="37105" cy="32799"/>
            </a:xfrm>
            <a:custGeom>
              <a:avLst/>
              <a:gdLst/>
              <a:ahLst/>
              <a:cxnLst/>
              <a:rect l="l" t="t" r="r" b="b"/>
              <a:pathLst>
                <a:path w="37105" h="32799" extrusionOk="0">
                  <a:moveTo>
                    <a:pt x="17480" y="32799"/>
                  </a:moveTo>
                  <a:cubicBezTo>
                    <a:pt x="10071" y="32819"/>
                    <a:pt x="3293" y="28629"/>
                    <a:pt x="0" y="21991"/>
                  </a:cubicBezTo>
                  <a:lnTo>
                    <a:pt x="32047" y="0"/>
                  </a:lnTo>
                  <a:cubicBezTo>
                    <a:pt x="39314" y="8054"/>
                    <a:pt x="38675" y="20475"/>
                    <a:pt x="30621" y="27741"/>
                  </a:cubicBezTo>
                  <a:cubicBezTo>
                    <a:pt x="27016" y="30993"/>
                    <a:pt x="22335" y="32795"/>
                    <a:pt x="17480" y="3279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19" name="Google Shape;1319;p93"/>
            <p:cNvSpPr/>
            <p:nvPr/>
          </p:nvSpPr>
          <p:spPr>
            <a:xfrm>
              <a:off x="1959971" y="3910057"/>
              <a:ext cx="37519" cy="44636"/>
            </a:xfrm>
            <a:custGeom>
              <a:avLst/>
              <a:gdLst/>
              <a:ahLst/>
              <a:cxnLst/>
              <a:rect l="l" t="t" r="r" b="b"/>
              <a:pathLst>
                <a:path w="37519" h="44636" extrusionOk="0">
                  <a:moveTo>
                    <a:pt x="2719" y="29409"/>
                  </a:moveTo>
                  <a:cubicBezTo>
                    <a:pt x="70" y="27375"/>
                    <a:pt x="-758" y="23745"/>
                    <a:pt x="745" y="20763"/>
                  </a:cubicBezTo>
                  <a:cubicBezTo>
                    <a:pt x="1685" y="18977"/>
                    <a:pt x="2907" y="16910"/>
                    <a:pt x="4316" y="14654"/>
                  </a:cubicBezTo>
                  <a:cubicBezTo>
                    <a:pt x="7406" y="9978"/>
                    <a:pt x="10731" y="5461"/>
                    <a:pt x="14278" y="1121"/>
                  </a:cubicBezTo>
                  <a:lnTo>
                    <a:pt x="14278" y="1121"/>
                  </a:lnTo>
                  <a:lnTo>
                    <a:pt x="14278" y="1121"/>
                  </a:lnTo>
                  <a:cubicBezTo>
                    <a:pt x="14522" y="747"/>
                    <a:pt x="14805" y="400"/>
                    <a:pt x="15124" y="87"/>
                  </a:cubicBezTo>
                  <a:lnTo>
                    <a:pt x="15124" y="87"/>
                  </a:lnTo>
                  <a:cubicBezTo>
                    <a:pt x="16688" y="-29"/>
                    <a:pt x="18259" y="-29"/>
                    <a:pt x="19823" y="87"/>
                  </a:cubicBezTo>
                  <a:lnTo>
                    <a:pt x="31571" y="1403"/>
                  </a:lnTo>
                  <a:cubicBezTo>
                    <a:pt x="35371" y="1959"/>
                    <a:pt x="38001" y="5490"/>
                    <a:pt x="37446" y="9290"/>
                  </a:cubicBezTo>
                  <a:cubicBezTo>
                    <a:pt x="37432" y="9387"/>
                    <a:pt x="37416" y="9483"/>
                    <a:pt x="37397" y="9579"/>
                  </a:cubicBezTo>
                  <a:lnTo>
                    <a:pt x="31571" y="39089"/>
                  </a:lnTo>
                  <a:cubicBezTo>
                    <a:pt x="30845" y="42808"/>
                    <a:pt x="27242" y="45234"/>
                    <a:pt x="23523" y="44508"/>
                  </a:cubicBezTo>
                  <a:cubicBezTo>
                    <a:pt x="22485" y="44306"/>
                    <a:pt x="21509" y="43866"/>
                    <a:pt x="20669" y="432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20" name="Google Shape;1320;p93"/>
            <p:cNvSpPr/>
            <p:nvPr/>
          </p:nvSpPr>
          <p:spPr>
            <a:xfrm>
              <a:off x="1813825" y="3965026"/>
              <a:ext cx="4229" cy="65506"/>
            </a:xfrm>
            <a:custGeom>
              <a:avLst/>
              <a:gdLst/>
              <a:ahLst/>
              <a:cxnLst/>
              <a:rect l="l" t="t" r="r" b="b"/>
              <a:pathLst>
                <a:path w="4229" h="65506" extrusionOk="0">
                  <a:moveTo>
                    <a:pt x="2068" y="65506"/>
                  </a:moveTo>
                  <a:cubicBezTo>
                    <a:pt x="911" y="65456"/>
                    <a:pt x="-1" y="64503"/>
                    <a:pt x="0" y="63345"/>
                  </a:cubicBezTo>
                  <a:lnTo>
                    <a:pt x="0" y="2070"/>
                  </a:lnTo>
                  <a:cubicBezTo>
                    <a:pt x="0" y="928"/>
                    <a:pt x="926" y="2"/>
                    <a:pt x="2068" y="2"/>
                  </a:cubicBezTo>
                  <a:cubicBezTo>
                    <a:pt x="3208" y="-50"/>
                    <a:pt x="4175" y="833"/>
                    <a:pt x="4227" y="1974"/>
                  </a:cubicBezTo>
                  <a:cubicBezTo>
                    <a:pt x="4228" y="2006"/>
                    <a:pt x="4229" y="2038"/>
                    <a:pt x="4229" y="2070"/>
                  </a:cubicBezTo>
                  <a:lnTo>
                    <a:pt x="4229" y="63345"/>
                  </a:lnTo>
                  <a:cubicBezTo>
                    <a:pt x="4229" y="64538"/>
                    <a:pt x="3261" y="65506"/>
                    <a:pt x="2068" y="655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sp>
          <p:nvSpPr>
            <p:cNvPr id="1321" name="Google Shape;1321;p93"/>
            <p:cNvSpPr/>
            <p:nvPr/>
          </p:nvSpPr>
          <p:spPr>
            <a:xfrm>
              <a:off x="1941074" y="3964935"/>
              <a:ext cx="4323" cy="65598"/>
            </a:xfrm>
            <a:custGeom>
              <a:avLst/>
              <a:gdLst/>
              <a:ahLst/>
              <a:cxnLst/>
              <a:rect l="l" t="t" r="r" b="b"/>
              <a:pathLst>
                <a:path w="4323" h="65598" extrusionOk="0">
                  <a:moveTo>
                    <a:pt x="2162" y="65598"/>
                  </a:moveTo>
                  <a:cubicBezTo>
                    <a:pt x="968" y="65598"/>
                    <a:pt x="0" y="64630"/>
                    <a:pt x="0" y="63437"/>
                  </a:cubicBezTo>
                  <a:lnTo>
                    <a:pt x="0" y="2162"/>
                  </a:lnTo>
                  <a:cubicBezTo>
                    <a:pt x="0" y="968"/>
                    <a:pt x="968" y="0"/>
                    <a:pt x="2162" y="0"/>
                  </a:cubicBezTo>
                  <a:cubicBezTo>
                    <a:pt x="3355" y="0"/>
                    <a:pt x="4323" y="968"/>
                    <a:pt x="4323" y="2162"/>
                  </a:cubicBezTo>
                  <a:lnTo>
                    <a:pt x="4323" y="63437"/>
                  </a:lnTo>
                  <a:cubicBezTo>
                    <a:pt x="4323" y="64630"/>
                    <a:pt x="3355" y="65598"/>
                    <a:pt x="2162" y="655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Karla"/>
                <a:ea typeface="Karla"/>
                <a:cs typeface="Karla"/>
                <a:sym typeface="Karla"/>
              </a:endParaRPr>
            </a:p>
          </p:txBody>
        </p:sp>
      </p:grpSp>
      <p:cxnSp>
        <p:nvCxnSpPr>
          <p:cNvPr id="1322" name="Google Shape;1322;p93"/>
          <p:cNvCxnSpPr/>
          <p:nvPr/>
        </p:nvCxnSpPr>
        <p:spPr>
          <a:xfrm flipH="1">
            <a:off x="5041487" y="3271604"/>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323" name="Google Shape;1323;p93"/>
          <p:cNvCxnSpPr/>
          <p:nvPr/>
        </p:nvCxnSpPr>
        <p:spPr>
          <a:xfrm flipH="1">
            <a:off x="6419650" y="3271604"/>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324" name="Google Shape;1324;p93"/>
          <p:cNvCxnSpPr/>
          <p:nvPr/>
        </p:nvCxnSpPr>
        <p:spPr>
          <a:xfrm flipH="1">
            <a:off x="7819896" y="3271604"/>
            <a:ext cx="1500" cy="210900"/>
          </a:xfrm>
          <a:prstGeom prst="straightConnector1">
            <a:avLst/>
          </a:prstGeom>
          <a:noFill/>
          <a:ln w="12700" cap="flat" cmpd="sng">
            <a:solidFill>
              <a:srgbClr val="2B2C2C"/>
            </a:solidFill>
            <a:prstDash val="solid"/>
            <a:round/>
            <a:headEnd type="none" w="sm" len="sm"/>
            <a:tailEnd type="none" w="sm" len="sm"/>
          </a:ln>
        </p:spPr>
      </p:cxnSp>
      <p:cxnSp>
        <p:nvCxnSpPr>
          <p:cNvPr id="1325" name="Google Shape;1325;p93"/>
          <p:cNvCxnSpPr/>
          <p:nvPr/>
        </p:nvCxnSpPr>
        <p:spPr>
          <a:xfrm rot="10800000" flipH="1">
            <a:off x="7611538" y="2708754"/>
            <a:ext cx="6000" cy="194100"/>
          </a:xfrm>
          <a:prstGeom prst="straightConnector1">
            <a:avLst/>
          </a:prstGeom>
          <a:noFill/>
          <a:ln w="25400" cap="flat" cmpd="sng">
            <a:solidFill>
              <a:srgbClr val="FC0100"/>
            </a:solidFill>
            <a:prstDash val="solid"/>
            <a:round/>
            <a:headEnd type="none" w="sm" len="sm"/>
            <a:tailEnd type="none" w="sm" len="sm"/>
          </a:ln>
        </p:spPr>
      </p:cxnSp>
      <p:sp>
        <p:nvSpPr>
          <p:cNvPr id="1326" name="Google Shape;1326;p93"/>
          <p:cNvSpPr/>
          <p:nvPr/>
        </p:nvSpPr>
        <p:spPr>
          <a:xfrm>
            <a:off x="1432600" y="2909569"/>
            <a:ext cx="1308196" cy="1846835"/>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327" name="Google Shape;1327;p93"/>
          <p:cNvSpPr/>
          <p:nvPr/>
        </p:nvSpPr>
        <p:spPr>
          <a:xfrm>
            <a:off x="2808632" y="2909569"/>
            <a:ext cx="1308197" cy="1846831"/>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328" name="Google Shape;1328;p93"/>
          <p:cNvSpPr/>
          <p:nvPr/>
        </p:nvSpPr>
        <p:spPr>
          <a:xfrm>
            <a:off x="4180186" y="2909569"/>
            <a:ext cx="1308197" cy="1846827"/>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329" name="Google Shape;1329;p93"/>
          <p:cNvSpPr/>
          <p:nvPr/>
        </p:nvSpPr>
        <p:spPr>
          <a:xfrm>
            <a:off x="5542244" y="2909081"/>
            <a:ext cx="1308197" cy="1846826"/>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330" name="Google Shape;1330;p93"/>
          <p:cNvSpPr/>
          <p:nvPr/>
        </p:nvSpPr>
        <p:spPr>
          <a:xfrm>
            <a:off x="6943892" y="2917504"/>
            <a:ext cx="1308197" cy="1846826"/>
          </a:xfrm>
          <a:prstGeom prst="roundRect">
            <a:avLst>
              <a:gd name="adj" fmla="val 3171"/>
            </a:avLst>
          </a:prstGeom>
          <a:gradFill>
            <a:gsLst>
              <a:gs pos="0">
                <a:srgbClr val="2B2C2C"/>
              </a:gs>
              <a:gs pos="85000">
                <a:srgbClr val="1C1D1D">
                  <a:alpha val="53725"/>
                </a:srgbClr>
              </a:gs>
              <a:gs pos="100000">
                <a:srgbClr val="3A3B3B">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Karla"/>
              <a:ea typeface="Karla"/>
              <a:cs typeface="Karla"/>
              <a:sym typeface="Karla"/>
            </a:endParaRPr>
          </a:p>
        </p:txBody>
      </p:sp>
      <p:sp>
        <p:nvSpPr>
          <p:cNvPr id="1331" name="Google Shape;1331;p93"/>
          <p:cNvSpPr txBox="1"/>
          <p:nvPr/>
        </p:nvSpPr>
        <p:spPr>
          <a:xfrm>
            <a:off x="1456268" y="3271604"/>
            <a:ext cx="134547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Adversary exploits a public facing Confluence application to gain interactive access with a Linux server.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332" name="Google Shape;1332;p93"/>
          <p:cNvSpPr txBox="1"/>
          <p:nvPr/>
        </p:nvSpPr>
        <p:spPr>
          <a:xfrm>
            <a:off x="2946654" y="3275364"/>
            <a:ext cx="125701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Native tooling was used to perform extensive host reconnaissance and enumerate local files and directories.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333" name="Google Shape;1333;p93"/>
          <p:cNvSpPr txBox="1"/>
          <p:nvPr/>
        </p:nvSpPr>
        <p:spPr>
          <a:xfrm>
            <a:off x="4162787" y="3275364"/>
            <a:ext cx="146784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The adversary locally stored the results of their discovery activity within encrypted volumes before staging them for exfiltration.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334" name="Google Shape;1334;p93"/>
          <p:cNvSpPr txBox="1"/>
          <p:nvPr/>
        </p:nvSpPr>
        <p:spPr>
          <a:xfrm>
            <a:off x="5598618" y="3268265"/>
            <a:ext cx="13731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Adversary makes efforts to rename files and obfuscate commands before decoding a web shell binary within a local directory.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Karla"/>
              <a:ea typeface="Karla"/>
              <a:cs typeface="Karla"/>
              <a:sym typeface="Karla"/>
            </a:endParaRPr>
          </a:p>
        </p:txBody>
      </p:sp>
      <p:sp>
        <p:nvSpPr>
          <p:cNvPr id="1335" name="Google Shape;1335;p93"/>
          <p:cNvSpPr txBox="1"/>
          <p:nvPr/>
        </p:nvSpPr>
        <p:spPr>
          <a:xfrm>
            <a:off x="6984180" y="3268265"/>
            <a:ext cx="13059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CA" sz="800" b="0" i="0" u="none" strike="noStrike" cap="none">
                <a:solidFill>
                  <a:schemeClr val="dk1"/>
                </a:solidFill>
                <a:latin typeface="Karla"/>
                <a:ea typeface="Karla"/>
                <a:cs typeface="Karla"/>
                <a:sym typeface="Karla"/>
              </a:rPr>
              <a:t>Finally, the web shell files are used by the adversary to maintain persistence and to allow for continued actions-on-objectives.</a:t>
            </a:r>
            <a:endParaRPr sz="1400" b="0" i="0" u="none" strike="noStrike" cap="none">
              <a:solidFill>
                <a:srgbClr val="000000"/>
              </a:solidFill>
              <a:latin typeface="Arial"/>
              <a:ea typeface="Arial"/>
              <a:cs typeface="Arial"/>
              <a:sym typeface="Arial"/>
            </a:endParaRPr>
          </a:p>
        </p:txBody>
      </p:sp>
      <p:sp>
        <p:nvSpPr>
          <p:cNvPr id="1336" name="Google Shape;1336;p93"/>
          <p:cNvSpPr txBox="1"/>
          <p:nvPr/>
        </p:nvSpPr>
        <p:spPr>
          <a:xfrm>
            <a:off x="1418482" y="2990821"/>
            <a:ext cx="1412901"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Initial Access</a:t>
            </a:r>
            <a:endParaRPr sz="1050" b="0" i="0" u="none" strike="noStrike" cap="none">
              <a:solidFill>
                <a:srgbClr val="000000"/>
              </a:solidFill>
              <a:latin typeface="Arial"/>
              <a:ea typeface="Arial"/>
              <a:cs typeface="Arial"/>
              <a:sym typeface="Arial"/>
            </a:endParaRPr>
          </a:p>
        </p:txBody>
      </p:sp>
      <p:sp>
        <p:nvSpPr>
          <p:cNvPr id="1337" name="Google Shape;1337;p93"/>
          <p:cNvSpPr txBox="1"/>
          <p:nvPr/>
        </p:nvSpPr>
        <p:spPr>
          <a:xfrm>
            <a:off x="2962823" y="2988301"/>
            <a:ext cx="1135185" cy="215403"/>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Discovery</a:t>
            </a:r>
            <a:endParaRPr sz="1050" b="0" i="0" u="none" strike="noStrike" cap="none">
              <a:solidFill>
                <a:srgbClr val="000000"/>
              </a:solidFill>
              <a:latin typeface="Arial"/>
              <a:ea typeface="Arial"/>
              <a:cs typeface="Arial"/>
              <a:sym typeface="Arial"/>
            </a:endParaRPr>
          </a:p>
        </p:txBody>
      </p:sp>
      <p:sp>
        <p:nvSpPr>
          <p:cNvPr id="1338" name="Google Shape;1338;p93"/>
          <p:cNvSpPr txBox="1"/>
          <p:nvPr/>
        </p:nvSpPr>
        <p:spPr>
          <a:xfrm>
            <a:off x="4224254" y="2988301"/>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Collection</a:t>
            </a:r>
            <a:endParaRPr sz="1050" b="0" i="0" u="none" strike="noStrike" cap="none">
              <a:solidFill>
                <a:srgbClr val="000000"/>
              </a:solidFill>
              <a:latin typeface="Arial"/>
              <a:ea typeface="Arial"/>
              <a:cs typeface="Arial"/>
              <a:sym typeface="Arial"/>
            </a:endParaRPr>
          </a:p>
        </p:txBody>
      </p:sp>
      <p:sp>
        <p:nvSpPr>
          <p:cNvPr id="1339" name="Google Shape;1339;p93"/>
          <p:cNvSpPr txBox="1"/>
          <p:nvPr/>
        </p:nvSpPr>
        <p:spPr>
          <a:xfrm>
            <a:off x="5612867" y="2987932"/>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Defence Evasion</a:t>
            </a:r>
            <a:endParaRPr sz="1050" b="0" i="0" u="none" strike="noStrike" cap="none">
              <a:solidFill>
                <a:srgbClr val="000000"/>
              </a:solidFill>
              <a:latin typeface="Arial"/>
              <a:ea typeface="Arial"/>
              <a:cs typeface="Arial"/>
              <a:sym typeface="Arial"/>
            </a:endParaRPr>
          </a:p>
        </p:txBody>
      </p:sp>
      <p:sp>
        <p:nvSpPr>
          <p:cNvPr id="1340" name="Google Shape;1340;p93"/>
          <p:cNvSpPr txBox="1"/>
          <p:nvPr/>
        </p:nvSpPr>
        <p:spPr>
          <a:xfrm>
            <a:off x="6995365" y="2987932"/>
            <a:ext cx="1282510"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CA" sz="800" b="1" i="0" u="none" strike="noStrike" cap="none">
                <a:solidFill>
                  <a:schemeClr val="dk1"/>
                </a:solidFill>
                <a:latin typeface="Arial"/>
                <a:ea typeface="Arial"/>
                <a:cs typeface="Arial"/>
                <a:sym typeface="Arial"/>
              </a:rPr>
              <a:t>Persistence</a:t>
            </a:r>
            <a:endParaRPr sz="800" b="0" i="0" u="none" strike="noStrike" cap="none">
              <a:solidFill>
                <a:srgbClr val="000000"/>
              </a:solidFill>
              <a:latin typeface="Arial"/>
              <a:ea typeface="Arial"/>
              <a:cs typeface="Arial"/>
              <a:sym typeface="Arial"/>
            </a:endParaRPr>
          </a:p>
        </p:txBody>
      </p:sp>
      <p:pic>
        <p:nvPicPr>
          <p:cNvPr id="1341" name="Google Shape;1341;p93"/>
          <p:cNvPicPr preferRelativeResize="0"/>
          <p:nvPr/>
        </p:nvPicPr>
        <p:blipFill rotWithShape="1">
          <a:blip r:embed="rId4">
            <a:alphaModFix/>
          </a:blip>
          <a:srcRect/>
          <a:stretch/>
        </p:blipFill>
        <p:spPr>
          <a:xfrm>
            <a:off x="1865553" y="2217207"/>
            <a:ext cx="488499" cy="488499"/>
          </a:xfrm>
          <a:prstGeom prst="rect">
            <a:avLst/>
          </a:prstGeom>
          <a:noFill/>
          <a:ln>
            <a:noFill/>
          </a:ln>
        </p:spPr>
      </p:pic>
      <p:pic>
        <p:nvPicPr>
          <p:cNvPr id="1342" name="Google Shape;1342;p93"/>
          <p:cNvPicPr preferRelativeResize="0"/>
          <p:nvPr/>
        </p:nvPicPr>
        <p:blipFill rotWithShape="1">
          <a:blip r:embed="rId5">
            <a:alphaModFix/>
          </a:blip>
          <a:srcRect/>
          <a:stretch/>
        </p:blipFill>
        <p:spPr>
          <a:xfrm>
            <a:off x="3279610" y="2251795"/>
            <a:ext cx="465592" cy="465592"/>
          </a:xfrm>
          <a:prstGeom prst="rect">
            <a:avLst/>
          </a:prstGeom>
          <a:noFill/>
          <a:ln>
            <a:noFill/>
          </a:ln>
        </p:spPr>
      </p:pic>
      <p:pic>
        <p:nvPicPr>
          <p:cNvPr id="1343" name="Google Shape;1343;p93"/>
          <p:cNvPicPr preferRelativeResize="0"/>
          <p:nvPr/>
        </p:nvPicPr>
        <p:blipFill rotWithShape="1">
          <a:blip r:embed="rId6">
            <a:alphaModFix/>
          </a:blip>
          <a:srcRect/>
          <a:stretch/>
        </p:blipFill>
        <p:spPr>
          <a:xfrm>
            <a:off x="4618635" y="2265676"/>
            <a:ext cx="452478" cy="452478"/>
          </a:xfrm>
          <a:prstGeom prst="rect">
            <a:avLst/>
          </a:prstGeom>
          <a:noFill/>
          <a:ln>
            <a:noFill/>
          </a:ln>
        </p:spPr>
      </p:pic>
      <p:pic>
        <p:nvPicPr>
          <p:cNvPr id="1344" name="Google Shape;1344;p93"/>
          <p:cNvPicPr preferRelativeResize="0"/>
          <p:nvPr/>
        </p:nvPicPr>
        <p:blipFill rotWithShape="1">
          <a:blip r:embed="rId7">
            <a:alphaModFix/>
          </a:blip>
          <a:srcRect/>
          <a:stretch/>
        </p:blipFill>
        <p:spPr>
          <a:xfrm>
            <a:off x="6013636" y="2233188"/>
            <a:ext cx="452474" cy="452474"/>
          </a:xfrm>
          <a:prstGeom prst="rect">
            <a:avLst/>
          </a:prstGeom>
          <a:noFill/>
          <a:ln>
            <a:noFill/>
          </a:ln>
        </p:spPr>
      </p:pic>
      <p:pic>
        <p:nvPicPr>
          <p:cNvPr id="1345" name="Google Shape;1345;p93"/>
          <p:cNvPicPr preferRelativeResize="0"/>
          <p:nvPr/>
        </p:nvPicPr>
        <p:blipFill rotWithShape="1">
          <a:blip r:embed="rId8">
            <a:alphaModFix/>
          </a:blip>
          <a:srcRect/>
          <a:stretch/>
        </p:blipFill>
        <p:spPr>
          <a:xfrm>
            <a:off x="7392725" y="2273780"/>
            <a:ext cx="462101" cy="4524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98"/>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a:bodyPr>
          <a:lstStyle/>
          <a:p>
            <a:pPr marL="0" lvl="0" indent="0" algn="l" rtl="0">
              <a:lnSpc>
                <a:spcPct val="75000"/>
              </a:lnSpc>
              <a:spcBef>
                <a:spcPts val="0"/>
              </a:spcBef>
              <a:spcAft>
                <a:spcPts val="0"/>
              </a:spcAft>
              <a:buClr>
                <a:schemeClr val="dk1"/>
              </a:buClr>
              <a:buSzPts val="7200"/>
              <a:buFont typeface="Arial"/>
              <a:buNone/>
            </a:pPr>
            <a:r>
              <a:rPr lang="en-CA"/>
              <a:t>Looking </a:t>
            </a:r>
            <a:br>
              <a:rPr lang="en-CA"/>
            </a:br>
            <a:r>
              <a:rPr lang="en-CA">
                <a:solidFill>
                  <a:schemeClr val="accent1"/>
                </a:solidFill>
              </a:rPr>
              <a:t>Ahead</a:t>
            </a:r>
            <a:endParaRPr/>
          </a:p>
        </p:txBody>
      </p:sp>
      <p:sp>
        <p:nvSpPr>
          <p:cNvPr id="1581" name="Google Shape;1581;p98"/>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r>
              <a:rPr lang="en-CA"/>
              <a:t>What we can expect in 2023</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99"/>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What To Expect in 2023</a:t>
            </a:r>
            <a:endParaRPr/>
          </a:p>
        </p:txBody>
      </p:sp>
      <p:sp>
        <p:nvSpPr>
          <p:cNvPr id="1588" name="Google Shape;1588;p99"/>
          <p:cNvSpPr txBox="1">
            <a:spLocks noGrp="1"/>
          </p:cNvSpPr>
          <p:nvPr>
            <p:ph type="body" idx="1"/>
          </p:nvPr>
        </p:nvSpPr>
        <p:spPr>
          <a:xfrm>
            <a:off x="327953" y="939998"/>
            <a:ext cx="8626411" cy="3263504"/>
          </a:xfrm>
          <a:prstGeom prst="rect">
            <a:avLst/>
          </a:prstGeom>
          <a:noFill/>
          <a:ln>
            <a:noFill/>
          </a:ln>
        </p:spPr>
        <p:txBody>
          <a:bodyPr spcFirstLastPara="1" wrap="square" lIns="91425" tIns="45700" rIns="91425" bIns="45700" anchor="t" anchorCtr="0">
            <a:normAutofit/>
          </a:bodyPr>
          <a:lstStyle/>
          <a:p>
            <a:pPr marL="214313" lvl="0" indent="-214313" algn="l" rtl="0">
              <a:lnSpc>
                <a:spcPct val="100000"/>
              </a:lnSpc>
              <a:spcBef>
                <a:spcPts val="0"/>
              </a:spcBef>
              <a:spcAft>
                <a:spcPts val="0"/>
              </a:spcAft>
              <a:buClr>
                <a:srgbClr val="FF0000"/>
              </a:buClr>
              <a:buSzPts val="1800"/>
              <a:buChar char="−"/>
            </a:pPr>
            <a:r>
              <a:rPr lang="en-CA"/>
              <a:t>Adversaries continue to adapt and pivot to the cloud</a:t>
            </a:r>
            <a:endParaRPr/>
          </a:p>
          <a:p>
            <a:pPr marL="214313" lvl="0" indent="-214313" algn="l" rtl="0">
              <a:lnSpc>
                <a:spcPct val="100000"/>
              </a:lnSpc>
              <a:spcBef>
                <a:spcPts val="900"/>
              </a:spcBef>
              <a:spcAft>
                <a:spcPts val="0"/>
              </a:spcAft>
              <a:buClr>
                <a:srgbClr val="FF0000"/>
              </a:buClr>
              <a:buSzPts val="1800"/>
              <a:buChar char="−"/>
            </a:pPr>
            <a:r>
              <a:rPr lang="en-CA"/>
              <a:t>Identities will remain under siege </a:t>
            </a:r>
            <a:endParaRPr/>
          </a:p>
          <a:p>
            <a:pPr marL="214313" lvl="0" indent="-214313" algn="l" rtl="0">
              <a:lnSpc>
                <a:spcPct val="100000"/>
              </a:lnSpc>
              <a:spcBef>
                <a:spcPts val="900"/>
              </a:spcBef>
              <a:spcAft>
                <a:spcPts val="0"/>
              </a:spcAft>
              <a:buClr>
                <a:srgbClr val="FF0000"/>
              </a:buClr>
              <a:buSzPts val="1800"/>
              <a:buChar char="−"/>
            </a:pPr>
            <a:r>
              <a:rPr lang="en-CA"/>
              <a:t>Ransomware continues its evolution with hybrid cloud components</a:t>
            </a:r>
            <a:endParaRPr/>
          </a:p>
          <a:p>
            <a:pPr marL="214313" lvl="0" indent="-214313" algn="l" rtl="0">
              <a:lnSpc>
                <a:spcPct val="100000"/>
              </a:lnSpc>
              <a:spcBef>
                <a:spcPts val="900"/>
              </a:spcBef>
              <a:spcAft>
                <a:spcPts val="0"/>
              </a:spcAft>
              <a:buClr>
                <a:srgbClr val="FF0000"/>
              </a:buClr>
              <a:buSzPts val="1800"/>
              <a:buChar char="−"/>
            </a:pPr>
            <a:r>
              <a:rPr lang="en-CA"/>
              <a:t>Living-off-the-API</a:t>
            </a:r>
            <a:endParaRPr/>
          </a:p>
          <a:p>
            <a:pPr marL="214313" lvl="0" indent="-214313" algn="l" rtl="0">
              <a:lnSpc>
                <a:spcPct val="100000"/>
              </a:lnSpc>
              <a:spcBef>
                <a:spcPts val="900"/>
              </a:spcBef>
              <a:spcAft>
                <a:spcPts val="0"/>
              </a:spcAft>
              <a:buClr>
                <a:srgbClr val="FF0000"/>
              </a:buClr>
              <a:buSzPts val="1800"/>
              <a:buChar char="−"/>
            </a:pPr>
            <a:r>
              <a:rPr lang="en-CA"/>
              <a:t>Rise in post exploitation frameworks such as IceApple </a:t>
            </a:r>
            <a:endParaRPr/>
          </a:p>
          <a:p>
            <a:pPr marL="214313" lvl="0" indent="-214313" algn="l" rtl="0">
              <a:lnSpc>
                <a:spcPct val="100000"/>
              </a:lnSpc>
              <a:spcBef>
                <a:spcPts val="900"/>
              </a:spcBef>
              <a:spcAft>
                <a:spcPts val="0"/>
              </a:spcAft>
              <a:buClr>
                <a:srgbClr val="FF0000"/>
              </a:buClr>
              <a:buSzPts val="1800"/>
              <a:buChar char="−"/>
            </a:pPr>
            <a:r>
              <a:rPr lang="en-CA"/>
              <a:t>Adversaries will continue to pursue the path of least resistance, deferring to what works</a:t>
            </a:r>
            <a:endParaRPr/>
          </a:p>
          <a:p>
            <a:pPr marL="214313" lvl="0" indent="-214313" algn="l" rtl="0">
              <a:lnSpc>
                <a:spcPct val="100000"/>
              </a:lnSpc>
              <a:spcBef>
                <a:spcPts val="900"/>
              </a:spcBef>
              <a:spcAft>
                <a:spcPts val="0"/>
              </a:spcAft>
              <a:buClr>
                <a:srgbClr val="FF0000"/>
              </a:buClr>
              <a:buSzPts val="1800"/>
              <a:buChar char="−"/>
            </a:pPr>
            <a:r>
              <a:rPr lang="en-CA"/>
              <a:t>Exploit chaining to add renewed focus on security hygiene as legacy vulnerabilities continue to remain unpatched</a:t>
            </a:r>
            <a:endParaRPr/>
          </a:p>
        </p:txBody>
      </p:sp>
      <p:sp>
        <p:nvSpPr>
          <p:cNvPr id="1589" name="Google Shape;1589;p99"/>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00"/>
          <p:cNvSpPr txBox="1">
            <a:spLocks noGrp="1"/>
          </p:cNvSpPr>
          <p:nvPr>
            <p:ph type="body" idx="1"/>
          </p:nvPr>
        </p:nvSpPr>
        <p:spPr>
          <a:xfrm>
            <a:off x="424933" y="1085538"/>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Always-on Proactive Hunting</a:t>
            </a:r>
            <a:endParaRPr/>
          </a:p>
        </p:txBody>
      </p:sp>
      <p:sp>
        <p:nvSpPr>
          <p:cNvPr id="1596" name="Google Shape;1596;p100"/>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1597" name="Google Shape;1597;p100"/>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Keys To Outpacing The Adversary</a:t>
            </a:r>
            <a:endParaRPr/>
          </a:p>
        </p:txBody>
      </p:sp>
      <p:sp>
        <p:nvSpPr>
          <p:cNvPr id="1598" name="Google Shape;1598;p100"/>
          <p:cNvSpPr txBox="1">
            <a:spLocks noGrp="1"/>
          </p:cNvSpPr>
          <p:nvPr>
            <p:ph type="body" idx="2"/>
          </p:nvPr>
        </p:nvSpPr>
        <p:spPr>
          <a:xfrm>
            <a:off x="424933" y="1837871"/>
            <a:ext cx="2843230" cy="1772315"/>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Hunting findings continuously hone platform detection and prevention capabilities</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Deployment of new behavioral-based patterns directly prevent millions of malicious events</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Enables discovery of novel adversary behavior with greater speed and scale</a:t>
            </a:r>
            <a:endParaRPr/>
          </a:p>
        </p:txBody>
      </p:sp>
      <p:sp>
        <p:nvSpPr>
          <p:cNvPr id="1599" name="Google Shape;1599;p100"/>
          <p:cNvSpPr txBox="1">
            <a:spLocks noGrp="1"/>
          </p:cNvSpPr>
          <p:nvPr>
            <p:ph type="body" idx="3"/>
          </p:nvPr>
        </p:nvSpPr>
        <p:spPr>
          <a:xfrm>
            <a:off x="327953" y="1085538"/>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1600" name="Google Shape;1600;p100"/>
          <p:cNvSpPr txBox="1">
            <a:spLocks noGrp="1"/>
          </p:cNvSpPr>
          <p:nvPr>
            <p:ph type="body" idx="4"/>
          </p:nvPr>
        </p:nvSpPr>
        <p:spPr>
          <a:xfrm>
            <a:off x="3245091" y="1085538"/>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214313" lvl="0" indent="-87313" algn="l" rtl="0">
              <a:lnSpc>
                <a:spcPct val="100000"/>
              </a:lnSpc>
              <a:spcBef>
                <a:spcPts val="0"/>
              </a:spcBef>
              <a:spcAft>
                <a:spcPts val="0"/>
              </a:spcAft>
              <a:buSzPts val="2000"/>
              <a:buNone/>
            </a:pPr>
            <a:endParaRPr/>
          </a:p>
        </p:txBody>
      </p:sp>
      <p:sp>
        <p:nvSpPr>
          <p:cNvPr id="1601" name="Google Shape;1601;p100"/>
          <p:cNvSpPr txBox="1">
            <a:spLocks noGrp="1"/>
          </p:cNvSpPr>
          <p:nvPr>
            <p:ph type="body" idx="5"/>
          </p:nvPr>
        </p:nvSpPr>
        <p:spPr>
          <a:xfrm>
            <a:off x="6162228" y="1085538"/>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214313" lvl="0" indent="-87313" algn="l" rtl="0">
              <a:lnSpc>
                <a:spcPct val="100000"/>
              </a:lnSpc>
              <a:spcBef>
                <a:spcPts val="0"/>
              </a:spcBef>
              <a:spcAft>
                <a:spcPts val="0"/>
              </a:spcAft>
              <a:buSzPts val="2000"/>
              <a:buNone/>
            </a:pPr>
            <a:endParaRPr/>
          </a:p>
        </p:txBody>
      </p:sp>
      <p:sp>
        <p:nvSpPr>
          <p:cNvPr id="1602" name="Google Shape;1602;p100"/>
          <p:cNvSpPr txBox="1">
            <a:spLocks noGrp="1"/>
          </p:cNvSpPr>
          <p:nvPr>
            <p:ph type="body" idx="6"/>
          </p:nvPr>
        </p:nvSpPr>
        <p:spPr>
          <a:xfrm>
            <a:off x="3317336" y="1085538"/>
            <a:ext cx="2920427"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Patented </a:t>
            </a:r>
            <a:br>
              <a:rPr lang="en-CA"/>
            </a:br>
            <a:r>
              <a:rPr lang="en-CA"/>
              <a:t>Technology</a:t>
            </a:r>
            <a:endParaRPr/>
          </a:p>
        </p:txBody>
      </p:sp>
      <p:sp>
        <p:nvSpPr>
          <p:cNvPr id="1603" name="Google Shape;1603;p100"/>
          <p:cNvSpPr txBox="1">
            <a:spLocks noGrp="1"/>
          </p:cNvSpPr>
          <p:nvPr>
            <p:ph type="body" idx="7"/>
          </p:nvPr>
        </p:nvSpPr>
        <p:spPr>
          <a:xfrm>
            <a:off x="3365259" y="1837871"/>
            <a:ext cx="2723062" cy="135497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Cardinality based capabilities allow burst identification of potentially malicious activity</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Ancestry assessment using AI to predict event maliciousness</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Event clustering and violation detection</a:t>
            </a:r>
            <a:endParaRPr/>
          </a:p>
        </p:txBody>
      </p:sp>
      <p:sp>
        <p:nvSpPr>
          <p:cNvPr id="1604" name="Google Shape;1604;p100"/>
          <p:cNvSpPr txBox="1">
            <a:spLocks noGrp="1"/>
          </p:cNvSpPr>
          <p:nvPr>
            <p:ph type="body" idx="8"/>
          </p:nvPr>
        </p:nvSpPr>
        <p:spPr>
          <a:xfrm>
            <a:off x="6262498" y="1085538"/>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SEARCH</a:t>
            </a:r>
            <a:endParaRPr/>
          </a:p>
          <a:p>
            <a:pPr marL="0" lvl="0" indent="0" algn="l" rtl="0">
              <a:lnSpc>
                <a:spcPct val="100000"/>
              </a:lnSpc>
              <a:spcBef>
                <a:spcPts val="0"/>
              </a:spcBef>
              <a:spcAft>
                <a:spcPts val="0"/>
              </a:spcAft>
              <a:buSzPts val="2200"/>
              <a:buNone/>
            </a:pPr>
            <a:r>
              <a:rPr lang="en-CA"/>
              <a:t>Methodology</a:t>
            </a:r>
            <a:br>
              <a:rPr lang="en-CA"/>
            </a:br>
            <a:endParaRPr/>
          </a:p>
        </p:txBody>
      </p:sp>
      <p:sp>
        <p:nvSpPr>
          <p:cNvPr id="1605" name="Google Shape;1605;p100"/>
          <p:cNvSpPr txBox="1">
            <a:spLocks noGrp="1"/>
          </p:cNvSpPr>
          <p:nvPr>
            <p:ph type="body" idx="9"/>
          </p:nvPr>
        </p:nvSpPr>
        <p:spPr>
          <a:xfrm>
            <a:off x="6282397" y="1841816"/>
            <a:ext cx="2533650" cy="135497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Proprietary hunting methodology</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Highly structured, iterative hunting workflows</a:t>
            </a:r>
            <a:endParaRPr/>
          </a:p>
          <a:p>
            <a:pPr marL="285750" lvl="0" indent="-184150" algn="l" rtl="0">
              <a:lnSpc>
                <a:spcPct val="100000"/>
              </a:lnSpc>
              <a:spcBef>
                <a:spcPts val="0"/>
              </a:spcBef>
              <a:spcAft>
                <a:spcPts val="0"/>
              </a:spcAft>
              <a:buSzPts val="1600"/>
              <a:buFont typeface="Arial"/>
              <a:buNone/>
            </a:pPr>
            <a:endParaRPr/>
          </a:p>
          <a:p>
            <a:pPr marL="285750" lvl="0" indent="-184150" algn="l" rtl="0">
              <a:lnSpc>
                <a:spcPct val="100000"/>
              </a:lnSpc>
              <a:spcBef>
                <a:spcPts val="0"/>
              </a:spcBef>
              <a:spcAft>
                <a:spcPts val="0"/>
              </a:spcAft>
              <a:buSzPts val="1600"/>
              <a:buFont typeface="Arial"/>
              <a:buNone/>
            </a:pPr>
            <a:endParaRPr/>
          </a:p>
          <a:p>
            <a:pPr marL="0" lvl="0" indent="0" algn="l" rtl="0">
              <a:lnSpc>
                <a:spcPct val="100000"/>
              </a:lnSpc>
              <a:spcBef>
                <a:spcPts val="0"/>
              </a:spcBef>
              <a:spcAft>
                <a:spcPts val="0"/>
              </a:spcAft>
              <a:buSzPts val="16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01"/>
          <p:cNvSpPr txBox="1">
            <a:spLocks noGrp="1"/>
          </p:cNvSpPr>
          <p:nvPr>
            <p:ph type="title"/>
          </p:nvPr>
        </p:nvSpPr>
        <p:spPr>
          <a:xfrm>
            <a:off x="4978236" y="152206"/>
            <a:ext cx="3768890" cy="946502"/>
          </a:xfrm>
          <a:prstGeom prst="rect">
            <a:avLst/>
          </a:prstGeom>
          <a:noFill/>
          <a:ln>
            <a:noFill/>
          </a:ln>
        </p:spPr>
        <p:txBody>
          <a:bodyPr spcFirstLastPara="1" wrap="square" lIns="90000"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CA"/>
              <a:t>The Future of Hunting</a:t>
            </a:r>
            <a:endParaRPr/>
          </a:p>
        </p:txBody>
      </p:sp>
      <p:sp>
        <p:nvSpPr>
          <p:cNvPr id="1612" name="Google Shape;1612;p101"/>
          <p:cNvSpPr txBox="1">
            <a:spLocks noGrp="1"/>
          </p:cNvSpPr>
          <p:nvPr>
            <p:ph type="ftr" idx="4294967295"/>
          </p:nvPr>
        </p:nvSpPr>
        <p:spPr>
          <a:xfrm>
            <a:off x="4572000" y="4798110"/>
            <a:ext cx="4572000"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1613" name="Google Shape;1613;p101"/>
          <p:cNvSpPr txBox="1">
            <a:spLocks noGrp="1"/>
          </p:cNvSpPr>
          <p:nvPr>
            <p:ph type="body" idx="3"/>
          </p:nvPr>
        </p:nvSpPr>
        <p:spPr>
          <a:xfrm>
            <a:off x="5304050" y="1314901"/>
            <a:ext cx="3443075" cy="12739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t>Threats move to the cloud</a:t>
            </a:r>
            <a:endParaRPr/>
          </a:p>
        </p:txBody>
      </p:sp>
      <p:sp>
        <p:nvSpPr>
          <p:cNvPr id="1614" name="Google Shape;1614;p101"/>
          <p:cNvSpPr txBox="1">
            <a:spLocks noGrp="1"/>
          </p:cNvSpPr>
          <p:nvPr>
            <p:ph type="body" idx="4"/>
          </p:nvPr>
        </p:nvSpPr>
        <p:spPr>
          <a:xfrm>
            <a:off x="5304050" y="1732245"/>
            <a:ext cx="3443076" cy="495242"/>
          </a:xfrm>
          <a:prstGeom prst="rect">
            <a:avLst/>
          </a:prstGeom>
          <a:noFill/>
          <a:ln>
            <a:noFill/>
          </a:ln>
        </p:spPr>
        <p:txBody>
          <a:bodyPr spcFirstLastPara="1" wrap="square" lIns="91425" tIns="45700" rIns="91425" bIns="0" anchor="t" anchorCtr="0">
            <a:noAutofit/>
          </a:bodyPr>
          <a:lstStyle/>
          <a:p>
            <a:pPr marL="285750" lvl="0" indent="-285750" algn="l" rtl="0">
              <a:lnSpc>
                <a:spcPct val="100000"/>
              </a:lnSpc>
              <a:spcBef>
                <a:spcPts val="0"/>
              </a:spcBef>
              <a:spcAft>
                <a:spcPts val="0"/>
              </a:spcAft>
              <a:buSzPts val="1600"/>
              <a:buFont typeface="Arial"/>
              <a:buChar char="•"/>
            </a:pPr>
            <a:r>
              <a:rPr lang="en-CA"/>
              <a:t>Adversaries pivoting from traditional assets to the cloud</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Extend visibility across cloud containers, workloads, clusters and other infrastructure</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Uncover and disrupt attempts to exploit cloud assets</a:t>
            </a:r>
            <a:endParaRPr/>
          </a:p>
          <a:p>
            <a:pPr marL="285750" lvl="0" indent="-184150" algn="l" rtl="0">
              <a:lnSpc>
                <a:spcPct val="100000"/>
              </a:lnSpc>
              <a:spcBef>
                <a:spcPts val="0"/>
              </a:spcBef>
              <a:spcAft>
                <a:spcPts val="0"/>
              </a:spcAft>
              <a:buSzPts val="1600"/>
              <a:buFont typeface="Arial"/>
              <a:buNone/>
            </a:pPr>
            <a:endParaRPr/>
          </a:p>
          <a:p>
            <a:pPr marL="285750" lvl="0" indent="-285750" algn="l" rtl="0">
              <a:lnSpc>
                <a:spcPct val="100000"/>
              </a:lnSpc>
              <a:spcBef>
                <a:spcPts val="0"/>
              </a:spcBef>
              <a:spcAft>
                <a:spcPts val="0"/>
              </a:spcAft>
              <a:buSzPts val="1600"/>
              <a:buFont typeface="Arial"/>
              <a:buChar char="•"/>
            </a:pPr>
            <a:r>
              <a:rPr lang="en-CA"/>
              <a:t>Cloud oriented IOA’s and IOM’s for the control plane</a:t>
            </a:r>
            <a:endParaRPr/>
          </a:p>
          <a:p>
            <a:pPr marL="0" lvl="0" indent="0" algn="l" rtl="0">
              <a:lnSpc>
                <a:spcPct val="100000"/>
              </a:lnSpc>
              <a:spcBef>
                <a:spcPts val="0"/>
              </a:spcBef>
              <a:spcAft>
                <a:spcPts val="0"/>
              </a:spcAft>
              <a:buSzPts val="1600"/>
              <a:buNone/>
            </a:pPr>
            <a:br>
              <a:rPr lang="en-CA"/>
            </a:br>
            <a:endParaRPr/>
          </a:p>
          <a:p>
            <a:pPr marL="285750" lvl="0" indent="-184150" algn="l" rtl="0">
              <a:lnSpc>
                <a:spcPct val="100000"/>
              </a:lnSpc>
              <a:spcBef>
                <a:spcPts val="0"/>
              </a:spcBef>
              <a:spcAft>
                <a:spcPts val="0"/>
              </a:spcAft>
              <a:buSzPts val="1600"/>
              <a:buFont typeface="Arial"/>
              <a:buNone/>
            </a:pPr>
            <a:endParaRPr/>
          </a:p>
        </p:txBody>
      </p:sp>
      <p:sp>
        <p:nvSpPr>
          <p:cNvPr id="1615" name="Google Shape;1615;p101"/>
          <p:cNvSpPr txBox="1">
            <a:spLocks noGrp="1"/>
          </p:cNvSpPr>
          <p:nvPr>
            <p:ph type="body" idx="5"/>
          </p:nvPr>
        </p:nvSpPr>
        <p:spPr>
          <a:xfrm>
            <a:off x="5207072" y="1314900"/>
            <a:ext cx="71347" cy="3267017"/>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1616" name="Google Shape;1616;p101"/>
          <p:cNvSpPr txBox="1"/>
          <p:nvPr/>
        </p:nvSpPr>
        <p:spPr>
          <a:xfrm>
            <a:off x="1579214" y="1994502"/>
            <a:ext cx="1353671"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3600" b="1" i="0" u="none" strike="noStrike" cap="none">
                <a:solidFill>
                  <a:schemeClr val="dk1"/>
                </a:solidFill>
                <a:latin typeface="Questrial"/>
                <a:ea typeface="Questrial"/>
                <a:cs typeface="Questrial"/>
                <a:sym typeface="Questrial"/>
              </a:rPr>
              <a:t>71%</a:t>
            </a:r>
            <a:endParaRPr/>
          </a:p>
          <a:p>
            <a:pPr marL="0" marR="0" lvl="0" indent="0" algn="ctr" rtl="0">
              <a:lnSpc>
                <a:spcPct val="100000"/>
              </a:lnSpc>
              <a:spcBef>
                <a:spcPts val="0"/>
              </a:spcBef>
              <a:spcAft>
                <a:spcPts val="0"/>
              </a:spcAft>
              <a:buNone/>
            </a:pPr>
            <a:r>
              <a:rPr lang="en-CA" sz="1400" b="1" i="0" u="none" strike="noStrike" cap="none">
                <a:solidFill>
                  <a:schemeClr val="dk1"/>
                </a:solidFill>
                <a:latin typeface="Questrial"/>
                <a:ea typeface="Questrial"/>
                <a:cs typeface="Questrial"/>
                <a:sym typeface="Questrial"/>
              </a:rPr>
              <a:t>Malware-free</a:t>
            </a:r>
            <a:endParaRPr/>
          </a:p>
        </p:txBody>
      </p:sp>
      <p:pic>
        <p:nvPicPr>
          <p:cNvPr id="1617" name="Google Shape;1617;p101"/>
          <p:cNvPicPr preferRelativeResize="0">
            <a:picLocks noGrp="1"/>
          </p:cNvPicPr>
          <p:nvPr>
            <p:ph type="body" idx="2"/>
          </p:nvPr>
        </p:nvPicPr>
        <p:blipFill rotWithShape="1">
          <a:blip r:embed="rId3">
            <a:alphaModFix/>
          </a:blip>
          <a:srcRect/>
          <a:stretch/>
        </p:blipFill>
        <p:spPr>
          <a:xfrm>
            <a:off x="0" y="0"/>
            <a:ext cx="4394200" cy="51514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0"/>
          <p:cNvSpPr txBox="1">
            <a:spLocks noGrp="1"/>
          </p:cNvSpPr>
          <p:nvPr>
            <p:ph type="title"/>
          </p:nvPr>
        </p:nvSpPr>
        <p:spPr>
          <a:xfrm>
            <a:off x="564776" y="1335463"/>
            <a:ext cx="7293763"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ts val="7200"/>
              <a:buFont typeface="Arial"/>
              <a:buNone/>
            </a:pPr>
            <a:r>
              <a:rPr lang="en-CA"/>
              <a:t>Falcon OverWatch</a:t>
            </a:r>
            <a:br>
              <a:rPr lang="en-CA"/>
            </a:br>
            <a:r>
              <a:rPr lang="en-CA">
                <a:solidFill>
                  <a:schemeClr val="accent1"/>
                </a:solidFill>
              </a:rPr>
              <a:t>Overview</a:t>
            </a:r>
            <a:endParaRPr/>
          </a:p>
        </p:txBody>
      </p:sp>
      <p:sp>
        <p:nvSpPr>
          <p:cNvPr id="263" name="Google Shape;263;p50"/>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02"/>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grpSp>
        <p:nvGrpSpPr>
          <p:cNvPr id="1624" name="Google Shape;1624;p102"/>
          <p:cNvGrpSpPr/>
          <p:nvPr/>
        </p:nvGrpSpPr>
        <p:grpSpPr>
          <a:xfrm>
            <a:off x="4410824" y="404152"/>
            <a:ext cx="4461327" cy="710787"/>
            <a:chOff x="4410824" y="404152"/>
            <a:chExt cx="4785999" cy="710787"/>
          </a:xfrm>
        </p:grpSpPr>
        <p:sp>
          <p:nvSpPr>
            <p:cNvPr id="1625" name="Google Shape;1625;p102"/>
            <p:cNvSpPr txBox="1"/>
            <p:nvPr/>
          </p:nvSpPr>
          <p:spPr>
            <a:xfrm>
              <a:off x="5118860" y="404152"/>
              <a:ext cx="4077963" cy="680132"/>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chemeClr val="lt2"/>
                </a:buClr>
                <a:buSzPts val="1600"/>
                <a:buFont typeface="Noto Sans Symbols"/>
                <a:buNone/>
              </a:pPr>
              <a:r>
                <a:rPr lang="en-CA" sz="1600" b="0" i="0" u="none" strike="noStrike" cap="none">
                  <a:solidFill>
                    <a:schemeClr val="lt1"/>
                  </a:solidFill>
                  <a:latin typeface="Questrial"/>
                  <a:ea typeface="Questrial"/>
                  <a:cs typeface="Questrial"/>
                  <a:sym typeface="Questrial"/>
                </a:rPr>
                <a:t>Deploy comprehensive cloud-native technology to provide critical visibility and prevention</a:t>
              </a:r>
              <a:endParaRPr/>
            </a:p>
          </p:txBody>
        </p:sp>
        <p:sp>
          <p:nvSpPr>
            <p:cNvPr id="1626" name="Google Shape;1626;p102"/>
            <p:cNvSpPr txBox="1"/>
            <p:nvPr/>
          </p:nvSpPr>
          <p:spPr>
            <a:xfrm>
              <a:off x="4410824" y="463577"/>
              <a:ext cx="491206" cy="651362"/>
            </a:xfrm>
            <a:prstGeom prst="rect">
              <a:avLst/>
            </a:prstGeom>
            <a:noFill/>
            <a:ln>
              <a:noFill/>
            </a:ln>
          </p:spPr>
          <p:txBody>
            <a:bodyPr spcFirstLastPara="1" wrap="square" lIns="91425" tIns="45700" rIns="91425" bIns="45700" anchor="b" anchorCtr="0">
              <a:noAutofit/>
            </a:bodyPr>
            <a:lstStyle/>
            <a:p>
              <a:pPr marL="0" marR="0" lvl="0" indent="0" algn="l" rtl="0">
                <a:lnSpc>
                  <a:spcPct val="65000"/>
                </a:lnSpc>
                <a:spcBef>
                  <a:spcPts val="0"/>
                </a:spcBef>
                <a:spcAft>
                  <a:spcPts val="0"/>
                </a:spcAft>
                <a:buClr>
                  <a:srgbClr val="212121"/>
                </a:buClr>
                <a:buSzPts val="4400"/>
                <a:buFont typeface="Noto Sans Symbols"/>
                <a:buNone/>
              </a:pPr>
              <a:r>
                <a:rPr lang="en-CA" sz="4400" b="0" i="0" u="none" strike="noStrike" cap="none">
                  <a:solidFill>
                    <a:srgbClr val="ED1D24"/>
                  </a:solidFill>
                  <a:latin typeface="Arial"/>
                  <a:ea typeface="Arial"/>
                  <a:cs typeface="Arial"/>
                  <a:sym typeface="Arial"/>
                </a:rPr>
                <a:t>1</a:t>
              </a:r>
              <a:endParaRPr/>
            </a:p>
          </p:txBody>
        </p:sp>
      </p:grpSp>
      <p:sp>
        <p:nvSpPr>
          <p:cNvPr id="1627" name="Google Shape;1627;p102"/>
          <p:cNvSpPr txBox="1"/>
          <p:nvPr/>
        </p:nvSpPr>
        <p:spPr>
          <a:xfrm>
            <a:off x="431801" y="1827383"/>
            <a:ext cx="3588536" cy="1488734"/>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chemeClr val="lt2"/>
              </a:buClr>
              <a:buSzPts val="3600"/>
              <a:buFont typeface="Noto Sans Symbols"/>
              <a:buNone/>
            </a:pPr>
            <a:r>
              <a:rPr lang="en-CA" sz="3600" b="0" i="0" u="none" strike="noStrike" cap="none">
                <a:solidFill>
                  <a:schemeClr val="accent1"/>
                </a:solidFill>
                <a:latin typeface="Arial"/>
                <a:ea typeface="Arial"/>
                <a:cs typeface="Arial"/>
                <a:sym typeface="Arial"/>
              </a:rPr>
              <a:t>5 Steps To Beat The Adversary</a:t>
            </a:r>
            <a:endParaRPr/>
          </a:p>
        </p:txBody>
      </p:sp>
      <p:grpSp>
        <p:nvGrpSpPr>
          <p:cNvPr id="1628" name="Google Shape;1628;p102"/>
          <p:cNvGrpSpPr/>
          <p:nvPr/>
        </p:nvGrpSpPr>
        <p:grpSpPr>
          <a:xfrm>
            <a:off x="4368800" y="1114939"/>
            <a:ext cx="4551383" cy="888716"/>
            <a:chOff x="4368800" y="1114939"/>
            <a:chExt cx="4551383" cy="888716"/>
          </a:xfrm>
        </p:grpSpPr>
        <p:sp>
          <p:nvSpPr>
            <p:cNvPr id="1629" name="Google Shape;1629;p102"/>
            <p:cNvSpPr txBox="1"/>
            <p:nvPr/>
          </p:nvSpPr>
          <p:spPr>
            <a:xfrm>
              <a:off x="4410824" y="1352293"/>
              <a:ext cx="491206" cy="651362"/>
            </a:xfrm>
            <a:prstGeom prst="rect">
              <a:avLst/>
            </a:prstGeom>
            <a:noFill/>
            <a:ln>
              <a:noFill/>
            </a:ln>
          </p:spPr>
          <p:txBody>
            <a:bodyPr spcFirstLastPara="1" wrap="square" lIns="91425" tIns="45700" rIns="91425" bIns="45700" anchor="ctr" anchorCtr="0">
              <a:noAutofit/>
            </a:bodyPr>
            <a:lstStyle/>
            <a:p>
              <a:pPr marL="0" marR="0" lvl="0" indent="0" algn="l" rtl="0">
                <a:lnSpc>
                  <a:spcPct val="65000"/>
                </a:lnSpc>
                <a:spcBef>
                  <a:spcPts val="0"/>
                </a:spcBef>
                <a:spcAft>
                  <a:spcPts val="0"/>
                </a:spcAft>
                <a:buClr>
                  <a:srgbClr val="212121"/>
                </a:buClr>
                <a:buSzPts val="4400"/>
                <a:buFont typeface="Noto Sans Symbols"/>
                <a:buNone/>
              </a:pPr>
              <a:r>
                <a:rPr lang="en-CA" sz="4400" b="0" i="0" u="none" strike="noStrike" cap="none">
                  <a:solidFill>
                    <a:srgbClr val="ED1D24"/>
                  </a:solidFill>
                  <a:latin typeface="Arial"/>
                  <a:ea typeface="Arial"/>
                  <a:cs typeface="Arial"/>
                  <a:sym typeface="Arial"/>
                </a:rPr>
                <a:t>2</a:t>
              </a:r>
              <a:endParaRPr/>
            </a:p>
          </p:txBody>
        </p:sp>
        <p:sp>
          <p:nvSpPr>
            <p:cNvPr id="1630" name="Google Shape;1630;p102"/>
            <p:cNvSpPr txBox="1"/>
            <p:nvPr/>
          </p:nvSpPr>
          <p:spPr>
            <a:xfrm>
              <a:off x="5118860" y="1292868"/>
              <a:ext cx="3801323" cy="680132"/>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chemeClr val="lt2"/>
                </a:buClr>
                <a:buSzPts val="1600"/>
                <a:buFont typeface="Noto Sans Symbols"/>
                <a:buNone/>
              </a:pPr>
              <a:r>
                <a:rPr lang="en-CA" sz="1600" b="0" i="0" u="none" strike="noStrike" cap="none">
                  <a:solidFill>
                    <a:schemeClr val="lt1"/>
                  </a:solidFill>
                  <a:latin typeface="Questrial"/>
                  <a:ea typeface="Questrial"/>
                  <a:cs typeface="Questrial"/>
                  <a:sym typeface="Questrial"/>
                </a:rPr>
                <a:t>Augment technology with </a:t>
              </a:r>
              <a:br>
                <a:rPr lang="en-CA" sz="1600" b="0" i="0" u="none" strike="noStrike" cap="none">
                  <a:solidFill>
                    <a:schemeClr val="lt1"/>
                  </a:solidFill>
                  <a:latin typeface="Questrial"/>
                  <a:ea typeface="Questrial"/>
                  <a:cs typeface="Questrial"/>
                  <a:sym typeface="Questrial"/>
                </a:rPr>
              </a:br>
              <a:r>
                <a:rPr lang="en-CA" sz="1600" b="0" i="0" u="none" strike="noStrike" cap="none">
                  <a:solidFill>
                    <a:schemeClr val="lt1"/>
                  </a:solidFill>
                  <a:latin typeface="Questrial"/>
                  <a:ea typeface="Questrial"/>
                  <a:cs typeface="Questrial"/>
                  <a:sym typeface="Questrial"/>
                </a:rPr>
                <a:t>human-led Threat Hunting</a:t>
              </a:r>
              <a:endParaRPr/>
            </a:p>
          </p:txBody>
        </p:sp>
        <p:cxnSp>
          <p:nvCxnSpPr>
            <p:cNvPr id="1631" name="Google Shape;1631;p102"/>
            <p:cNvCxnSpPr/>
            <p:nvPr/>
          </p:nvCxnSpPr>
          <p:spPr>
            <a:xfrm>
              <a:off x="4368800" y="1114939"/>
              <a:ext cx="4164013" cy="0"/>
            </a:xfrm>
            <a:prstGeom prst="straightConnector1">
              <a:avLst/>
            </a:prstGeom>
            <a:noFill/>
            <a:ln w="12700" cap="flat" cmpd="sng">
              <a:solidFill>
                <a:srgbClr val="B7B7B7"/>
              </a:solidFill>
              <a:prstDash val="solid"/>
              <a:round/>
              <a:headEnd type="none" w="sm" len="sm"/>
              <a:tailEnd type="none" w="sm" len="sm"/>
            </a:ln>
          </p:spPr>
        </p:cxnSp>
      </p:grpSp>
      <p:grpSp>
        <p:nvGrpSpPr>
          <p:cNvPr id="1632" name="Google Shape;1632;p102"/>
          <p:cNvGrpSpPr/>
          <p:nvPr/>
        </p:nvGrpSpPr>
        <p:grpSpPr>
          <a:xfrm>
            <a:off x="4410824" y="2077292"/>
            <a:ext cx="4121989" cy="815079"/>
            <a:chOff x="4410824" y="2077292"/>
            <a:chExt cx="4121989" cy="815079"/>
          </a:xfrm>
        </p:grpSpPr>
        <p:sp>
          <p:nvSpPr>
            <p:cNvPr id="1633" name="Google Shape;1633;p102"/>
            <p:cNvSpPr txBox="1"/>
            <p:nvPr/>
          </p:nvSpPr>
          <p:spPr>
            <a:xfrm>
              <a:off x="4410824" y="2241009"/>
              <a:ext cx="491206" cy="651362"/>
            </a:xfrm>
            <a:prstGeom prst="rect">
              <a:avLst/>
            </a:prstGeom>
            <a:noFill/>
            <a:ln>
              <a:noFill/>
            </a:ln>
          </p:spPr>
          <p:txBody>
            <a:bodyPr spcFirstLastPara="1" wrap="square" lIns="91425" tIns="45700" rIns="91425" bIns="45700" anchor="ctr" anchorCtr="0">
              <a:noAutofit/>
            </a:bodyPr>
            <a:lstStyle/>
            <a:p>
              <a:pPr marL="0" marR="0" lvl="0" indent="0" algn="l" rtl="0">
                <a:lnSpc>
                  <a:spcPct val="65000"/>
                </a:lnSpc>
                <a:spcBef>
                  <a:spcPts val="0"/>
                </a:spcBef>
                <a:spcAft>
                  <a:spcPts val="0"/>
                </a:spcAft>
                <a:buClr>
                  <a:srgbClr val="212121"/>
                </a:buClr>
                <a:buSzPts val="4400"/>
                <a:buFont typeface="Noto Sans Symbols"/>
                <a:buNone/>
              </a:pPr>
              <a:r>
                <a:rPr lang="en-CA" sz="4400" b="0" i="0" u="none" strike="noStrike" cap="none">
                  <a:solidFill>
                    <a:srgbClr val="ED1D24"/>
                  </a:solidFill>
                  <a:latin typeface="Arial"/>
                  <a:ea typeface="Arial"/>
                  <a:cs typeface="Arial"/>
                  <a:sym typeface="Arial"/>
                </a:rPr>
                <a:t>3</a:t>
              </a:r>
              <a:endParaRPr/>
            </a:p>
          </p:txBody>
        </p:sp>
        <p:sp>
          <p:nvSpPr>
            <p:cNvPr id="1634" name="Google Shape;1634;p102"/>
            <p:cNvSpPr txBox="1"/>
            <p:nvPr/>
          </p:nvSpPr>
          <p:spPr>
            <a:xfrm>
              <a:off x="5118859" y="2181584"/>
              <a:ext cx="2976413" cy="680132"/>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chemeClr val="lt2"/>
                </a:buClr>
                <a:buSzPts val="1600"/>
                <a:buFont typeface="Noto Sans Symbols"/>
                <a:buNone/>
              </a:pPr>
              <a:r>
                <a:rPr lang="en-CA" sz="1600" b="0" i="0" u="none" strike="noStrike" cap="none">
                  <a:solidFill>
                    <a:schemeClr val="lt1"/>
                  </a:solidFill>
                  <a:latin typeface="Questrial"/>
                  <a:ea typeface="Questrial"/>
                  <a:cs typeface="Questrial"/>
                  <a:sym typeface="Questrial"/>
                </a:rPr>
                <a:t>Secure the identity</a:t>
              </a:r>
              <a:endParaRPr sz="1600" b="0" i="0" u="none" strike="noStrike" cap="none">
                <a:solidFill>
                  <a:schemeClr val="lt1"/>
                </a:solidFill>
                <a:latin typeface="Questrial"/>
                <a:ea typeface="Questrial"/>
                <a:cs typeface="Questrial"/>
                <a:sym typeface="Questrial"/>
              </a:endParaRPr>
            </a:p>
          </p:txBody>
        </p:sp>
        <p:cxnSp>
          <p:nvCxnSpPr>
            <p:cNvPr id="1635" name="Google Shape;1635;p102"/>
            <p:cNvCxnSpPr/>
            <p:nvPr/>
          </p:nvCxnSpPr>
          <p:spPr>
            <a:xfrm>
              <a:off x="4427538" y="2077292"/>
              <a:ext cx="4105275" cy="0"/>
            </a:xfrm>
            <a:prstGeom prst="straightConnector1">
              <a:avLst/>
            </a:prstGeom>
            <a:noFill/>
            <a:ln w="12700" cap="flat" cmpd="sng">
              <a:solidFill>
                <a:srgbClr val="B7B7B7"/>
              </a:solidFill>
              <a:prstDash val="solid"/>
              <a:round/>
              <a:headEnd type="none" w="sm" len="sm"/>
              <a:tailEnd type="none" w="sm" len="sm"/>
            </a:ln>
          </p:spPr>
        </p:cxnSp>
      </p:grpSp>
      <p:grpSp>
        <p:nvGrpSpPr>
          <p:cNvPr id="1636" name="Google Shape;1636;p102"/>
          <p:cNvGrpSpPr/>
          <p:nvPr/>
        </p:nvGrpSpPr>
        <p:grpSpPr>
          <a:xfrm>
            <a:off x="4410824" y="2966008"/>
            <a:ext cx="4296572" cy="810575"/>
            <a:chOff x="4410824" y="2966008"/>
            <a:chExt cx="4296572" cy="810575"/>
          </a:xfrm>
        </p:grpSpPr>
        <p:sp>
          <p:nvSpPr>
            <p:cNvPr id="1637" name="Google Shape;1637;p102"/>
            <p:cNvSpPr txBox="1"/>
            <p:nvPr/>
          </p:nvSpPr>
          <p:spPr>
            <a:xfrm>
              <a:off x="5118860" y="3070300"/>
              <a:ext cx="3588536" cy="680132"/>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chemeClr val="lt2"/>
                </a:buClr>
                <a:buSzPts val="1600"/>
                <a:buFont typeface="Noto Sans Symbols"/>
                <a:buNone/>
              </a:pPr>
              <a:r>
                <a:rPr lang="en-CA" sz="1600" b="0" i="0" u="none" strike="noStrike" cap="none">
                  <a:solidFill>
                    <a:schemeClr val="lt1"/>
                  </a:solidFill>
                  <a:latin typeface="Questrial"/>
                  <a:ea typeface="Questrial"/>
                  <a:cs typeface="Questrial"/>
                  <a:sym typeface="Questrial"/>
                </a:rPr>
                <a:t>Look beyond the CVE</a:t>
              </a:r>
              <a:endParaRPr/>
            </a:p>
          </p:txBody>
        </p:sp>
        <p:sp>
          <p:nvSpPr>
            <p:cNvPr id="1638" name="Google Shape;1638;p102"/>
            <p:cNvSpPr txBox="1"/>
            <p:nvPr/>
          </p:nvSpPr>
          <p:spPr>
            <a:xfrm>
              <a:off x="4410824" y="3125221"/>
              <a:ext cx="491206" cy="651362"/>
            </a:xfrm>
            <a:prstGeom prst="rect">
              <a:avLst/>
            </a:prstGeom>
            <a:noFill/>
            <a:ln>
              <a:noFill/>
            </a:ln>
          </p:spPr>
          <p:txBody>
            <a:bodyPr spcFirstLastPara="1" wrap="square" lIns="91425" tIns="45700" rIns="91425" bIns="45700" anchor="ctr" anchorCtr="0">
              <a:noAutofit/>
            </a:bodyPr>
            <a:lstStyle/>
            <a:p>
              <a:pPr marL="0" marR="0" lvl="0" indent="0" algn="l" rtl="0">
                <a:lnSpc>
                  <a:spcPct val="65000"/>
                </a:lnSpc>
                <a:spcBef>
                  <a:spcPts val="0"/>
                </a:spcBef>
                <a:spcAft>
                  <a:spcPts val="0"/>
                </a:spcAft>
                <a:buClr>
                  <a:srgbClr val="212121"/>
                </a:buClr>
                <a:buSzPts val="4400"/>
                <a:buFont typeface="Noto Sans Symbols"/>
                <a:buNone/>
              </a:pPr>
              <a:r>
                <a:rPr lang="en-CA" sz="4400" b="0" i="0" u="none" strike="noStrike" cap="none">
                  <a:solidFill>
                    <a:srgbClr val="ED1D24"/>
                  </a:solidFill>
                  <a:latin typeface="Arial"/>
                  <a:ea typeface="Arial"/>
                  <a:cs typeface="Arial"/>
                  <a:sym typeface="Arial"/>
                </a:rPr>
                <a:t>4</a:t>
              </a:r>
              <a:endParaRPr/>
            </a:p>
          </p:txBody>
        </p:sp>
        <p:cxnSp>
          <p:nvCxnSpPr>
            <p:cNvPr id="1639" name="Google Shape;1639;p102"/>
            <p:cNvCxnSpPr/>
            <p:nvPr/>
          </p:nvCxnSpPr>
          <p:spPr>
            <a:xfrm>
              <a:off x="4425697" y="2966008"/>
              <a:ext cx="4107116" cy="0"/>
            </a:xfrm>
            <a:prstGeom prst="straightConnector1">
              <a:avLst/>
            </a:prstGeom>
            <a:noFill/>
            <a:ln w="12700" cap="flat" cmpd="sng">
              <a:solidFill>
                <a:srgbClr val="B7B7B7"/>
              </a:solidFill>
              <a:prstDash val="solid"/>
              <a:round/>
              <a:headEnd type="none" w="sm" len="sm"/>
              <a:tailEnd type="none" w="sm" len="sm"/>
            </a:ln>
          </p:spPr>
        </p:cxnSp>
      </p:grpSp>
      <p:grpSp>
        <p:nvGrpSpPr>
          <p:cNvPr id="1640" name="Google Shape;1640;p102"/>
          <p:cNvGrpSpPr/>
          <p:nvPr/>
        </p:nvGrpSpPr>
        <p:grpSpPr>
          <a:xfrm>
            <a:off x="4410824" y="3854724"/>
            <a:ext cx="4461327" cy="815077"/>
            <a:chOff x="4410824" y="3854724"/>
            <a:chExt cx="4461327" cy="815077"/>
          </a:xfrm>
        </p:grpSpPr>
        <p:sp>
          <p:nvSpPr>
            <p:cNvPr id="1641" name="Google Shape;1641;p102"/>
            <p:cNvSpPr txBox="1"/>
            <p:nvPr/>
          </p:nvSpPr>
          <p:spPr>
            <a:xfrm>
              <a:off x="5118860" y="3959014"/>
              <a:ext cx="3753291" cy="680132"/>
            </a:xfrm>
            <a:prstGeom prst="rect">
              <a:avLst/>
            </a:prstGeom>
            <a:noFill/>
            <a:ln>
              <a:noFill/>
            </a:ln>
          </p:spPr>
          <p:txBody>
            <a:bodyPr spcFirstLastPara="1" wrap="square" lIns="91425" tIns="45700" rIns="91425" bIns="45700" anchor="ctr" anchorCtr="0">
              <a:noAutofit/>
            </a:bodyPr>
            <a:lstStyle/>
            <a:p>
              <a:pPr marL="0" marR="0" lvl="0" indent="0" algn="l" rtl="0">
                <a:lnSpc>
                  <a:spcPct val="95000"/>
                </a:lnSpc>
                <a:spcBef>
                  <a:spcPts val="0"/>
                </a:spcBef>
                <a:spcAft>
                  <a:spcPts val="0"/>
                </a:spcAft>
                <a:buClr>
                  <a:schemeClr val="lt2"/>
                </a:buClr>
                <a:buSzPts val="1600"/>
                <a:buFont typeface="Noto Sans Symbols"/>
                <a:buNone/>
              </a:pPr>
              <a:r>
                <a:rPr lang="en-CA" sz="1600" b="0" i="0" u="none" strike="noStrike" cap="none">
                  <a:solidFill>
                    <a:schemeClr val="lt1"/>
                  </a:solidFill>
                  <a:latin typeface="Questrial"/>
                  <a:ea typeface="Questrial"/>
                  <a:cs typeface="Questrial"/>
                  <a:sym typeface="Questrial"/>
                </a:rPr>
                <a:t>Know your adversary</a:t>
              </a:r>
              <a:endParaRPr/>
            </a:p>
          </p:txBody>
        </p:sp>
        <p:sp>
          <p:nvSpPr>
            <p:cNvPr id="1642" name="Google Shape;1642;p102"/>
            <p:cNvSpPr txBox="1"/>
            <p:nvPr/>
          </p:nvSpPr>
          <p:spPr>
            <a:xfrm>
              <a:off x="4410824" y="4018439"/>
              <a:ext cx="491206" cy="651362"/>
            </a:xfrm>
            <a:prstGeom prst="rect">
              <a:avLst/>
            </a:prstGeom>
            <a:noFill/>
            <a:ln>
              <a:noFill/>
            </a:ln>
          </p:spPr>
          <p:txBody>
            <a:bodyPr spcFirstLastPara="1" wrap="square" lIns="91425" tIns="45700" rIns="91425" bIns="45700" anchor="ctr" anchorCtr="0">
              <a:noAutofit/>
            </a:bodyPr>
            <a:lstStyle/>
            <a:p>
              <a:pPr marL="0" marR="0" lvl="0" indent="0" algn="l" rtl="0">
                <a:lnSpc>
                  <a:spcPct val="65000"/>
                </a:lnSpc>
                <a:spcBef>
                  <a:spcPts val="0"/>
                </a:spcBef>
                <a:spcAft>
                  <a:spcPts val="0"/>
                </a:spcAft>
                <a:buClr>
                  <a:srgbClr val="212121"/>
                </a:buClr>
                <a:buSzPts val="4400"/>
                <a:buFont typeface="Noto Sans Symbols"/>
                <a:buNone/>
              </a:pPr>
              <a:r>
                <a:rPr lang="en-CA" sz="4400" b="0" i="0" u="none" strike="noStrike" cap="none">
                  <a:solidFill>
                    <a:srgbClr val="ED1D24"/>
                  </a:solidFill>
                  <a:latin typeface="Arial"/>
                  <a:ea typeface="Arial"/>
                  <a:cs typeface="Arial"/>
                  <a:sym typeface="Arial"/>
                </a:rPr>
                <a:t>5</a:t>
              </a:r>
              <a:endParaRPr/>
            </a:p>
          </p:txBody>
        </p:sp>
        <p:cxnSp>
          <p:nvCxnSpPr>
            <p:cNvPr id="1643" name="Google Shape;1643;p102"/>
            <p:cNvCxnSpPr/>
            <p:nvPr/>
          </p:nvCxnSpPr>
          <p:spPr>
            <a:xfrm>
              <a:off x="4410824" y="3854724"/>
              <a:ext cx="4121989" cy="0"/>
            </a:xfrm>
            <a:prstGeom prst="straightConnector1">
              <a:avLst/>
            </a:prstGeom>
            <a:noFill/>
            <a:ln w="12700" cap="flat" cmpd="sng">
              <a:solidFill>
                <a:srgbClr val="B7B7B7"/>
              </a:solidFill>
              <a:prstDash val="solid"/>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4"/>
                                        </p:tgtEl>
                                        <p:attrNameLst>
                                          <p:attrName>style.visibility</p:attrName>
                                        </p:attrNameLst>
                                      </p:cBhvr>
                                      <p:to>
                                        <p:strVal val="visible"/>
                                      </p:to>
                                    </p:set>
                                    <p:animEffect transition="in" filter="fade">
                                      <p:cBhvr>
                                        <p:cTn id="7" dur="500"/>
                                        <p:tgtEl>
                                          <p:spTgt spid="16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28"/>
                                        </p:tgtEl>
                                        <p:attrNameLst>
                                          <p:attrName>style.visibility</p:attrName>
                                        </p:attrNameLst>
                                      </p:cBhvr>
                                      <p:to>
                                        <p:strVal val="visible"/>
                                      </p:to>
                                    </p:set>
                                    <p:animEffect transition="in" filter="fade">
                                      <p:cBhvr>
                                        <p:cTn id="11" dur="500"/>
                                        <p:tgtEl>
                                          <p:spTgt spid="16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2"/>
                                        </p:tgtEl>
                                        <p:attrNameLst>
                                          <p:attrName>style.visibility</p:attrName>
                                        </p:attrNameLst>
                                      </p:cBhvr>
                                      <p:to>
                                        <p:strVal val="visible"/>
                                      </p:to>
                                    </p:set>
                                    <p:animEffect transition="in" filter="fade">
                                      <p:cBhvr>
                                        <p:cTn id="15" dur="500"/>
                                        <p:tgtEl>
                                          <p:spTgt spid="16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36"/>
                                        </p:tgtEl>
                                        <p:attrNameLst>
                                          <p:attrName>style.visibility</p:attrName>
                                        </p:attrNameLst>
                                      </p:cBhvr>
                                      <p:to>
                                        <p:strVal val="visible"/>
                                      </p:to>
                                    </p:set>
                                    <p:animEffect transition="in" filter="fade">
                                      <p:cBhvr>
                                        <p:cTn id="19" dur="500"/>
                                        <p:tgtEl>
                                          <p:spTgt spid="16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40"/>
                                        </p:tgtEl>
                                        <p:attrNameLst>
                                          <p:attrName>style.visibility</p:attrName>
                                        </p:attrNameLst>
                                      </p:cBhvr>
                                      <p:to>
                                        <p:strVal val="visible"/>
                                      </p:to>
                                    </p:set>
                                    <p:animEffect transition="in" filter="fade">
                                      <p:cBhvr>
                                        <p:cTn id="23" dur="500"/>
                                        <p:tgtEl>
                                          <p:spTgt spid="1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3"/>
          <p:cNvSpPr txBox="1">
            <a:spLocks noGrp="1"/>
          </p:cNvSpPr>
          <p:nvPr>
            <p:ph type="title"/>
          </p:nvPr>
        </p:nvSpPr>
        <p:spPr>
          <a:xfrm>
            <a:off x="564776" y="1508158"/>
            <a:ext cx="8446702"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ct val="121212"/>
              <a:buFont typeface="Arial"/>
              <a:buNone/>
            </a:pPr>
            <a:r>
              <a:rPr lang="en-CA"/>
              <a:t>Know The Tradecraft.</a:t>
            </a:r>
            <a:br>
              <a:rPr lang="en-CA"/>
            </a:br>
            <a:r>
              <a:rPr lang="en-CA"/>
              <a:t>Know The Adversary.</a:t>
            </a:r>
            <a:br>
              <a:rPr lang="en-CA"/>
            </a:br>
            <a:r>
              <a:rPr lang="en-CA">
                <a:solidFill>
                  <a:schemeClr val="accent1"/>
                </a:solidFill>
              </a:rPr>
              <a:t>Hunt Relentlessly.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104"/>
          <p:cNvSpPr txBox="1">
            <a:spLocks noGrp="1"/>
          </p:cNvSpPr>
          <p:nvPr>
            <p:ph type="title"/>
          </p:nvPr>
        </p:nvSpPr>
        <p:spPr>
          <a:xfrm>
            <a:off x="564776" y="1335463"/>
            <a:ext cx="5719483" cy="2127184"/>
          </a:xfrm>
          <a:prstGeom prst="rect">
            <a:avLst/>
          </a:prstGeom>
          <a:noFill/>
          <a:ln>
            <a:noFill/>
          </a:ln>
        </p:spPr>
        <p:txBody>
          <a:bodyPr spcFirstLastPara="1" wrap="square" lIns="91425" tIns="274300" rIns="91425" bIns="45700" anchor="b" anchorCtr="0">
            <a:normAutofit/>
          </a:bodyPr>
          <a:lstStyle/>
          <a:p>
            <a:pPr marL="0" lvl="0" indent="0" algn="l" rtl="0">
              <a:lnSpc>
                <a:spcPct val="75000"/>
              </a:lnSpc>
              <a:spcBef>
                <a:spcPts val="0"/>
              </a:spcBef>
              <a:spcAft>
                <a:spcPts val="0"/>
              </a:spcAft>
              <a:buClr>
                <a:schemeClr val="dk1"/>
              </a:buClr>
              <a:buSzPts val="7200"/>
              <a:buFont typeface="Arial"/>
              <a:buNone/>
            </a:pPr>
            <a:r>
              <a:rPr lang="en-CA"/>
              <a:t>Q&amp;A</a:t>
            </a:r>
            <a:endParaRPr/>
          </a:p>
        </p:txBody>
      </p:sp>
      <p:sp>
        <p:nvSpPr>
          <p:cNvPr id="1656" name="Google Shape;1656;p104"/>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
          <p:cNvSpPr txBox="1">
            <a:spLocks noGrp="1"/>
          </p:cNvSpPr>
          <p:nvPr>
            <p:ph type="title"/>
          </p:nvPr>
        </p:nvSpPr>
        <p:spPr>
          <a:xfrm>
            <a:off x="1898837" y="474683"/>
            <a:ext cx="5374030" cy="1366528"/>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3200"/>
              <a:buFont typeface="Arial"/>
              <a:buNone/>
            </a:pPr>
            <a:r>
              <a:rPr lang="en-CA"/>
              <a:t>At the Heart of Every Attack is a Human Adversary</a:t>
            </a:r>
            <a:br>
              <a:rPr lang="en-CA" sz="3600"/>
            </a:br>
            <a:r>
              <a:rPr lang="en-CA" sz="2800">
                <a:solidFill>
                  <a:srgbClr val="FC0100"/>
                </a:solidFill>
                <a:latin typeface="Arial"/>
                <a:ea typeface="Arial"/>
                <a:cs typeface="Arial"/>
                <a:sym typeface="Arial"/>
              </a:rPr>
              <a:t>With Distinct Motivations, Targets, And Tradecraft</a:t>
            </a:r>
            <a:endParaRPr sz="3600">
              <a:solidFill>
                <a:srgbClr val="FC0100"/>
              </a:solidFill>
              <a:latin typeface="Arial"/>
              <a:ea typeface="Arial"/>
              <a:cs typeface="Arial"/>
              <a:sym typeface="Arial"/>
            </a:endParaRPr>
          </a:p>
        </p:txBody>
      </p:sp>
      <p:grpSp>
        <p:nvGrpSpPr>
          <p:cNvPr id="270" name="Google Shape;270;p2"/>
          <p:cNvGrpSpPr/>
          <p:nvPr/>
        </p:nvGrpSpPr>
        <p:grpSpPr>
          <a:xfrm>
            <a:off x="0" y="2041775"/>
            <a:ext cx="9179829" cy="3144600"/>
            <a:chOff x="0" y="1998921"/>
            <a:chExt cx="9157850" cy="3144600"/>
          </a:xfrm>
        </p:grpSpPr>
        <p:pic>
          <p:nvPicPr>
            <p:cNvPr id="271" name="Google Shape;271;p2"/>
            <p:cNvPicPr preferRelativeResize="0"/>
            <p:nvPr/>
          </p:nvPicPr>
          <p:blipFill rotWithShape="1">
            <a:blip r:embed="rId3">
              <a:alphaModFix/>
            </a:blip>
            <a:srcRect l="723" t="4637" r="84" b="2946"/>
            <a:stretch/>
          </p:blipFill>
          <p:spPr>
            <a:xfrm>
              <a:off x="0" y="2128074"/>
              <a:ext cx="9144000" cy="2175934"/>
            </a:xfrm>
            <a:prstGeom prst="rect">
              <a:avLst/>
            </a:prstGeom>
            <a:solidFill>
              <a:schemeClr val="lt1"/>
            </a:solidFill>
            <a:ln>
              <a:noFill/>
            </a:ln>
          </p:spPr>
        </p:pic>
        <p:sp>
          <p:nvSpPr>
            <p:cNvPr id="272" name="Google Shape;272;p2"/>
            <p:cNvSpPr/>
            <p:nvPr/>
          </p:nvSpPr>
          <p:spPr>
            <a:xfrm>
              <a:off x="0" y="1998921"/>
              <a:ext cx="9144000" cy="3144600"/>
            </a:xfrm>
            <a:prstGeom prst="rect">
              <a:avLst/>
            </a:prstGeom>
            <a:gradFill>
              <a:gsLst>
                <a:gs pos="0">
                  <a:srgbClr val="000000">
                    <a:alpha val="0"/>
                  </a:srgbClr>
                </a:gs>
                <a:gs pos="37000">
                  <a:srgbClr val="000000">
                    <a:alpha val="0"/>
                  </a:srgbClr>
                </a:gs>
                <a:gs pos="78000">
                  <a:schemeClr val="dk2"/>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Karla"/>
                <a:ea typeface="Karla"/>
                <a:cs typeface="Karla"/>
                <a:sym typeface="Karla"/>
              </a:endParaRPr>
            </a:p>
          </p:txBody>
        </p:sp>
        <p:pic>
          <p:nvPicPr>
            <p:cNvPr id="273" name="Google Shape;273;p2"/>
            <p:cNvPicPr preferRelativeResize="0"/>
            <p:nvPr/>
          </p:nvPicPr>
          <p:blipFill rotWithShape="1">
            <a:blip r:embed="rId4">
              <a:alphaModFix amt="64000"/>
            </a:blip>
            <a:srcRect/>
            <a:stretch/>
          </p:blipFill>
          <p:spPr>
            <a:xfrm flipH="1">
              <a:off x="13852" y="3837050"/>
              <a:ext cx="9143998" cy="1306450"/>
            </a:xfrm>
            <a:prstGeom prst="rect">
              <a:avLst/>
            </a:prstGeom>
            <a:noFill/>
            <a:ln>
              <a:noFill/>
            </a:ln>
          </p:spPr>
        </p:pic>
        <p:pic>
          <p:nvPicPr>
            <p:cNvPr id="274" name="Google Shape;274;p2"/>
            <p:cNvPicPr preferRelativeResize="0"/>
            <p:nvPr/>
          </p:nvPicPr>
          <p:blipFill rotWithShape="1">
            <a:blip r:embed="rId5">
              <a:alphaModFix/>
            </a:blip>
            <a:srcRect/>
            <a:stretch/>
          </p:blipFill>
          <p:spPr>
            <a:xfrm>
              <a:off x="8151621" y="4628902"/>
              <a:ext cx="784647" cy="409104"/>
            </a:xfrm>
            <a:prstGeom prst="rect">
              <a:avLst/>
            </a:prstGeom>
            <a:noFill/>
            <a:ln>
              <a:noFill/>
            </a:ln>
          </p:spPr>
        </p:pic>
        <p:sp>
          <p:nvSpPr>
            <p:cNvPr id="275" name="Google Shape;275;p2"/>
            <p:cNvSpPr txBox="1"/>
            <p:nvPr/>
          </p:nvSpPr>
          <p:spPr>
            <a:xfrm>
              <a:off x="113611" y="4986478"/>
              <a:ext cx="1356900" cy="7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7F7F7F"/>
                </a:buClr>
                <a:buSzPts val="500"/>
                <a:buFont typeface="Arial"/>
                <a:buNone/>
              </a:pPr>
              <a:r>
                <a:rPr lang="en-CA" sz="500" b="0" i="0" u="none" strike="noStrike" cap="none">
                  <a:solidFill>
                    <a:srgbClr val="7F7F7F"/>
                  </a:solidFill>
                  <a:latin typeface="Arial"/>
                  <a:ea typeface="Arial"/>
                  <a:cs typeface="Arial"/>
                  <a:sym typeface="Arial"/>
                </a:rPr>
                <a:t>2022 CrowdStrike, Inc. All rights reserved.</a:t>
              </a:r>
              <a:endParaRPr sz="105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4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1"/>
          <p:cNvSpPr/>
          <p:nvPr/>
        </p:nvSpPr>
        <p:spPr>
          <a:xfrm>
            <a:off x="0" y="0"/>
            <a:ext cx="6334628" cy="5150588"/>
          </a:xfrm>
          <a:custGeom>
            <a:avLst/>
            <a:gdLst/>
            <a:ahLst/>
            <a:cxnLst/>
            <a:rect l="l" t="t" r="r" b="b"/>
            <a:pathLst>
              <a:path w="6424803" h="5143500" extrusionOk="0">
                <a:moveTo>
                  <a:pt x="0" y="0"/>
                </a:moveTo>
                <a:lnTo>
                  <a:pt x="6424803" y="0"/>
                </a:lnTo>
                <a:lnTo>
                  <a:pt x="5303520" y="5143500"/>
                </a:lnTo>
                <a:lnTo>
                  <a:pt x="0" y="5143500"/>
                </a:lnTo>
                <a:close/>
              </a:path>
            </a:pathLst>
          </a:cu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Karla"/>
              <a:ea typeface="Karla"/>
              <a:cs typeface="Karla"/>
              <a:sym typeface="Karla"/>
            </a:endParaRPr>
          </a:p>
        </p:txBody>
      </p:sp>
      <p:grpSp>
        <p:nvGrpSpPr>
          <p:cNvPr id="282" name="Google Shape;282;p51"/>
          <p:cNvGrpSpPr/>
          <p:nvPr/>
        </p:nvGrpSpPr>
        <p:grpSpPr>
          <a:xfrm>
            <a:off x="488215" y="1724568"/>
            <a:ext cx="5164178" cy="365760"/>
            <a:chOff x="449763" y="1724669"/>
            <a:chExt cx="5164178" cy="365760"/>
          </a:xfrm>
        </p:grpSpPr>
        <p:sp>
          <p:nvSpPr>
            <p:cNvPr id="283" name="Google Shape;283;p51"/>
            <p:cNvSpPr txBox="1"/>
            <p:nvPr/>
          </p:nvSpPr>
          <p:spPr>
            <a:xfrm>
              <a:off x="972591" y="1790618"/>
              <a:ext cx="4641350" cy="233863"/>
            </a:xfrm>
            <a:prstGeom prst="rect">
              <a:avLst/>
            </a:prstGeom>
            <a:noFill/>
            <a:ln>
              <a:noFill/>
            </a:ln>
          </p:spPr>
          <p:txBody>
            <a:bodyPr spcFirstLastPara="1" wrap="square" lIns="0" tIns="0" rIns="0" bIns="0" anchor="ctr" anchorCtr="0">
              <a:spAutoFit/>
            </a:bodyPr>
            <a:lstStyle/>
            <a:p>
              <a:pPr marL="0" marR="0" lvl="0" indent="0" algn="l" rtl="0">
                <a:lnSpc>
                  <a:spcPct val="95000"/>
                </a:lnSpc>
                <a:spcBef>
                  <a:spcPts val="0"/>
                </a:spcBef>
                <a:spcAft>
                  <a:spcPts val="0"/>
                </a:spcAft>
                <a:buClr>
                  <a:srgbClr val="FFFFFF"/>
                </a:buClr>
                <a:buSzPts val="1600"/>
                <a:buFont typeface="Noto Sans Symbols"/>
                <a:buNone/>
              </a:pPr>
              <a:r>
                <a:rPr lang="en-CA" sz="1600" b="0" i="0" u="none" strike="noStrike" cap="none">
                  <a:solidFill>
                    <a:srgbClr val="000000"/>
                  </a:solidFill>
                  <a:latin typeface="Arial"/>
                  <a:ea typeface="Arial"/>
                  <a:cs typeface="Arial"/>
                  <a:sym typeface="Arial"/>
                </a:rPr>
                <a:t>24/7 human threat hunting, Falcon Platform-wide</a:t>
              </a:r>
              <a:endParaRPr sz="1100" b="0" i="0" u="none" strike="noStrike" cap="none">
                <a:solidFill>
                  <a:srgbClr val="000000"/>
                </a:solidFill>
                <a:latin typeface="Arial"/>
                <a:ea typeface="Arial"/>
                <a:cs typeface="Arial"/>
                <a:sym typeface="Arial"/>
              </a:endParaRPr>
            </a:p>
          </p:txBody>
        </p:sp>
        <p:sp>
          <p:nvSpPr>
            <p:cNvPr id="284" name="Google Shape;284;p51"/>
            <p:cNvSpPr/>
            <p:nvPr/>
          </p:nvSpPr>
          <p:spPr>
            <a:xfrm>
              <a:off x="449763" y="1724669"/>
              <a:ext cx="365760" cy="365760"/>
            </a:xfrm>
            <a:prstGeom prst="ellipse">
              <a:avLst/>
            </a:prstGeom>
            <a:solidFill>
              <a:srgbClr val="E71D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1" i="0" u="none" strike="noStrike" cap="none">
                  <a:solidFill>
                    <a:srgbClr val="FFFFFF"/>
                  </a:solidFill>
                  <a:latin typeface="Arial"/>
                  <a:ea typeface="Arial"/>
                  <a:cs typeface="Arial"/>
                  <a:sym typeface="Arial"/>
                </a:rPr>
                <a:t>1</a:t>
              </a:r>
              <a:endParaRPr sz="1100" b="0" i="0" u="none" strike="noStrike" cap="none">
                <a:solidFill>
                  <a:srgbClr val="000000"/>
                </a:solidFill>
                <a:latin typeface="Arial"/>
                <a:ea typeface="Arial"/>
                <a:cs typeface="Arial"/>
                <a:sym typeface="Arial"/>
              </a:endParaRPr>
            </a:p>
          </p:txBody>
        </p:sp>
      </p:grpSp>
      <p:grpSp>
        <p:nvGrpSpPr>
          <p:cNvPr id="285" name="Google Shape;285;p51"/>
          <p:cNvGrpSpPr/>
          <p:nvPr/>
        </p:nvGrpSpPr>
        <p:grpSpPr>
          <a:xfrm>
            <a:off x="488215" y="2339657"/>
            <a:ext cx="5307814" cy="365760"/>
            <a:chOff x="475610" y="2360879"/>
            <a:chExt cx="4879435" cy="365760"/>
          </a:xfrm>
        </p:grpSpPr>
        <p:sp>
          <p:nvSpPr>
            <p:cNvPr id="286" name="Google Shape;286;p51"/>
            <p:cNvSpPr/>
            <p:nvPr/>
          </p:nvSpPr>
          <p:spPr>
            <a:xfrm>
              <a:off x="475610" y="2360879"/>
              <a:ext cx="339913" cy="365760"/>
            </a:xfrm>
            <a:prstGeom prst="ellipse">
              <a:avLst/>
            </a:prstGeom>
            <a:solidFill>
              <a:srgbClr val="E71D16"/>
            </a:solidFill>
            <a:ln>
              <a:noFill/>
            </a:ln>
          </p:spPr>
          <p:txBody>
            <a:bodyPr spcFirstLastPara="1" wrap="square" lIns="68575" tIns="0" rIns="68575"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1" i="0" u="none" strike="noStrike" cap="none">
                  <a:solidFill>
                    <a:srgbClr val="FFFFFF"/>
                  </a:solidFill>
                  <a:latin typeface="Arial"/>
                  <a:ea typeface="Arial"/>
                  <a:cs typeface="Arial"/>
                  <a:sym typeface="Arial"/>
                </a:rPr>
                <a:t>2</a:t>
              </a:r>
              <a:endParaRPr sz="1100" b="0" i="0" u="none" strike="noStrike" cap="none">
                <a:solidFill>
                  <a:srgbClr val="000000"/>
                </a:solidFill>
                <a:latin typeface="Arial"/>
                <a:ea typeface="Arial"/>
                <a:cs typeface="Arial"/>
                <a:sym typeface="Arial"/>
              </a:endParaRPr>
            </a:p>
          </p:txBody>
        </p:sp>
        <p:sp>
          <p:nvSpPr>
            <p:cNvPr id="287" name="Google Shape;287;p51"/>
            <p:cNvSpPr txBox="1"/>
            <p:nvPr/>
          </p:nvSpPr>
          <p:spPr>
            <a:xfrm>
              <a:off x="972591" y="2426805"/>
              <a:ext cx="4382454" cy="233910"/>
            </a:xfrm>
            <a:prstGeom prst="rect">
              <a:avLst/>
            </a:prstGeom>
            <a:noFill/>
            <a:ln>
              <a:noFill/>
            </a:ln>
          </p:spPr>
          <p:txBody>
            <a:bodyPr spcFirstLastPara="1" wrap="square" lIns="0" tIns="0" rIns="0" bIns="0" anchor="ctr" anchorCtr="0">
              <a:spAutoFit/>
            </a:bodyPr>
            <a:lstStyle/>
            <a:p>
              <a:pPr marL="0" marR="0" lvl="0" indent="0" algn="l" rtl="0">
                <a:lnSpc>
                  <a:spcPct val="95000"/>
                </a:lnSpc>
                <a:spcBef>
                  <a:spcPts val="0"/>
                </a:spcBef>
                <a:spcAft>
                  <a:spcPts val="0"/>
                </a:spcAft>
                <a:buClr>
                  <a:srgbClr val="FFFFFF"/>
                </a:buClr>
                <a:buSzPts val="1600"/>
                <a:buFont typeface="Noto Sans Symbols"/>
                <a:buNone/>
              </a:pPr>
              <a:r>
                <a:rPr lang="en-CA" sz="1600" b="0" i="0" u="none" strike="noStrike" cap="none">
                  <a:solidFill>
                    <a:srgbClr val="000000"/>
                  </a:solidFill>
                  <a:latin typeface="Arial"/>
                  <a:ea typeface="Arial"/>
                  <a:cs typeface="Arial"/>
                  <a:sym typeface="Arial"/>
                </a:rPr>
                <a:t>Patented and proprietary methodologies and tooling</a:t>
              </a:r>
              <a:endParaRPr sz="1100" b="0" i="0" u="none" strike="noStrike" cap="none">
                <a:solidFill>
                  <a:srgbClr val="000000"/>
                </a:solidFill>
                <a:latin typeface="Arial"/>
                <a:ea typeface="Arial"/>
                <a:cs typeface="Arial"/>
                <a:sym typeface="Arial"/>
              </a:endParaRPr>
            </a:p>
          </p:txBody>
        </p:sp>
      </p:grpSp>
      <p:grpSp>
        <p:nvGrpSpPr>
          <p:cNvPr id="288" name="Google Shape;288;p51"/>
          <p:cNvGrpSpPr/>
          <p:nvPr/>
        </p:nvGrpSpPr>
        <p:grpSpPr>
          <a:xfrm>
            <a:off x="488215" y="2915937"/>
            <a:ext cx="4735708" cy="365760"/>
            <a:chOff x="444570" y="3018982"/>
            <a:chExt cx="4735708" cy="365760"/>
          </a:xfrm>
        </p:grpSpPr>
        <p:sp>
          <p:nvSpPr>
            <p:cNvPr id="289" name="Google Shape;289;p51"/>
            <p:cNvSpPr txBox="1"/>
            <p:nvPr/>
          </p:nvSpPr>
          <p:spPr>
            <a:xfrm>
              <a:off x="972591" y="3084931"/>
              <a:ext cx="4207687" cy="233863"/>
            </a:xfrm>
            <a:prstGeom prst="rect">
              <a:avLst/>
            </a:prstGeom>
            <a:noFill/>
            <a:ln>
              <a:noFill/>
            </a:ln>
          </p:spPr>
          <p:txBody>
            <a:bodyPr spcFirstLastPara="1" wrap="square" lIns="0" tIns="0" rIns="0" bIns="0" anchor="ctr" anchorCtr="0">
              <a:spAutoFit/>
            </a:bodyPr>
            <a:lstStyle/>
            <a:p>
              <a:pPr marL="0" marR="0" lvl="0" indent="0" algn="l" rtl="0">
                <a:lnSpc>
                  <a:spcPct val="95000"/>
                </a:lnSpc>
                <a:spcBef>
                  <a:spcPts val="0"/>
                </a:spcBef>
                <a:spcAft>
                  <a:spcPts val="0"/>
                </a:spcAft>
                <a:buClr>
                  <a:srgbClr val="FFFFFF"/>
                </a:buClr>
                <a:buSzPts val="1600"/>
                <a:buFont typeface="Noto Sans Symbols"/>
                <a:buNone/>
              </a:pPr>
              <a:r>
                <a:rPr lang="en-CA" sz="1600" b="0" i="0" u="none" strike="noStrike" cap="none">
                  <a:solidFill>
                    <a:srgbClr val="000000"/>
                  </a:solidFill>
                  <a:latin typeface="Arial"/>
                  <a:ea typeface="Arial"/>
                  <a:cs typeface="Arial"/>
                  <a:sym typeface="Arial"/>
                </a:rPr>
                <a:t>Telemetry and analytics at unmatched scale</a:t>
              </a:r>
              <a:endParaRPr sz="1600" b="0" i="0" u="none" strike="noStrike" cap="none">
                <a:solidFill>
                  <a:srgbClr val="000000"/>
                </a:solidFill>
                <a:latin typeface="Arial"/>
                <a:ea typeface="Arial"/>
                <a:cs typeface="Arial"/>
                <a:sym typeface="Arial"/>
              </a:endParaRPr>
            </a:p>
          </p:txBody>
        </p:sp>
        <p:sp>
          <p:nvSpPr>
            <p:cNvPr id="290" name="Google Shape;290;p51"/>
            <p:cNvSpPr/>
            <p:nvPr/>
          </p:nvSpPr>
          <p:spPr>
            <a:xfrm>
              <a:off x="444570" y="3018982"/>
              <a:ext cx="365760" cy="365760"/>
            </a:xfrm>
            <a:prstGeom prst="ellipse">
              <a:avLst/>
            </a:prstGeom>
            <a:solidFill>
              <a:srgbClr val="E71D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1" i="0" u="none" strike="noStrike" cap="none">
                  <a:solidFill>
                    <a:srgbClr val="FFFFFF"/>
                  </a:solidFill>
                  <a:latin typeface="Arial"/>
                  <a:ea typeface="Arial"/>
                  <a:cs typeface="Arial"/>
                  <a:sym typeface="Arial"/>
                </a:rPr>
                <a:t>3</a:t>
              </a:r>
              <a:endParaRPr sz="1100" b="0" i="0" u="none" strike="noStrike" cap="none">
                <a:solidFill>
                  <a:srgbClr val="000000"/>
                </a:solidFill>
                <a:latin typeface="Arial"/>
                <a:ea typeface="Arial"/>
                <a:cs typeface="Arial"/>
                <a:sym typeface="Arial"/>
              </a:endParaRPr>
            </a:p>
          </p:txBody>
        </p:sp>
      </p:grpSp>
      <p:grpSp>
        <p:nvGrpSpPr>
          <p:cNvPr id="291" name="Google Shape;291;p51"/>
          <p:cNvGrpSpPr/>
          <p:nvPr/>
        </p:nvGrpSpPr>
        <p:grpSpPr>
          <a:xfrm>
            <a:off x="488215" y="3531074"/>
            <a:ext cx="3994823" cy="365760"/>
            <a:chOff x="444570" y="3778567"/>
            <a:chExt cx="3994823" cy="365760"/>
          </a:xfrm>
        </p:grpSpPr>
        <p:sp>
          <p:nvSpPr>
            <p:cNvPr id="292" name="Google Shape;292;p51"/>
            <p:cNvSpPr txBox="1"/>
            <p:nvPr/>
          </p:nvSpPr>
          <p:spPr>
            <a:xfrm>
              <a:off x="972593" y="3844522"/>
              <a:ext cx="3466800" cy="234000"/>
            </a:xfrm>
            <a:prstGeom prst="rect">
              <a:avLst/>
            </a:prstGeom>
            <a:noFill/>
            <a:ln>
              <a:noFill/>
            </a:ln>
          </p:spPr>
          <p:txBody>
            <a:bodyPr spcFirstLastPara="1" wrap="square" lIns="0" tIns="0" rIns="0" bIns="0" anchor="ctr" anchorCtr="0">
              <a:spAutoFit/>
            </a:bodyPr>
            <a:lstStyle/>
            <a:p>
              <a:pPr marL="0" marR="0" lvl="0" indent="0" algn="l" rtl="0">
                <a:lnSpc>
                  <a:spcPct val="95000"/>
                </a:lnSpc>
                <a:spcBef>
                  <a:spcPts val="0"/>
                </a:spcBef>
                <a:spcAft>
                  <a:spcPts val="0"/>
                </a:spcAft>
                <a:buClr>
                  <a:srgbClr val="FFFFFF"/>
                </a:buClr>
                <a:buSzPts val="1600"/>
                <a:buFont typeface="Noto Sans Symbols"/>
                <a:buNone/>
              </a:pPr>
              <a:r>
                <a:rPr lang="en-CA" sz="1600" b="0" i="0" u="none" strike="noStrike" cap="none">
                  <a:solidFill>
                    <a:srgbClr val="000000"/>
                  </a:solidFill>
                  <a:latin typeface="Arial"/>
                  <a:ea typeface="Arial"/>
                  <a:cs typeface="Arial"/>
                  <a:sym typeface="Arial"/>
                </a:rPr>
                <a:t>Poised to act at a moment’s notice</a:t>
              </a:r>
              <a:endParaRPr sz="1100" b="0" i="0" u="none" strike="noStrike" cap="none">
                <a:solidFill>
                  <a:srgbClr val="000000"/>
                </a:solidFill>
                <a:latin typeface="Arial"/>
                <a:ea typeface="Arial"/>
                <a:cs typeface="Arial"/>
                <a:sym typeface="Arial"/>
              </a:endParaRPr>
            </a:p>
          </p:txBody>
        </p:sp>
        <p:sp>
          <p:nvSpPr>
            <p:cNvPr id="293" name="Google Shape;293;p51"/>
            <p:cNvSpPr/>
            <p:nvPr/>
          </p:nvSpPr>
          <p:spPr>
            <a:xfrm>
              <a:off x="444570" y="3778567"/>
              <a:ext cx="365760" cy="365760"/>
            </a:xfrm>
            <a:prstGeom prst="ellipse">
              <a:avLst/>
            </a:prstGeom>
            <a:solidFill>
              <a:srgbClr val="E71D1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1" i="0" u="none" strike="noStrike" cap="none">
                  <a:solidFill>
                    <a:srgbClr val="FFFFFF"/>
                  </a:solidFill>
                  <a:latin typeface="Arial"/>
                  <a:ea typeface="Arial"/>
                  <a:cs typeface="Arial"/>
                  <a:sym typeface="Arial"/>
                </a:rPr>
                <a:t>4</a:t>
              </a:r>
              <a:endParaRPr sz="1100" b="0" i="0" u="none" strike="noStrike" cap="none">
                <a:solidFill>
                  <a:srgbClr val="000000"/>
                </a:solidFill>
                <a:latin typeface="Arial"/>
                <a:ea typeface="Arial"/>
                <a:cs typeface="Arial"/>
                <a:sym typeface="Arial"/>
              </a:endParaRPr>
            </a:p>
          </p:txBody>
        </p:sp>
      </p:grpSp>
      <p:sp>
        <p:nvSpPr>
          <p:cNvPr id="294" name="Google Shape;294;p51"/>
          <p:cNvSpPr txBox="1"/>
          <p:nvPr/>
        </p:nvSpPr>
        <p:spPr>
          <a:xfrm>
            <a:off x="5945400" y="3238763"/>
            <a:ext cx="2838375" cy="1079550"/>
          </a:xfrm>
          <a:prstGeom prst="rect">
            <a:avLst/>
          </a:prstGeom>
          <a:gradFill>
            <a:gsLst>
              <a:gs pos="0">
                <a:srgbClr val="000000">
                  <a:alpha val="0"/>
                </a:srgbClr>
              </a:gs>
              <a:gs pos="12000">
                <a:srgbClr val="000000"/>
              </a:gs>
              <a:gs pos="88000">
                <a:srgbClr val="000000"/>
              </a:gs>
              <a:gs pos="100000">
                <a:srgbClr val="000000">
                  <a:alpha val="0"/>
                </a:srgbClr>
              </a:gs>
            </a:gsLst>
            <a:lin ang="5400000" scaled="0"/>
          </a:gradFill>
          <a:ln>
            <a:noFill/>
          </a:ln>
        </p:spPr>
        <p:txBody>
          <a:bodyPr spcFirstLastPara="1" wrap="square" lIns="91425" tIns="45725" rIns="91425" bIns="45725" anchor="t" anchorCtr="0">
            <a:noAutofit/>
          </a:bodyPr>
          <a:lstStyle/>
          <a:p>
            <a:pPr marL="0" marR="0" lvl="0" indent="0" algn="r" rtl="0">
              <a:lnSpc>
                <a:spcPct val="90000"/>
              </a:lnSpc>
              <a:spcBef>
                <a:spcPts val="0"/>
              </a:spcBef>
              <a:spcAft>
                <a:spcPts val="0"/>
              </a:spcAft>
              <a:buClr>
                <a:srgbClr val="FFFFFF"/>
              </a:buClr>
              <a:buSzPts val="2800"/>
              <a:buFont typeface="Arial"/>
              <a:buNone/>
            </a:pPr>
            <a:r>
              <a:rPr lang="en-CA" sz="2800" b="1" i="0" u="none" strike="noStrike" cap="none">
                <a:solidFill>
                  <a:srgbClr val="FFFFFF"/>
                </a:solidFill>
                <a:latin typeface="Arial"/>
                <a:ea typeface="Arial"/>
                <a:cs typeface="Arial"/>
                <a:sym typeface="Arial"/>
              </a:rPr>
              <a:t>Attacks Evolve. </a:t>
            </a:r>
            <a:br>
              <a:rPr lang="en-CA" sz="2800" b="1" i="0" u="none" strike="noStrike" cap="none">
                <a:solidFill>
                  <a:srgbClr val="FFFFFF"/>
                </a:solidFill>
                <a:latin typeface="Arial"/>
                <a:ea typeface="Arial"/>
                <a:cs typeface="Arial"/>
                <a:sym typeface="Arial"/>
              </a:rPr>
            </a:br>
            <a:r>
              <a:rPr lang="en-CA" sz="3200" b="1" i="0" u="none" strike="noStrike" cap="none">
                <a:solidFill>
                  <a:srgbClr val="FF0000"/>
                </a:solidFill>
                <a:latin typeface="Arial"/>
                <a:ea typeface="Arial"/>
                <a:cs typeface="Arial"/>
                <a:sym typeface="Arial"/>
              </a:rPr>
              <a:t>So Do We. </a:t>
            </a:r>
            <a:endParaRPr sz="2800" b="1" i="0" u="none" strike="noStrike" cap="none">
              <a:solidFill>
                <a:srgbClr val="FF0000"/>
              </a:solidFill>
              <a:latin typeface="Arial"/>
              <a:ea typeface="Arial"/>
              <a:cs typeface="Arial"/>
              <a:sym typeface="Arial"/>
            </a:endParaRPr>
          </a:p>
        </p:txBody>
      </p:sp>
      <p:grpSp>
        <p:nvGrpSpPr>
          <p:cNvPr id="295" name="Google Shape;295;p51"/>
          <p:cNvGrpSpPr/>
          <p:nvPr/>
        </p:nvGrpSpPr>
        <p:grpSpPr>
          <a:xfrm>
            <a:off x="6515327" y="841761"/>
            <a:ext cx="2381914" cy="2130698"/>
            <a:chOff x="3280873" y="-258619"/>
            <a:chExt cx="2582254" cy="2309908"/>
          </a:xfrm>
        </p:grpSpPr>
        <p:sp>
          <p:nvSpPr>
            <p:cNvPr id="296" name="Google Shape;296;p51"/>
            <p:cNvSpPr/>
            <p:nvPr/>
          </p:nvSpPr>
          <p:spPr>
            <a:xfrm>
              <a:off x="4230933" y="651841"/>
              <a:ext cx="567048" cy="447453"/>
            </a:xfrm>
            <a:custGeom>
              <a:avLst/>
              <a:gdLst/>
              <a:ahLst/>
              <a:cxnLst/>
              <a:rect l="l" t="t" r="r" b="b"/>
              <a:pathLst>
                <a:path w="397360" h="313554" extrusionOk="0">
                  <a:moveTo>
                    <a:pt x="200070" y="313552"/>
                  </a:moveTo>
                  <a:cubicBezTo>
                    <a:pt x="90194" y="314161"/>
                    <a:pt x="618" y="225967"/>
                    <a:pt x="7" y="116564"/>
                  </a:cubicBezTo>
                  <a:cubicBezTo>
                    <a:pt x="1" y="116193"/>
                    <a:pt x="1" y="115823"/>
                    <a:pt x="1" y="115452"/>
                  </a:cubicBezTo>
                  <a:cubicBezTo>
                    <a:pt x="-149" y="76003"/>
                    <a:pt x="11667" y="37429"/>
                    <a:pt x="33902" y="4782"/>
                  </a:cubicBezTo>
                  <a:cubicBezTo>
                    <a:pt x="37125" y="-110"/>
                    <a:pt x="43717" y="-1471"/>
                    <a:pt x="48629" y="1738"/>
                  </a:cubicBezTo>
                  <a:cubicBezTo>
                    <a:pt x="53542" y="4948"/>
                    <a:pt x="54909" y="11510"/>
                    <a:pt x="51686" y="16402"/>
                  </a:cubicBezTo>
                  <a:cubicBezTo>
                    <a:pt x="-2927" y="97319"/>
                    <a:pt x="18675" y="206993"/>
                    <a:pt x="99941" y="261371"/>
                  </a:cubicBezTo>
                  <a:cubicBezTo>
                    <a:pt x="181203" y="315749"/>
                    <a:pt x="291357" y="294240"/>
                    <a:pt x="345971" y="213323"/>
                  </a:cubicBezTo>
                  <a:cubicBezTo>
                    <a:pt x="363293" y="187659"/>
                    <a:pt x="373541" y="157916"/>
                    <a:pt x="375687" y="127072"/>
                  </a:cubicBezTo>
                  <a:cubicBezTo>
                    <a:pt x="375959" y="121273"/>
                    <a:pt x="380905" y="116791"/>
                    <a:pt x="386729" y="117062"/>
                  </a:cubicBezTo>
                  <a:cubicBezTo>
                    <a:pt x="386940" y="117073"/>
                    <a:pt x="387146" y="117090"/>
                    <a:pt x="387357" y="117112"/>
                  </a:cubicBezTo>
                  <a:cubicBezTo>
                    <a:pt x="393059" y="117682"/>
                    <a:pt x="397388" y="122474"/>
                    <a:pt x="397361" y="128179"/>
                  </a:cubicBezTo>
                  <a:cubicBezTo>
                    <a:pt x="390392" y="231827"/>
                    <a:pt x="304395" y="312628"/>
                    <a:pt x="200070" y="313552"/>
                  </a:cubicBezTo>
                  <a:close/>
                </a:path>
              </a:pathLst>
            </a:custGeom>
            <a:solidFill>
              <a:srgbClr val="FC010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Karla"/>
                <a:ea typeface="Karla"/>
                <a:cs typeface="Karla"/>
                <a:sym typeface="Karla"/>
              </a:endParaRPr>
            </a:p>
          </p:txBody>
        </p:sp>
        <p:grpSp>
          <p:nvGrpSpPr>
            <p:cNvPr id="297" name="Google Shape;297;p51"/>
            <p:cNvGrpSpPr/>
            <p:nvPr/>
          </p:nvGrpSpPr>
          <p:grpSpPr>
            <a:xfrm>
              <a:off x="3280873" y="-258619"/>
              <a:ext cx="2582254" cy="2309908"/>
              <a:chOff x="739891" y="166445"/>
              <a:chExt cx="1809521" cy="1618674"/>
            </a:xfrm>
          </p:grpSpPr>
          <p:sp>
            <p:nvSpPr>
              <p:cNvPr id="298" name="Google Shape;298;p51"/>
              <p:cNvSpPr/>
              <p:nvPr/>
            </p:nvSpPr>
            <p:spPr>
              <a:xfrm>
                <a:off x="849750" y="1027728"/>
                <a:ext cx="418623" cy="569859"/>
              </a:xfrm>
              <a:custGeom>
                <a:avLst/>
                <a:gdLst/>
                <a:ahLst/>
                <a:cxnLst/>
                <a:rect l="l" t="t" r="r" b="b"/>
                <a:pathLst>
                  <a:path w="418623" h="569859" extrusionOk="0">
                    <a:moveTo>
                      <a:pt x="408071" y="569478"/>
                    </a:moveTo>
                    <a:cubicBezTo>
                      <a:pt x="406443" y="569987"/>
                      <a:pt x="404697" y="569987"/>
                      <a:pt x="403069" y="569478"/>
                    </a:cubicBezTo>
                    <a:cubicBezTo>
                      <a:pt x="187919" y="457518"/>
                      <a:pt x="38540" y="250930"/>
                      <a:pt x="152" y="12253"/>
                    </a:cubicBezTo>
                    <a:cubicBezTo>
                      <a:pt x="-829" y="6531"/>
                      <a:pt x="3036" y="1097"/>
                      <a:pt x="8784" y="118"/>
                    </a:cubicBezTo>
                    <a:cubicBezTo>
                      <a:pt x="8871" y="107"/>
                      <a:pt x="8958" y="90"/>
                      <a:pt x="9044" y="79"/>
                    </a:cubicBezTo>
                    <a:cubicBezTo>
                      <a:pt x="14818" y="-607"/>
                      <a:pt x="20149" y="3250"/>
                      <a:pt x="21271" y="8933"/>
                    </a:cubicBezTo>
                    <a:cubicBezTo>
                      <a:pt x="58724" y="240665"/>
                      <a:pt x="204003" y="441128"/>
                      <a:pt x="413073" y="549557"/>
                    </a:cubicBezTo>
                    <a:cubicBezTo>
                      <a:pt x="418107" y="552457"/>
                      <a:pt x="420044" y="558726"/>
                      <a:pt x="417519" y="563944"/>
                    </a:cubicBezTo>
                    <a:cubicBezTo>
                      <a:pt x="415653" y="567397"/>
                      <a:pt x="412010" y="569533"/>
                      <a:pt x="408071" y="569478"/>
                    </a:cubicBezTo>
                    <a:close/>
                  </a:path>
                </a:pathLst>
              </a:custGeom>
              <a:solidFill>
                <a:srgbClr val="3F3F3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Karla"/>
                  <a:ea typeface="Karla"/>
                  <a:cs typeface="Karla"/>
                  <a:sym typeface="Karla"/>
                </a:endParaRPr>
              </a:p>
            </p:txBody>
          </p:sp>
          <p:sp>
            <p:nvSpPr>
              <p:cNvPr id="299" name="Google Shape;299;p51"/>
              <p:cNvSpPr/>
              <p:nvPr/>
            </p:nvSpPr>
            <p:spPr>
              <a:xfrm>
                <a:off x="764522" y="166445"/>
                <a:ext cx="1784890" cy="1309024"/>
              </a:xfrm>
              <a:custGeom>
                <a:avLst/>
                <a:gdLst/>
                <a:ahLst/>
                <a:cxnLst/>
                <a:rect l="l" t="t" r="r" b="b"/>
                <a:pathLst>
                  <a:path w="1784890" h="1309024" extrusionOk="0">
                    <a:moveTo>
                      <a:pt x="1782632" y="1292976"/>
                    </a:moveTo>
                    <a:cubicBezTo>
                      <a:pt x="1612640" y="988732"/>
                      <a:pt x="1330415" y="762301"/>
                      <a:pt x="995694" y="661602"/>
                    </a:cubicBezTo>
                    <a:cubicBezTo>
                      <a:pt x="607449" y="553189"/>
                      <a:pt x="264642" y="323050"/>
                      <a:pt x="18134" y="5327"/>
                    </a:cubicBezTo>
                    <a:cubicBezTo>
                      <a:pt x="15011" y="203"/>
                      <a:pt x="8359" y="-1514"/>
                      <a:pt x="3129" y="1453"/>
                    </a:cubicBezTo>
                    <a:cubicBezTo>
                      <a:pt x="-1015" y="5539"/>
                      <a:pt x="-1047" y="12196"/>
                      <a:pt x="3057" y="16322"/>
                    </a:cubicBezTo>
                    <a:cubicBezTo>
                      <a:pt x="3081" y="16346"/>
                      <a:pt x="3105" y="16370"/>
                      <a:pt x="3129" y="16394"/>
                    </a:cubicBezTo>
                    <a:cubicBezTo>
                      <a:pt x="252613" y="337857"/>
                      <a:pt x="599501" y="570708"/>
                      <a:pt x="992359" y="680416"/>
                    </a:cubicBezTo>
                    <a:cubicBezTo>
                      <a:pt x="1321056" y="780628"/>
                      <a:pt x="1597824" y="1004022"/>
                      <a:pt x="1764292" y="1303490"/>
                    </a:cubicBezTo>
                    <a:cubicBezTo>
                      <a:pt x="1766159" y="1306943"/>
                      <a:pt x="1769800" y="1309079"/>
                      <a:pt x="1773740" y="1309023"/>
                    </a:cubicBezTo>
                    <a:lnTo>
                      <a:pt x="1778742" y="1309023"/>
                    </a:lnTo>
                    <a:cubicBezTo>
                      <a:pt x="1784038" y="1306594"/>
                      <a:pt x="1786361" y="1300353"/>
                      <a:pt x="1783921" y="1295079"/>
                    </a:cubicBezTo>
                    <a:cubicBezTo>
                      <a:pt x="1783576" y="1294332"/>
                      <a:pt x="1783143" y="1293624"/>
                      <a:pt x="1782632" y="1292976"/>
                    </a:cubicBezTo>
                    <a:close/>
                  </a:path>
                </a:pathLst>
              </a:custGeom>
              <a:solidFill>
                <a:srgbClr val="3F3F3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Karla"/>
                  <a:ea typeface="Karla"/>
                  <a:cs typeface="Karla"/>
                  <a:sym typeface="Karla"/>
                </a:endParaRPr>
              </a:p>
            </p:txBody>
          </p:sp>
          <p:sp>
            <p:nvSpPr>
              <p:cNvPr id="300" name="Google Shape;300;p51"/>
              <p:cNvSpPr/>
              <p:nvPr/>
            </p:nvSpPr>
            <p:spPr>
              <a:xfrm>
                <a:off x="739891" y="426867"/>
                <a:ext cx="1626089" cy="1358252"/>
              </a:xfrm>
              <a:custGeom>
                <a:avLst/>
                <a:gdLst/>
                <a:ahLst/>
                <a:cxnLst/>
                <a:rect l="l" t="t" r="r" b="b"/>
                <a:pathLst>
                  <a:path w="1626089" h="1358252" extrusionOk="0">
                    <a:moveTo>
                      <a:pt x="1361554" y="661809"/>
                    </a:moveTo>
                    <a:lnTo>
                      <a:pt x="1358775" y="661809"/>
                    </a:lnTo>
                    <a:cubicBezTo>
                      <a:pt x="1237261" y="572503"/>
                      <a:pt x="1101392" y="504391"/>
                      <a:pt x="956970" y="460389"/>
                    </a:cubicBezTo>
                    <a:lnTo>
                      <a:pt x="956970" y="460389"/>
                    </a:lnTo>
                    <a:cubicBezTo>
                      <a:pt x="821623" y="422932"/>
                      <a:pt x="691078" y="370010"/>
                      <a:pt x="567947" y="302683"/>
                    </a:cubicBezTo>
                    <a:cubicBezTo>
                      <a:pt x="421462" y="222738"/>
                      <a:pt x="286180" y="123947"/>
                      <a:pt x="165586" y="8854"/>
                    </a:cubicBezTo>
                    <a:lnTo>
                      <a:pt x="156694" y="0"/>
                    </a:lnTo>
                    <a:lnTo>
                      <a:pt x="149469" y="10514"/>
                    </a:lnTo>
                    <a:cubicBezTo>
                      <a:pt x="-119230" y="405114"/>
                      <a:pt x="-15781" y="941888"/>
                      <a:pt x="380529" y="1209428"/>
                    </a:cubicBezTo>
                    <a:cubicBezTo>
                      <a:pt x="776841" y="1476968"/>
                      <a:pt x="1315938" y="1373967"/>
                      <a:pt x="1584636" y="979366"/>
                    </a:cubicBezTo>
                    <a:cubicBezTo>
                      <a:pt x="1598197" y="959451"/>
                      <a:pt x="1610912" y="938983"/>
                      <a:pt x="1622755" y="918011"/>
                    </a:cubicBezTo>
                    <a:lnTo>
                      <a:pt x="1626090" y="911924"/>
                    </a:lnTo>
                    <a:lnTo>
                      <a:pt x="1621644" y="906390"/>
                    </a:lnTo>
                    <a:cubicBezTo>
                      <a:pt x="1546373" y="813604"/>
                      <a:pt x="1458887" y="731337"/>
                      <a:pt x="1361554" y="661809"/>
                    </a:cubicBezTo>
                    <a:close/>
                    <a:moveTo>
                      <a:pt x="865827" y="999353"/>
                    </a:moveTo>
                    <a:cubicBezTo>
                      <a:pt x="585297" y="1001240"/>
                      <a:pt x="356351" y="776336"/>
                      <a:pt x="354457" y="497015"/>
                    </a:cubicBezTo>
                    <a:cubicBezTo>
                      <a:pt x="353854" y="407942"/>
                      <a:pt x="376888" y="320286"/>
                      <a:pt x="421229" y="242921"/>
                    </a:cubicBezTo>
                    <a:cubicBezTo>
                      <a:pt x="461799" y="269482"/>
                      <a:pt x="503480" y="294383"/>
                      <a:pt x="546273" y="318177"/>
                    </a:cubicBezTo>
                    <a:cubicBezTo>
                      <a:pt x="516251" y="371598"/>
                      <a:pt x="500556" y="431819"/>
                      <a:pt x="500701" y="493036"/>
                    </a:cubicBezTo>
                    <a:cubicBezTo>
                      <a:pt x="501138" y="692597"/>
                      <a:pt x="663969" y="854021"/>
                      <a:pt x="864393" y="853589"/>
                    </a:cubicBezTo>
                    <a:cubicBezTo>
                      <a:pt x="1025482" y="853235"/>
                      <a:pt x="1167059" y="747202"/>
                      <a:pt x="1212058" y="593193"/>
                    </a:cubicBezTo>
                    <a:cubicBezTo>
                      <a:pt x="1255795" y="617518"/>
                      <a:pt x="1298099" y="644306"/>
                      <a:pt x="1338768" y="673429"/>
                    </a:cubicBezTo>
                    <a:cubicBezTo>
                      <a:pt x="1263514" y="868629"/>
                      <a:pt x="1075816" y="997981"/>
                      <a:pt x="865827" y="999353"/>
                    </a:cubicBezTo>
                    <a:close/>
                    <a:moveTo>
                      <a:pt x="1194830" y="582679"/>
                    </a:moveTo>
                    <a:cubicBezTo>
                      <a:pt x="1145190" y="763697"/>
                      <a:pt x="957576" y="870372"/>
                      <a:pt x="775774" y="820953"/>
                    </a:cubicBezTo>
                    <a:cubicBezTo>
                      <a:pt x="593972" y="771527"/>
                      <a:pt x="486833" y="584716"/>
                      <a:pt x="536470" y="403703"/>
                    </a:cubicBezTo>
                    <a:cubicBezTo>
                      <a:pt x="543691" y="377369"/>
                      <a:pt x="554073" y="351998"/>
                      <a:pt x="567391" y="328138"/>
                    </a:cubicBezTo>
                    <a:cubicBezTo>
                      <a:pt x="689183" y="393488"/>
                      <a:pt x="818011" y="444911"/>
                      <a:pt x="951412" y="481416"/>
                    </a:cubicBezTo>
                    <a:cubicBezTo>
                      <a:pt x="1035764" y="506937"/>
                      <a:pt x="1117314" y="540863"/>
                      <a:pt x="1194830" y="582679"/>
                    </a:cubicBezTo>
                    <a:close/>
                    <a:moveTo>
                      <a:pt x="865827" y="1334684"/>
                    </a:moveTo>
                    <a:cubicBezTo>
                      <a:pt x="398986" y="1335011"/>
                      <a:pt x="20268" y="958461"/>
                      <a:pt x="19937" y="493634"/>
                    </a:cubicBezTo>
                    <a:cubicBezTo>
                      <a:pt x="19821" y="330135"/>
                      <a:pt x="67535" y="170141"/>
                      <a:pt x="157249" y="33201"/>
                    </a:cubicBezTo>
                    <a:cubicBezTo>
                      <a:pt x="234270" y="105895"/>
                      <a:pt x="317171" y="172153"/>
                      <a:pt x="405113" y="231301"/>
                    </a:cubicBezTo>
                    <a:cubicBezTo>
                      <a:pt x="405113" y="235728"/>
                      <a:pt x="400111" y="240155"/>
                      <a:pt x="397888" y="245135"/>
                    </a:cubicBezTo>
                    <a:lnTo>
                      <a:pt x="312303" y="201973"/>
                    </a:lnTo>
                    <a:cubicBezTo>
                      <a:pt x="307183" y="199193"/>
                      <a:pt x="300770" y="201071"/>
                      <a:pt x="297977" y="206168"/>
                    </a:cubicBezTo>
                    <a:cubicBezTo>
                      <a:pt x="297935" y="206245"/>
                      <a:pt x="297894" y="206323"/>
                      <a:pt x="297854" y="206400"/>
                    </a:cubicBezTo>
                    <a:cubicBezTo>
                      <a:pt x="295179" y="211560"/>
                      <a:pt x="297212" y="217902"/>
                      <a:pt x="302395" y="220564"/>
                    </a:cubicBezTo>
                    <a:cubicBezTo>
                      <a:pt x="302546" y="220642"/>
                      <a:pt x="302700" y="220717"/>
                      <a:pt x="302855" y="220787"/>
                    </a:cubicBezTo>
                    <a:lnTo>
                      <a:pt x="387885" y="263949"/>
                    </a:lnTo>
                    <a:cubicBezTo>
                      <a:pt x="379115" y="281965"/>
                      <a:pt x="371324" y="300437"/>
                      <a:pt x="364543" y="319284"/>
                    </a:cubicBezTo>
                    <a:lnTo>
                      <a:pt x="272845" y="294383"/>
                    </a:lnTo>
                    <a:cubicBezTo>
                      <a:pt x="267321" y="292558"/>
                      <a:pt x="261355" y="295529"/>
                      <a:pt x="259507" y="301023"/>
                    </a:cubicBezTo>
                    <a:cubicBezTo>
                      <a:pt x="257756" y="306562"/>
                      <a:pt x="260846" y="312467"/>
                      <a:pt x="266409" y="314210"/>
                    </a:cubicBezTo>
                    <a:cubicBezTo>
                      <a:pt x="266516" y="314243"/>
                      <a:pt x="266624" y="314276"/>
                      <a:pt x="266732" y="314304"/>
                    </a:cubicBezTo>
                    <a:lnTo>
                      <a:pt x="357874" y="344185"/>
                    </a:lnTo>
                    <a:cubicBezTo>
                      <a:pt x="351949" y="363823"/>
                      <a:pt x="347126" y="383777"/>
                      <a:pt x="343425" y="403947"/>
                    </a:cubicBezTo>
                    <a:lnTo>
                      <a:pt x="248392" y="389006"/>
                    </a:lnTo>
                    <a:cubicBezTo>
                      <a:pt x="242643" y="388027"/>
                      <a:pt x="237188" y="391878"/>
                      <a:pt x="236207" y="397600"/>
                    </a:cubicBezTo>
                    <a:cubicBezTo>
                      <a:pt x="236192" y="397688"/>
                      <a:pt x="236178" y="397771"/>
                      <a:pt x="236166" y="397860"/>
                    </a:cubicBezTo>
                    <a:cubicBezTo>
                      <a:pt x="235475" y="403609"/>
                      <a:pt x="239352" y="408916"/>
                      <a:pt x="245058" y="410034"/>
                    </a:cubicBezTo>
                    <a:lnTo>
                      <a:pt x="340090" y="424974"/>
                    </a:lnTo>
                    <a:cubicBezTo>
                      <a:pt x="337504" y="445354"/>
                      <a:pt x="336020" y="465856"/>
                      <a:pt x="335644" y="486396"/>
                    </a:cubicBezTo>
                    <a:lnTo>
                      <a:pt x="238944" y="486396"/>
                    </a:lnTo>
                    <a:cubicBezTo>
                      <a:pt x="233113" y="486396"/>
                      <a:pt x="228385" y="491105"/>
                      <a:pt x="228385" y="496910"/>
                    </a:cubicBezTo>
                    <a:cubicBezTo>
                      <a:pt x="228069" y="502399"/>
                      <a:pt x="232284" y="507108"/>
                      <a:pt x="237800" y="507424"/>
                    </a:cubicBezTo>
                    <a:cubicBezTo>
                      <a:pt x="238181" y="507446"/>
                      <a:pt x="238563" y="507446"/>
                      <a:pt x="238944" y="507424"/>
                    </a:cubicBezTo>
                    <a:lnTo>
                      <a:pt x="335644" y="507424"/>
                    </a:lnTo>
                    <a:cubicBezTo>
                      <a:pt x="336165" y="527975"/>
                      <a:pt x="337834" y="548482"/>
                      <a:pt x="340646" y="568846"/>
                    </a:cubicBezTo>
                    <a:lnTo>
                      <a:pt x="245058" y="583786"/>
                    </a:lnTo>
                    <a:cubicBezTo>
                      <a:pt x="239286" y="584622"/>
                      <a:pt x="235287" y="589956"/>
                      <a:pt x="236124" y="595700"/>
                    </a:cubicBezTo>
                    <a:cubicBezTo>
                      <a:pt x="236137" y="595788"/>
                      <a:pt x="236151" y="595871"/>
                      <a:pt x="236166" y="595960"/>
                    </a:cubicBezTo>
                    <a:cubicBezTo>
                      <a:pt x="236736" y="601333"/>
                      <a:pt x="241301" y="605394"/>
                      <a:pt x="246725" y="605367"/>
                    </a:cubicBezTo>
                    <a:lnTo>
                      <a:pt x="246725" y="605367"/>
                    </a:lnTo>
                    <a:lnTo>
                      <a:pt x="342313" y="590426"/>
                    </a:lnTo>
                    <a:cubicBezTo>
                      <a:pt x="345948" y="610613"/>
                      <a:pt x="350773" y="630566"/>
                      <a:pt x="356763" y="650188"/>
                    </a:cubicBezTo>
                    <a:lnTo>
                      <a:pt x="264509" y="680069"/>
                    </a:lnTo>
                    <a:cubicBezTo>
                      <a:pt x="259179" y="681514"/>
                      <a:pt x="256035" y="686992"/>
                      <a:pt x="257488" y="692298"/>
                    </a:cubicBezTo>
                    <a:cubicBezTo>
                      <a:pt x="257585" y="692652"/>
                      <a:pt x="257703" y="693007"/>
                      <a:pt x="257840" y="693350"/>
                    </a:cubicBezTo>
                    <a:cubicBezTo>
                      <a:pt x="259074" y="697860"/>
                      <a:pt x="263150" y="701014"/>
                      <a:pt x="267843" y="701097"/>
                    </a:cubicBezTo>
                    <a:lnTo>
                      <a:pt x="271178" y="701097"/>
                    </a:lnTo>
                    <a:lnTo>
                      <a:pt x="363432" y="671216"/>
                    </a:lnTo>
                    <a:cubicBezTo>
                      <a:pt x="370656" y="690583"/>
                      <a:pt x="378437" y="709397"/>
                      <a:pt x="387329" y="726551"/>
                    </a:cubicBezTo>
                    <a:lnTo>
                      <a:pt x="300632" y="770819"/>
                    </a:lnTo>
                    <a:cubicBezTo>
                      <a:pt x="295327" y="773226"/>
                      <a:pt x="292987" y="779462"/>
                      <a:pt x="295407" y="784747"/>
                    </a:cubicBezTo>
                    <a:cubicBezTo>
                      <a:pt x="295478" y="784902"/>
                      <a:pt x="295552" y="785057"/>
                      <a:pt x="295631" y="785206"/>
                    </a:cubicBezTo>
                    <a:cubicBezTo>
                      <a:pt x="297660" y="788499"/>
                      <a:pt x="301201" y="790574"/>
                      <a:pt x="305078" y="790740"/>
                    </a:cubicBezTo>
                    <a:lnTo>
                      <a:pt x="310080" y="790740"/>
                    </a:lnTo>
                    <a:lnTo>
                      <a:pt x="397332" y="746472"/>
                    </a:lnTo>
                    <a:cubicBezTo>
                      <a:pt x="407011" y="764621"/>
                      <a:pt x="417774" y="782174"/>
                      <a:pt x="429566" y="799040"/>
                    </a:cubicBezTo>
                    <a:lnTo>
                      <a:pt x="350094" y="854375"/>
                    </a:lnTo>
                    <a:cubicBezTo>
                      <a:pt x="346208" y="858603"/>
                      <a:pt x="346208" y="865088"/>
                      <a:pt x="350094" y="869316"/>
                    </a:cubicBezTo>
                    <a:cubicBezTo>
                      <a:pt x="352247" y="872038"/>
                      <a:pt x="355507" y="873659"/>
                      <a:pt x="358986" y="873742"/>
                    </a:cubicBezTo>
                    <a:cubicBezTo>
                      <a:pt x="360967" y="874418"/>
                      <a:pt x="363118" y="874418"/>
                      <a:pt x="365099" y="873742"/>
                    </a:cubicBezTo>
                    <a:lnTo>
                      <a:pt x="444015" y="818407"/>
                    </a:lnTo>
                    <a:cubicBezTo>
                      <a:pt x="456982" y="834272"/>
                      <a:pt x="470320" y="849766"/>
                      <a:pt x="484029" y="864889"/>
                    </a:cubicBezTo>
                    <a:lnTo>
                      <a:pt x="414560" y="927971"/>
                    </a:lnTo>
                    <a:cubicBezTo>
                      <a:pt x="410417" y="931612"/>
                      <a:pt x="410020" y="937904"/>
                      <a:pt x="413675" y="942032"/>
                    </a:cubicBezTo>
                    <a:cubicBezTo>
                      <a:pt x="413951" y="942341"/>
                      <a:pt x="414247" y="942635"/>
                      <a:pt x="414560" y="942911"/>
                    </a:cubicBezTo>
                    <a:cubicBezTo>
                      <a:pt x="416367" y="944959"/>
                      <a:pt x="419067" y="945994"/>
                      <a:pt x="421785" y="945678"/>
                    </a:cubicBezTo>
                    <a:cubicBezTo>
                      <a:pt x="424648" y="945844"/>
                      <a:pt x="427457" y="944848"/>
                      <a:pt x="429566" y="942911"/>
                    </a:cubicBezTo>
                    <a:lnTo>
                      <a:pt x="499034" y="873742"/>
                    </a:lnTo>
                    <a:cubicBezTo>
                      <a:pt x="513552" y="888190"/>
                      <a:pt x="529158" y="901510"/>
                      <a:pt x="545717" y="913584"/>
                    </a:cubicBezTo>
                    <a:lnTo>
                      <a:pt x="490142" y="992713"/>
                    </a:lnTo>
                    <a:cubicBezTo>
                      <a:pt x="486257" y="996941"/>
                      <a:pt x="486257" y="1003426"/>
                      <a:pt x="490142" y="1007653"/>
                    </a:cubicBezTo>
                    <a:cubicBezTo>
                      <a:pt x="492337" y="1008152"/>
                      <a:pt x="494616" y="1008152"/>
                      <a:pt x="496811" y="1007653"/>
                    </a:cubicBezTo>
                    <a:cubicBezTo>
                      <a:pt x="500184" y="1007764"/>
                      <a:pt x="503362" y="1006076"/>
                      <a:pt x="505147" y="1003227"/>
                    </a:cubicBezTo>
                    <a:lnTo>
                      <a:pt x="560722" y="924651"/>
                    </a:lnTo>
                    <a:cubicBezTo>
                      <a:pt x="577394" y="936271"/>
                      <a:pt x="595178" y="946785"/>
                      <a:pt x="612962" y="956745"/>
                    </a:cubicBezTo>
                    <a:lnTo>
                      <a:pt x="568502" y="1043621"/>
                    </a:lnTo>
                    <a:cubicBezTo>
                      <a:pt x="565829" y="1048784"/>
                      <a:pt x="567863" y="1055126"/>
                      <a:pt x="573043" y="1057787"/>
                    </a:cubicBezTo>
                    <a:cubicBezTo>
                      <a:pt x="573193" y="1057865"/>
                      <a:pt x="573349" y="1057937"/>
                      <a:pt x="573504" y="1058009"/>
                    </a:cubicBezTo>
                    <a:lnTo>
                      <a:pt x="577950" y="1058009"/>
                    </a:lnTo>
                    <a:cubicBezTo>
                      <a:pt x="582057" y="1058103"/>
                      <a:pt x="585803" y="1055690"/>
                      <a:pt x="587398" y="1051922"/>
                    </a:cubicBezTo>
                    <a:lnTo>
                      <a:pt x="632413" y="965045"/>
                    </a:lnTo>
                    <a:cubicBezTo>
                      <a:pt x="650753" y="973899"/>
                      <a:pt x="669648" y="981646"/>
                      <a:pt x="687988" y="988840"/>
                    </a:cubicBezTo>
                    <a:lnTo>
                      <a:pt x="657422" y="1081249"/>
                    </a:lnTo>
                    <a:cubicBezTo>
                      <a:pt x="655605" y="1087054"/>
                      <a:pt x="658834" y="1093229"/>
                      <a:pt x="664647" y="1095083"/>
                    </a:cubicBezTo>
                    <a:lnTo>
                      <a:pt x="667981" y="1095083"/>
                    </a:lnTo>
                    <a:cubicBezTo>
                      <a:pt x="672611" y="1094834"/>
                      <a:pt x="676601" y="1091746"/>
                      <a:pt x="677985" y="1087336"/>
                    </a:cubicBezTo>
                    <a:lnTo>
                      <a:pt x="707995" y="994926"/>
                    </a:lnTo>
                    <a:cubicBezTo>
                      <a:pt x="727446" y="1000460"/>
                      <a:pt x="747453" y="1005440"/>
                      <a:pt x="768016" y="1009314"/>
                    </a:cubicBezTo>
                    <a:lnTo>
                      <a:pt x="752455" y="1105597"/>
                    </a:lnTo>
                    <a:cubicBezTo>
                      <a:pt x="752021" y="1111274"/>
                      <a:pt x="755789" y="1116431"/>
                      <a:pt x="761347" y="1117771"/>
                    </a:cubicBezTo>
                    <a:lnTo>
                      <a:pt x="761347" y="1117771"/>
                    </a:lnTo>
                    <a:cubicBezTo>
                      <a:pt x="766587" y="1117837"/>
                      <a:pt x="771078" y="1114069"/>
                      <a:pt x="771906" y="1108917"/>
                    </a:cubicBezTo>
                    <a:lnTo>
                      <a:pt x="792469" y="1013740"/>
                    </a:lnTo>
                    <a:cubicBezTo>
                      <a:pt x="812737" y="1016518"/>
                      <a:pt x="833149" y="1018184"/>
                      <a:pt x="853601" y="1018721"/>
                    </a:cubicBezTo>
                    <a:lnTo>
                      <a:pt x="853601" y="1116111"/>
                    </a:lnTo>
                    <a:cubicBezTo>
                      <a:pt x="853595" y="1121915"/>
                      <a:pt x="858314" y="1126630"/>
                      <a:pt x="864143" y="1126641"/>
                    </a:cubicBezTo>
                    <a:cubicBezTo>
                      <a:pt x="864338" y="1126641"/>
                      <a:pt x="864527" y="1126635"/>
                      <a:pt x="864716" y="1126624"/>
                    </a:cubicBezTo>
                    <a:cubicBezTo>
                      <a:pt x="870546" y="1126624"/>
                      <a:pt x="875275" y="1121915"/>
                      <a:pt x="875275" y="1116111"/>
                    </a:cubicBezTo>
                    <a:lnTo>
                      <a:pt x="875275" y="1020381"/>
                    </a:lnTo>
                    <a:cubicBezTo>
                      <a:pt x="895732" y="1020309"/>
                      <a:pt x="916156" y="1018826"/>
                      <a:pt x="936407" y="1015954"/>
                    </a:cubicBezTo>
                    <a:lnTo>
                      <a:pt x="951968" y="1112237"/>
                    </a:lnTo>
                    <a:cubicBezTo>
                      <a:pt x="952552" y="1117522"/>
                      <a:pt x="957198" y="1121417"/>
                      <a:pt x="962527" y="1121091"/>
                    </a:cubicBezTo>
                    <a:lnTo>
                      <a:pt x="962527" y="1121091"/>
                    </a:lnTo>
                    <a:cubicBezTo>
                      <a:pt x="968296" y="1120255"/>
                      <a:pt x="972297" y="1114921"/>
                      <a:pt x="971458" y="1109177"/>
                    </a:cubicBezTo>
                    <a:cubicBezTo>
                      <a:pt x="971447" y="1109089"/>
                      <a:pt x="971436" y="1109005"/>
                      <a:pt x="971419" y="1108917"/>
                    </a:cubicBezTo>
                    <a:lnTo>
                      <a:pt x="957526" y="1013740"/>
                    </a:lnTo>
                    <a:cubicBezTo>
                      <a:pt x="977855" y="1010382"/>
                      <a:pt x="997912" y="1005579"/>
                      <a:pt x="1017546" y="999353"/>
                    </a:cubicBezTo>
                    <a:lnTo>
                      <a:pt x="1048112" y="1092316"/>
                    </a:lnTo>
                    <a:cubicBezTo>
                      <a:pt x="1049385" y="1096721"/>
                      <a:pt x="1053514" y="1099687"/>
                      <a:pt x="1058116" y="1099510"/>
                    </a:cubicBezTo>
                    <a:lnTo>
                      <a:pt x="1061450" y="1099510"/>
                    </a:lnTo>
                    <a:cubicBezTo>
                      <a:pt x="1066969" y="1097667"/>
                      <a:pt x="1069953" y="1091730"/>
                      <a:pt x="1068119" y="1086229"/>
                    </a:cubicBezTo>
                    <a:lnTo>
                      <a:pt x="1038109" y="993820"/>
                    </a:lnTo>
                    <a:cubicBezTo>
                      <a:pt x="1057560" y="986626"/>
                      <a:pt x="1076455" y="978879"/>
                      <a:pt x="1093684" y="970026"/>
                    </a:cubicBezTo>
                    <a:lnTo>
                      <a:pt x="1138143" y="1056902"/>
                    </a:lnTo>
                    <a:cubicBezTo>
                      <a:pt x="1139738" y="1060670"/>
                      <a:pt x="1143484" y="1063083"/>
                      <a:pt x="1147591" y="1062989"/>
                    </a:cubicBezTo>
                    <a:lnTo>
                      <a:pt x="1152593" y="1062989"/>
                    </a:lnTo>
                    <a:cubicBezTo>
                      <a:pt x="1157628" y="1060089"/>
                      <a:pt x="1159567" y="1053814"/>
                      <a:pt x="1157039" y="1048602"/>
                    </a:cubicBezTo>
                    <a:lnTo>
                      <a:pt x="1113691" y="958405"/>
                    </a:lnTo>
                    <a:cubicBezTo>
                      <a:pt x="1132942" y="949004"/>
                      <a:pt x="1151509" y="938280"/>
                      <a:pt x="1169265" y="926311"/>
                    </a:cubicBezTo>
                    <a:lnTo>
                      <a:pt x="1224840" y="1005440"/>
                    </a:lnTo>
                    <a:cubicBezTo>
                      <a:pt x="1228941" y="1009568"/>
                      <a:pt x="1235627" y="1009596"/>
                      <a:pt x="1239773" y="1005512"/>
                    </a:cubicBezTo>
                    <a:cubicBezTo>
                      <a:pt x="1239795" y="1005490"/>
                      <a:pt x="1239823" y="1005462"/>
                      <a:pt x="1239845" y="1005440"/>
                    </a:cubicBezTo>
                    <a:cubicBezTo>
                      <a:pt x="1244725" y="1002258"/>
                      <a:pt x="1246086" y="995740"/>
                      <a:pt x="1242891" y="990881"/>
                    </a:cubicBezTo>
                    <a:cubicBezTo>
                      <a:pt x="1242802" y="990754"/>
                      <a:pt x="1242713" y="990627"/>
                      <a:pt x="1242624" y="990500"/>
                    </a:cubicBezTo>
                    <a:lnTo>
                      <a:pt x="1187049" y="911924"/>
                    </a:lnTo>
                    <a:cubicBezTo>
                      <a:pt x="1203672" y="899711"/>
                      <a:pt x="1219455" y="886403"/>
                      <a:pt x="1234288" y="872082"/>
                    </a:cubicBezTo>
                    <a:lnTo>
                      <a:pt x="1303200" y="940698"/>
                    </a:lnTo>
                    <a:cubicBezTo>
                      <a:pt x="1305251" y="942784"/>
                      <a:pt x="1308046" y="943974"/>
                      <a:pt x="1310981" y="944018"/>
                    </a:cubicBezTo>
                    <a:cubicBezTo>
                      <a:pt x="1313748" y="943952"/>
                      <a:pt x="1316361" y="942751"/>
                      <a:pt x="1318206" y="940698"/>
                    </a:cubicBezTo>
                    <a:cubicBezTo>
                      <a:pt x="1322351" y="937057"/>
                      <a:pt x="1322746" y="930765"/>
                      <a:pt x="1319089" y="926637"/>
                    </a:cubicBezTo>
                    <a:cubicBezTo>
                      <a:pt x="1318817" y="926327"/>
                      <a:pt x="1318517" y="926034"/>
                      <a:pt x="1318206" y="925757"/>
                    </a:cubicBezTo>
                    <a:lnTo>
                      <a:pt x="1249849" y="857142"/>
                    </a:lnTo>
                    <a:cubicBezTo>
                      <a:pt x="1264204" y="842544"/>
                      <a:pt x="1277569" y="827017"/>
                      <a:pt x="1289862" y="810660"/>
                    </a:cubicBezTo>
                    <a:lnTo>
                      <a:pt x="1368223" y="865995"/>
                    </a:lnTo>
                    <a:cubicBezTo>
                      <a:pt x="1370418" y="866477"/>
                      <a:pt x="1372697" y="866477"/>
                      <a:pt x="1374892" y="865995"/>
                    </a:cubicBezTo>
                    <a:cubicBezTo>
                      <a:pt x="1378171" y="865758"/>
                      <a:pt x="1381200" y="864147"/>
                      <a:pt x="1383228" y="861569"/>
                    </a:cubicBezTo>
                    <a:cubicBezTo>
                      <a:pt x="1387113" y="857341"/>
                      <a:pt x="1387113" y="850856"/>
                      <a:pt x="1383228" y="846628"/>
                    </a:cubicBezTo>
                    <a:lnTo>
                      <a:pt x="1304868" y="791293"/>
                    </a:lnTo>
                    <a:cubicBezTo>
                      <a:pt x="1316761" y="774576"/>
                      <a:pt x="1327709" y="757212"/>
                      <a:pt x="1337657" y="739278"/>
                    </a:cubicBezTo>
                    <a:lnTo>
                      <a:pt x="1423242" y="782993"/>
                    </a:lnTo>
                    <a:lnTo>
                      <a:pt x="1428243" y="782993"/>
                    </a:lnTo>
                    <a:cubicBezTo>
                      <a:pt x="1432350" y="783087"/>
                      <a:pt x="1436096" y="780674"/>
                      <a:pt x="1437691" y="776906"/>
                    </a:cubicBezTo>
                    <a:cubicBezTo>
                      <a:pt x="1440220" y="771688"/>
                      <a:pt x="1438280" y="765418"/>
                      <a:pt x="1433245" y="762519"/>
                    </a:cubicBezTo>
                    <a:lnTo>
                      <a:pt x="1347104" y="719357"/>
                    </a:lnTo>
                    <a:cubicBezTo>
                      <a:pt x="1353218" y="706630"/>
                      <a:pt x="1359331" y="693350"/>
                      <a:pt x="1364333" y="680069"/>
                    </a:cubicBezTo>
                    <a:cubicBezTo>
                      <a:pt x="1453180" y="745686"/>
                      <a:pt x="1533458" y="822087"/>
                      <a:pt x="1603304" y="907497"/>
                    </a:cubicBezTo>
                    <a:cubicBezTo>
                      <a:pt x="1452724" y="1171783"/>
                      <a:pt x="1170994" y="1334972"/>
                      <a:pt x="865827" y="1334684"/>
                    </a:cubicBezTo>
                    <a:close/>
                  </a:path>
                </a:pathLst>
              </a:custGeom>
              <a:solidFill>
                <a:srgbClr val="3F3F3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Karla"/>
                  <a:ea typeface="Karla"/>
                  <a:cs typeface="Karla"/>
                  <a:sym typeface="Karla"/>
                </a:endParaRPr>
              </a:p>
            </p:txBody>
          </p:sp>
        </p:grpSp>
      </p:grpSp>
      <p:sp>
        <p:nvSpPr>
          <p:cNvPr id="301" name="Google Shape;301;p51"/>
          <p:cNvSpPr txBox="1">
            <a:spLocks noGrp="1"/>
          </p:cNvSpPr>
          <p:nvPr>
            <p:ph type="title"/>
          </p:nvPr>
        </p:nvSpPr>
        <p:spPr>
          <a:xfrm>
            <a:off x="444737" y="462299"/>
            <a:ext cx="5351292" cy="946413"/>
          </a:xfrm>
          <a:prstGeom prst="rect">
            <a:avLst/>
          </a:prstGeom>
          <a:noFill/>
          <a:ln>
            <a:noFill/>
          </a:ln>
        </p:spPr>
        <p:txBody>
          <a:bodyPr spcFirstLastPara="1" wrap="square" lIns="68575" tIns="34275" rIns="68575" bIns="34275" anchor="t" anchorCtr="0">
            <a:spAutoFit/>
          </a:bodyPr>
          <a:lstStyle/>
          <a:p>
            <a:pPr marL="0" lvl="0" indent="0" algn="l" rtl="0">
              <a:lnSpc>
                <a:spcPct val="100000"/>
              </a:lnSpc>
              <a:spcBef>
                <a:spcPts val="0"/>
              </a:spcBef>
              <a:spcAft>
                <a:spcPts val="0"/>
              </a:spcAft>
              <a:buClr>
                <a:schemeClr val="dk2"/>
              </a:buClr>
              <a:buSzPts val="3300"/>
              <a:buFont typeface="Arial"/>
              <a:buNone/>
            </a:pPr>
            <a:r>
              <a:rPr lang="en-CA" sz="3300" b="1">
                <a:solidFill>
                  <a:schemeClr val="lt1"/>
                </a:solidFill>
                <a:latin typeface="Arial"/>
                <a:ea typeface="Arial"/>
                <a:cs typeface="Arial"/>
                <a:sym typeface="Arial"/>
              </a:rPr>
              <a:t>Falcon OverWatch</a:t>
            </a:r>
            <a:br>
              <a:rPr lang="en-CA" sz="3000">
                <a:solidFill>
                  <a:schemeClr val="dk2"/>
                </a:solidFill>
              </a:rPr>
            </a:br>
            <a:r>
              <a:rPr lang="en-CA" sz="2400" b="1">
                <a:solidFill>
                  <a:srgbClr val="FF0000"/>
                </a:solidFill>
                <a:latin typeface="Arial"/>
                <a:ea typeface="Arial"/>
                <a:cs typeface="Arial"/>
                <a:sym typeface="Arial"/>
              </a:rPr>
              <a:t>Proactive Threat Hunting</a:t>
            </a:r>
            <a:endParaRPr sz="2700" b="1">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
                                        <p:tgtEl>
                                          <p:spTgt spid="282"/>
                                        </p:tgtEl>
                                      </p:cBhvr>
                                    </p:animEffect>
                                  </p:childTnLst>
                                </p:cTn>
                              </p:par>
                              <p:par>
                                <p:cTn id="8" presetID="10" presetClass="entr" presetSubtype="0" fill="hold" nodeType="withEffect">
                                  <p:stCondLst>
                                    <p:cond delay="10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par>
                          <p:cTn id="11" fill="hold">
                            <p:stCondLst>
                              <p:cond delay="500"/>
                            </p:stCondLst>
                            <p:childTnLst>
                              <p:par>
                                <p:cTn id="12" presetID="10" presetClass="entr" presetSubtype="0" fill="hold" nodeType="afterEffect">
                                  <p:stCondLst>
                                    <p:cond delay="200"/>
                                  </p:stCondLst>
                                  <p:childTnLst>
                                    <p:set>
                                      <p:cBhvr>
                                        <p:cTn id="13" dur="1" fill="hold">
                                          <p:stCondLst>
                                            <p:cond delay="0"/>
                                          </p:stCondLst>
                                        </p:cTn>
                                        <p:tgtEl>
                                          <p:spTgt spid="288"/>
                                        </p:tgtEl>
                                        <p:attrNameLst>
                                          <p:attrName>style.visibility</p:attrName>
                                        </p:attrNameLst>
                                      </p:cBhvr>
                                      <p:to>
                                        <p:strVal val="visible"/>
                                      </p:to>
                                    </p:set>
                                    <p:animEffect transition="in" filter="fade">
                                      <p:cBhvr>
                                        <p:cTn id="14" dur="500"/>
                                        <p:tgtEl>
                                          <p:spTgt spid="288"/>
                                        </p:tgtEl>
                                      </p:cBhvr>
                                    </p:animEffect>
                                  </p:childTnLst>
                                </p:cTn>
                              </p:par>
                            </p:childTnLst>
                          </p:cTn>
                        </p:par>
                        <p:par>
                          <p:cTn id="15" fill="hold">
                            <p:stCondLst>
                              <p:cond delay="1000"/>
                            </p:stCondLst>
                            <p:childTnLst>
                              <p:par>
                                <p:cTn id="16" presetID="10" presetClass="entr" presetSubtype="0" fill="hold" nodeType="afterEffect">
                                  <p:stCondLst>
                                    <p:cond delay="300"/>
                                  </p:stCondLst>
                                  <p:childTnLst>
                                    <p:set>
                                      <p:cBhvr>
                                        <p:cTn id="17" dur="1" fill="hold">
                                          <p:stCondLst>
                                            <p:cond delay="0"/>
                                          </p:stCondLst>
                                        </p:cTn>
                                        <p:tgtEl>
                                          <p:spTgt spid="291"/>
                                        </p:tgtEl>
                                        <p:attrNameLst>
                                          <p:attrName>style.visibility</p:attrName>
                                        </p:attrNameLst>
                                      </p:cBhvr>
                                      <p:to>
                                        <p:strVal val="visible"/>
                                      </p:to>
                                    </p:set>
                                    <p:animEffect transition="in" filter="fade">
                                      <p:cBhvr>
                                        <p:cTn id="18" dur="500"/>
                                        <p:tgtEl>
                                          <p:spTgt spid="29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fade">
                                      <p:cBhvr>
                                        <p:cTn id="22" dur="500"/>
                                        <p:tgtEl>
                                          <p:spTgt spid="294"/>
                                        </p:tgtEl>
                                      </p:cBhvr>
                                    </p:animEffect>
                                  </p:childTnLst>
                                </p:cTn>
                              </p:par>
                              <p:par>
                                <p:cTn id="23" presetID="10" presetClass="entr" presetSubtype="0" fill="hold" nodeType="withEffect">
                                  <p:stCondLst>
                                    <p:cond delay="0"/>
                                  </p:stCondLst>
                                  <p:childTnLst>
                                    <p:set>
                                      <p:cBhvr>
                                        <p:cTn id="24" dur="1" fill="hold">
                                          <p:stCondLst>
                                            <p:cond delay="0"/>
                                          </p:stCondLst>
                                        </p:cTn>
                                        <p:tgtEl>
                                          <p:spTgt spid="295"/>
                                        </p:tgtEl>
                                        <p:attrNameLst>
                                          <p:attrName>style.visibility</p:attrName>
                                        </p:attrNameLst>
                                      </p:cBhvr>
                                      <p:to>
                                        <p:strVal val="visible"/>
                                      </p:to>
                                    </p:set>
                                    <p:animEffect transition="in" filter="fade">
                                      <p:cBhvr>
                                        <p:cTn id="25"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2"/>
          <p:cNvPicPr preferRelativeResize="0"/>
          <p:nvPr/>
        </p:nvPicPr>
        <p:blipFill rotWithShape="1">
          <a:blip r:embed="rId3">
            <a:alphaModFix amt="44000"/>
          </a:blip>
          <a:srcRect l="-9920" r="-9470"/>
          <a:stretch/>
        </p:blipFill>
        <p:spPr>
          <a:xfrm>
            <a:off x="290556" y="0"/>
            <a:ext cx="9246886" cy="5024630"/>
          </a:xfrm>
          <a:prstGeom prst="rect">
            <a:avLst/>
          </a:prstGeom>
          <a:noFill/>
          <a:ln>
            <a:noFill/>
          </a:ln>
        </p:spPr>
      </p:pic>
      <p:sp>
        <p:nvSpPr>
          <p:cNvPr id="308" name="Google Shape;308;p52"/>
          <p:cNvSpPr/>
          <p:nvPr/>
        </p:nvSpPr>
        <p:spPr>
          <a:xfrm>
            <a:off x="8450468" y="4713902"/>
            <a:ext cx="355189" cy="279759"/>
          </a:xfrm>
          <a:custGeom>
            <a:avLst/>
            <a:gdLst/>
            <a:ahLst/>
            <a:cxnLst/>
            <a:rect l="l" t="t" r="r" b="b"/>
            <a:pathLst>
              <a:path w="772117" h="608146" extrusionOk="0">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9" name="Google Shape;309;p52"/>
          <p:cNvSpPr txBox="1"/>
          <p:nvPr/>
        </p:nvSpPr>
        <p:spPr>
          <a:xfrm>
            <a:off x="2319444" y="763032"/>
            <a:ext cx="4505113"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CA" sz="2800" b="1" i="0" u="none" strike="noStrike" cap="none">
                <a:solidFill>
                  <a:schemeClr val="dk1"/>
                </a:solidFill>
                <a:latin typeface="Questrial"/>
                <a:ea typeface="Questrial"/>
                <a:cs typeface="Questrial"/>
                <a:sym typeface="Questrial"/>
              </a:rPr>
              <a:t>OverWatch SEARCH </a:t>
            </a:r>
            <a:br>
              <a:rPr lang="en-CA" sz="2000" b="1" i="0" u="none" strike="noStrike" cap="none">
                <a:solidFill>
                  <a:schemeClr val="lt1"/>
                </a:solidFill>
                <a:latin typeface="Questrial"/>
                <a:ea typeface="Questrial"/>
                <a:cs typeface="Questrial"/>
                <a:sym typeface="Questrial"/>
              </a:rPr>
            </a:br>
            <a:r>
              <a:rPr lang="en-CA" sz="2000" b="1" i="0" u="none" strike="noStrike" cap="none">
                <a:solidFill>
                  <a:srgbClr val="E93931"/>
                </a:solidFill>
                <a:latin typeface="Questrial"/>
                <a:ea typeface="Questrial"/>
                <a:cs typeface="Questrial"/>
                <a:sym typeface="Questrial"/>
              </a:rPr>
              <a:t> Threat Hunting Methodology</a:t>
            </a:r>
            <a:endParaRPr sz="2000" b="1" i="0" u="none" strike="noStrike" cap="none">
              <a:solidFill>
                <a:srgbClr val="E93931"/>
              </a:solidFill>
              <a:latin typeface="Questrial"/>
              <a:ea typeface="Questrial"/>
              <a:cs typeface="Questrial"/>
              <a:sym typeface="Questrial"/>
            </a:endParaRPr>
          </a:p>
        </p:txBody>
      </p:sp>
      <p:grpSp>
        <p:nvGrpSpPr>
          <p:cNvPr id="310" name="Google Shape;310;p52"/>
          <p:cNvGrpSpPr/>
          <p:nvPr/>
        </p:nvGrpSpPr>
        <p:grpSpPr>
          <a:xfrm>
            <a:off x="387550" y="1858780"/>
            <a:ext cx="1384318" cy="454236"/>
            <a:chOff x="387550" y="1858780"/>
            <a:chExt cx="1384318" cy="454236"/>
          </a:xfrm>
        </p:grpSpPr>
        <p:sp>
          <p:nvSpPr>
            <p:cNvPr id="311" name="Google Shape;311;p52"/>
            <p:cNvSpPr/>
            <p:nvPr/>
          </p:nvSpPr>
          <p:spPr>
            <a:xfrm>
              <a:off x="387550" y="1858780"/>
              <a:ext cx="1380338" cy="404260"/>
            </a:xfrm>
            <a:custGeom>
              <a:avLst/>
              <a:gdLst/>
              <a:ahLst/>
              <a:cxnLst/>
              <a:rect l="l" t="t" r="r" b="b"/>
              <a:pathLst>
                <a:path w="1647825" h="482600" extrusionOk="0">
                  <a:moveTo>
                    <a:pt x="1647825" y="482600"/>
                  </a:moveTo>
                  <a:lnTo>
                    <a:pt x="311776" y="477856"/>
                  </a:lnTo>
                  <a:cubicBezTo>
                    <a:pt x="141739" y="477856"/>
                    <a:pt x="3897" y="340014"/>
                    <a:pt x="3897" y="169977"/>
                  </a:cubicBezTo>
                  <a:lnTo>
                    <a:pt x="0" y="0"/>
                  </a:lnTo>
                </a:path>
              </a:pathLst>
            </a:custGeom>
            <a:noFill/>
            <a:ln w="22225" cap="flat" cmpd="sng">
              <a:solidFill>
                <a:srgbClr val="E939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12" name="Google Shape;312;p52"/>
            <p:cNvSpPr/>
            <p:nvPr/>
          </p:nvSpPr>
          <p:spPr>
            <a:xfrm rot="5400000">
              <a:off x="1692485" y="2233634"/>
              <a:ext cx="102728" cy="56037"/>
            </a:xfrm>
            <a:custGeom>
              <a:avLst/>
              <a:gdLst/>
              <a:ahLst/>
              <a:cxnLst/>
              <a:rect l="l" t="t" r="r" b="b"/>
              <a:pathLst>
                <a:path w="105483" h="57539" extrusionOk="0">
                  <a:moveTo>
                    <a:pt x="52760" y="0"/>
                  </a:moveTo>
                  <a:cubicBezTo>
                    <a:pt x="52100" y="-5"/>
                    <a:pt x="51464" y="267"/>
                    <a:pt x="51010" y="744"/>
                  </a:cubicBezTo>
                  <a:lnTo>
                    <a:pt x="684" y="53466"/>
                  </a:lnTo>
                  <a:cubicBezTo>
                    <a:pt x="235" y="53925"/>
                    <a:pt x="-13" y="54543"/>
                    <a:pt x="1" y="55184"/>
                  </a:cubicBezTo>
                  <a:cubicBezTo>
                    <a:pt x="10" y="55825"/>
                    <a:pt x="277" y="56434"/>
                    <a:pt x="740" y="56874"/>
                  </a:cubicBezTo>
                  <a:cubicBezTo>
                    <a:pt x="1203" y="57319"/>
                    <a:pt x="1826" y="57557"/>
                    <a:pt x="2467" y="57539"/>
                  </a:cubicBezTo>
                  <a:cubicBezTo>
                    <a:pt x="3108" y="57520"/>
                    <a:pt x="3712" y="57244"/>
                    <a:pt x="4148" y="56776"/>
                  </a:cubicBezTo>
                  <a:lnTo>
                    <a:pt x="52742" y="5870"/>
                  </a:lnTo>
                  <a:lnTo>
                    <a:pt x="101336" y="56776"/>
                  </a:lnTo>
                  <a:cubicBezTo>
                    <a:pt x="101771" y="57244"/>
                    <a:pt x="102375" y="57520"/>
                    <a:pt x="103016" y="57539"/>
                  </a:cubicBezTo>
                  <a:cubicBezTo>
                    <a:pt x="103657" y="57557"/>
                    <a:pt x="104280" y="57319"/>
                    <a:pt x="104743" y="56874"/>
                  </a:cubicBezTo>
                  <a:cubicBezTo>
                    <a:pt x="105207" y="56434"/>
                    <a:pt x="105474" y="55825"/>
                    <a:pt x="105483" y="55184"/>
                  </a:cubicBezTo>
                  <a:cubicBezTo>
                    <a:pt x="105497" y="54543"/>
                    <a:pt x="105249" y="53925"/>
                    <a:pt x="104800" y="53466"/>
                  </a:cubicBezTo>
                  <a:lnTo>
                    <a:pt x="54474" y="744"/>
                  </a:lnTo>
                  <a:cubicBezTo>
                    <a:pt x="54029" y="276"/>
                    <a:pt x="53411" y="9"/>
                    <a:pt x="52761" y="5"/>
                  </a:cubicBezTo>
                  <a:close/>
                </a:path>
              </a:pathLst>
            </a:cu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nvGrpSpPr>
          <p:cNvPr id="313" name="Google Shape;313;p52"/>
          <p:cNvGrpSpPr/>
          <p:nvPr/>
        </p:nvGrpSpPr>
        <p:grpSpPr>
          <a:xfrm>
            <a:off x="1820906" y="2210289"/>
            <a:ext cx="1342404" cy="102728"/>
            <a:chOff x="1820906" y="2210289"/>
            <a:chExt cx="1342404" cy="102728"/>
          </a:xfrm>
        </p:grpSpPr>
        <p:cxnSp>
          <p:nvCxnSpPr>
            <p:cNvPr id="314" name="Google Shape;314;p52"/>
            <p:cNvCxnSpPr/>
            <p:nvPr/>
          </p:nvCxnSpPr>
          <p:spPr>
            <a:xfrm>
              <a:off x="1820906" y="2263040"/>
              <a:ext cx="1335784" cy="0"/>
            </a:xfrm>
            <a:prstGeom prst="straightConnector1">
              <a:avLst/>
            </a:prstGeom>
            <a:noFill/>
            <a:ln w="22225" cap="flat" cmpd="sng">
              <a:solidFill>
                <a:srgbClr val="E93931"/>
              </a:solidFill>
              <a:prstDash val="solid"/>
              <a:round/>
              <a:headEnd type="none" w="sm" len="sm"/>
              <a:tailEnd type="none" w="sm" len="sm"/>
            </a:ln>
          </p:spPr>
        </p:cxnSp>
        <p:sp>
          <p:nvSpPr>
            <p:cNvPr id="315" name="Google Shape;315;p52"/>
            <p:cNvSpPr/>
            <p:nvPr/>
          </p:nvSpPr>
          <p:spPr>
            <a:xfrm rot="5400000">
              <a:off x="3083927" y="2233634"/>
              <a:ext cx="102728" cy="56037"/>
            </a:xfrm>
            <a:custGeom>
              <a:avLst/>
              <a:gdLst/>
              <a:ahLst/>
              <a:cxnLst/>
              <a:rect l="l" t="t" r="r" b="b"/>
              <a:pathLst>
                <a:path w="105483" h="57539" extrusionOk="0">
                  <a:moveTo>
                    <a:pt x="52760" y="0"/>
                  </a:moveTo>
                  <a:cubicBezTo>
                    <a:pt x="52100" y="-5"/>
                    <a:pt x="51464" y="267"/>
                    <a:pt x="51010" y="744"/>
                  </a:cubicBezTo>
                  <a:lnTo>
                    <a:pt x="684" y="53466"/>
                  </a:lnTo>
                  <a:cubicBezTo>
                    <a:pt x="235" y="53925"/>
                    <a:pt x="-13" y="54543"/>
                    <a:pt x="1" y="55184"/>
                  </a:cubicBezTo>
                  <a:cubicBezTo>
                    <a:pt x="10" y="55825"/>
                    <a:pt x="277" y="56434"/>
                    <a:pt x="740" y="56874"/>
                  </a:cubicBezTo>
                  <a:cubicBezTo>
                    <a:pt x="1203" y="57319"/>
                    <a:pt x="1826" y="57557"/>
                    <a:pt x="2467" y="57539"/>
                  </a:cubicBezTo>
                  <a:cubicBezTo>
                    <a:pt x="3108" y="57520"/>
                    <a:pt x="3712" y="57244"/>
                    <a:pt x="4148" y="56776"/>
                  </a:cubicBezTo>
                  <a:lnTo>
                    <a:pt x="52742" y="5870"/>
                  </a:lnTo>
                  <a:lnTo>
                    <a:pt x="101336" y="56776"/>
                  </a:lnTo>
                  <a:cubicBezTo>
                    <a:pt x="101771" y="57244"/>
                    <a:pt x="102375" y="57520"/>
                    <a:pt x="103016" y="57539"/>
                  </a:cubicBezTo>
                  <a:cubicBezTo>
                    <a:pt x="103657" y="57557"/>
                    <a:pt x="104280" y="57319"/>
                    <a:pt x="104743" y="56874"/>
                  </a:cubicBezTo>
                  <a:cubicBezTo>
                    <a:pt x="105207" y="56434"/>
                    <a:pt x="105474" y="55825"/>
                    <a:pt x="105483" y="55184"/>
                  </a:cubicBezTo>
                  <a:cubicBezTo>
                    <a:pt x="105497" y="54543"/>
                    <a:pt x="105249" y="53925"/>
                    <a:pt x="104800" y="53466"/>
                  </a:cubicBezTo>
                  <a:lnTo>
                    <a:pt x="54474" y="744"/>
                  </a:lnTo>
                  <a:cubicBezTo>
                    <a:pt x="54029" y="276"/>
                    <a:pt x="53411" y="9"/>
                    <a:pt x="52761" y="5"/>
                  </a:cubicBezTo>
                  <a:close/>
                </a:path>
              </a:pathLst>
            </a:cu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nvGrpSpPr>
          <p:cNvPr id="316" name="Google Shape;316;p52"/>
          <p:cNvGrpSpPr/>
          <p:nvPr/>
        </p:nvGrpSpPr>
        <p:grpSpPr>
          <a:xfrm>
            <a:off x="3209708" y="2210289"/>
            <a:ext cx="1341951" cy="102728"/>
            <a:chOff x="3209708" y="2210289"/>
            <a:chExt cx="1341951" cy="102728"/>
          </a:xfrm>
        </p:grpSpPr>
        <p:cxnSp>
          <p:nvCxnSpPr>
            <p:cNvPr id="317" name="Google Shape;317;p52"/>
            <p:cNvCxnSpPr/>
            <p:nvPr/>
          </p:nvCxnSpPr>
          <p:spPr>
            <a:xfrm>
              <a:off x="3209708" y="2263040"/>
              <a:ext cx="1335784" cy="0"/>
            </a:xfrm>
            <a:prstGeom prst="straightConnector1">
              <a:avLst/>
            </a:prstGeom>
            <a:noFill/>
            <a:ln w="22225" cap="flat" cmpd="sng">
              <a:solidFill>
                <a:srgbClr val="E93931"/>
              </a:solidFill>
              <a:prstDash val="solid"/>
              <a:round/>
              <a:headEnd type="none" w="sm" len="sm"/>
              <a:tailEnd type="none" w="sm" len="sm"/>
            </a:ln>
          </p:spPr>
        </p:cxnSp>
        <p:sp>
          <p:nvSpPr>
            <p:cNvPr id="318" name="Google Shape;318;p52"/>
            <p:cNvSpPr/>
            <p:nvPr/>
          </p:nvSpPr>
          <p:spPr>
            <a:xfrm rot="5400000">
              <a:off x="4472277" y="2233634"/>
              <a:ext cx="102728" cy="56037"/>
            </a:xfrm>
            <a:custGeom>
              <a:avLst/>
              <a:gdLst/>
              <a:ahLst/>
              <a:cxnLst/>
              <a:rect l="l" t="t" r="r" b="b"/>
              <a:pathLst>
                <a:path w="105483" h="57539" extrusionOk="0">
                  <a:moveTo>
                    <a:pt x="52760" y="0"/>
                  </a:moveTo>
                  <a:cubicBezTo>
                    <a:pt x="52100" y="-5"/>
                    <a:pt x="51464" y="267"/>
                    <a:pt x="51010" y="744"/>
                  </a:cubicBezTo>
                  <a:lnTo>
                    <a:pt x="684" y="53466"/>
                  </a:lnTo>
                  <a:cubicBezTo>
                    <a:pt x="235" y="53925"/>
                    <a:pt x="-13" y="54543"/>
                    <a:pt x="1" y="55184"/>
                  </a:cubicBezTo>
                  <a:cubicBezTo>
                    <a:pt x="10" y="55825"/>
                    <a:pt x="277" y="56434"/>
                    <a:pt x="740" y="56874"/>
                  </a:cubicBezTo>
                  <a:cubicBezTo>
                    <a:pt x="1203" y="57319"/>
                    <a:pt x="1826" y="57557"/>
                    <a:pt x="2467" y="57539"/>
                  </a:cubicBezTo>
                  <a:cubicBezTo>
                    <a:pt x="3108" y="57520"/>
                    <a:pt x="3712" y="57244"/>
                    <a:pt x="4148" y="56776"/>
                  </a:cubicBezTo>
                  <a:lnTo>
                    <a:pt x="52742" y="5870"/>
                  </a:lnTo>
                  <a:lnTo>
                    <a:pt x="101336" y="56776"/>
                  </a:lnTo>
                  <a:cubicBezTo>
                    <a:pt x="101771" y="57244"/>
                    <a:pt x="102375" y="57520"/>
                    <a:pt x="103016" y="57539"/>
                  </a:cubicBezTo>
                  <a:cubicBezTo>
                    <a:pt x="103657" y="57557"/>
                    <a:pt x="104280" y="57319"/>
                    <a:pt x="104743" y="56874"/>
                  </a:cubicBezTo>
                  <a:cubicBezTo>
                    <a:pt x="105207" y="56434"/>
                    <a:pt x="105474" y="55825"/>
                    <a:pt x="105483" y="55184"/>
                  </a:cubicBezTo>
                  <a:cubicBezTo>
                    <a:pt x="105497" y="54543"/>
                    <a:pt x="105249" y="53925"/>
                    <a:pt x="104800" y="53466"/>
                  </a:cubicBezTo>
                  <a:lnTo>
                    <a:pt x="54474" y="744"/>
                  </a:lnTo>
                  <a:cubicBezTo>
                    <a:pt x="54029" y="276"/>
                    <a:pt x="53411" y="9"/>
                    <a:pt x="52761" y="5"/>
                  </a:cubicBezTo>
                  <a:close/>
                </a:path>
              </a:pathLst>
            </a:cu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nvGrpSpPr>
          <p:cNvPr id="319" name="Google Shape;319;p52"/>
          <p:cNvGrpSpPr/>
          <p:nvPr/>
        </p:nvGrpSpPr>
        <p:grpSpPr>
          <a:xfrm>
            <a:off x="4598511" y="2210289"/>
            <a:ext cx="1338405" cy="102728"/>
            <a:chOff x="4598511" y="2210289"/>
            <a:chExt cx="1338405" cy="102728"/>
          </a:xfrm>
        </p:grpSpPr>
        <p:cxnSp>
          <p:nvCxnSpPr>
            <p:cNvPr id="320" name="Google Shape;320;p52"/>
            <p:cNvCxnSpPr/>
            <p:nvPr/>
          </p:nvCxnSpPr>
          <p:spPr>
            <a:xfrm>
              <a:off x="4598511" y="2263040"/>
              <a:ext cx="1335784" cy="0"/>
            </a:xfrm>
            <a:prstGeom prst="straightConnector1">
              <a:avLst/>
            </a:prstGeom>
            <a:noFill/>
            <a:ln w="22225" cap="flat" cmpd="sng">
              <a:solidFill>
                <a:srgbClr val="E93931"/>
              </a:solidFill>
              <a:prstDash val="solid"/>
              <a:round/>
              <a:headEnd type="none" w="sm" len="sm"/>
              <a:tailEnd type="none" w="sm" len="sm"/>
            </a:ln>
          </p:spPr>
        </p:cxnSp>
        <p:sp>
          <p:nvSpPr>
            <p:cNvPr id="321" name="Google Shape;321;p52"/>
            <p:cNvSpPr/>
            <p:nvPr/>
          </p:nvSpPr>
          <p:spPr>
            <a:xfrm rot="5400000">
              <a:off x="5857534" y="2233634"/>
              <a:ext cx="102728" cy="56037"/>
            </a:xfrm>
            <a:custGeom>
              <a:avLst/>
              <a:gdLst/>
              <a:ahLst/>
              <a:cxnLst/>
              <a:rect l="l" t="t" r="r" b="b"/>
              <a:pathLst>
                <a:path w="105483" h="57539" extrusionOk="0">
                  <a:moveTo>
                    <a:pt x="52760" y="0"/>
                  </a:moveTo>
                  <a:cubicBezTo>
                    <a:pt x="52100" y="-5"/>
                    <a:pt x="51464" y="267"/>
                    <a:pt x="51010" y="744"/>
                  </a:cubicBezTo>
                  <a:lnTo>
                    <a:pt x="684" y="53466"/>
                  </a:lnTo>
                  <a:cubicBezTo>
                    <a:pt x="235" y="53925"/>
                    <a:pt x="-13" y="54543"/>
                    <a:pt x="1" y="55184"/>
                  </a:cubicBezTo>
                  <a:cubicBezTo>
                    <a:pt x="10" y="55825"/>
                    <a:pt x="277" y="56434"/>
                    <a:pt x="740" y="56874"/>
                  </a:cubicBezTo>
                  <a:cubicBezTo>
                    <a:pt x="1203" y="57319"/>
                    <a:pt x="1826" y="57557"/>
                    <a:pt x="2467" y="57539"/>
                  </a:cubicBezTo>
                  <a:cubicBezTo>
                    <a:pt x="3108" y="57520"/>
                    <a:pt x="3712" y="57244"/>
                    <a:pt x="4148" y="56776"/>
                  </a:cubicBezTo>
                  <a:lnTo>
                    <a:pt x="52742" y="5870"/>
                  </a:lnTo>
                  <a:lnTo>
                    <a:pt x="101336" y="56776"/>
                  </a:lnTo>
                  <a:cubicBezTo>
                    <a:pt x="101771" y="57244"/>
                    <a:pt x="102375" y="57520"/>
                    <a:pt x="103016" y="57539"/>
                  </a:cubicBezTo>
                  <a:cubicBezTo>
                    <a:pt x="103657" y="57557"/>
                    <a:pt x="104280" y="57319"/>
                    <a:pt x="104743" y="56874"/>
                  </a:cubicBezTo>
                  <a:cubicBezTo>
                    <a:pt x="105207" y="56434"/>
                    <a:pt x="105474" y="55825"/>
                    <a:pt x="105483" y="55184"/>
                  </a:cubicBezTo>
                  <a:cubicBezTo>
                    <a:pt x="105497" y="54543"/>
                    <a:pt x="105249" y="53925"/>
                    <a:pt x="104800" y="53466"/>
                  </a:cubicBezTo>
                  <a:lnTo>
                    <a:pt x="54474" y="744"/>
                  </a:lnTo>
                  <a:cubicBezTo>
                    <a:pt x="54029" y="276"/>
                    <a:pt x="53411" y="9"/>
                    <a:pt x="52761" y="5"/>
                  </a:cubicBezTo>
                  <a:close/>
                </a:path>
              </a:pathLst>
            </a:cu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nvGrpSpPr>
          <p:cNvPr id="322" name="Google Shape;322;p52"/>
          <p:cNvGrpSpPr/>
          <p:nvPr/>
        </p:nvGrpSpPr>
        <p:grpSpPr>
          <a:xfrm>
            <a:off x="5987313" y="2210289"/>
            <a:ext cx="1344137" cy="102728"/>
            <a:chOff x="5987313" y="2210289"/>
            <a:chExt cx="1344137" cy="102728"/>
          </a:xfrm>
        </p:grpSpPr>
        <p:cxnSp>
          <p:nvCxnSpPr>
            <p:cNvPr id="323" name="Google Shape;323;p52"/>
            <p:cNvCxnSpPr/>
            <p:nvPr/>
          </p:nvCxnSpPr>
          <p:spPr>
            <a:xfrm>
              <a:off x="5987313" y="2263040"/>
              <a:ext cx="1335784" cy="0"/>
            </a:xfrm>
            <a:prstGeom prst="straightConnector1">
              <a:avLst/>
            </a:prstGeom>
            <a:noFill/>
            <a:ln w="22225" cap="flat" cmpd="sng">
              <a:solidFill>
                <a:srgbClr val="E93931"/>
              </a:solidFill>
              <a:prstDash val="solid"/>
              <a:round/>
              <a:headEnd type="none" w="sm" len="sm"/>
              <a:tailEnd type="none" w="sm" len="sm"/>
            </a:ln>
          </p:spPr>
        </p:cxnSp>
        <p:sp>
          <p:nvSpPr>
            <p:cNvPr id="324" name="Google Shape;324;p52"/>
            <p:cNvSpPr/>
            <p:nvPr/>
          </p:nvSpPr>
          <p:spPr>
            <a:xfrm rot="5400000">
              <a:off x="7252068" y="2233634"/>
              <a:ext cx="102728" cy="56037"/>
            </a:xfrm>
            <a:custGeom>
              <a:avLst/>
              <a:gdLst/>
              <a:ahLst/>
              <a:cxnLst/>
              <a:rect l="l" t="t" r="r" b="b"/>
              <a:pathLst>
                <a:path w="105483" h="57539" extrusionOk="0">
                  <a:moveTo>
                    <a:pt x="52760" y="0"/>
                  </a:moveTo>
                  <a:cubicBezTo>
                    <a:pt x="52100" y="-5"/>
                    <a:pt x="51464" y="267"/>
                    <a:pt x="51010" y="744"/>
                  </a:cubicBezTo>
                  <a:lnTo>
                    <a:pt x="684" y="53466"/>
                  </a:lnTo>
                  <a:cubicBezTo>
                    <a:pt x="235" y="53925"/>
                    <a:pt x="-13" y="54543"/>
                    <a:pt x="1" y="55184"/>
                  </a:cubicBezTo>
                  <a:cubicBezTo>
                    <a:pt x="10" y="55825"/>
                    <a:pt x="277" y="56434"/>
                    <a:pt x="740" y="56874"/>
                  </a:cubicBezTo>
                  <a:cubicBezTo>
                    <a:pt x="1203" y="57319"/>
                    <a:pt x="1826" y="57557"/>
                    <a:pt x="2467" y="57539"/>
                  </a:cubicBezTo>
                  <a:cubicBezTo>
                    <a:pt x="3108" y="57520"/>
                    <a:pt x="3712" y="57244"/>
                    <a:pt x="4148" y="56776"/>
                  </a:cubicBezTo>
                  <a:lnTo>
                    <a:pt x="52742" y="5870"/>
                  </a:lnTo>
                  <a:lnTo>
                    <a:pt x="101336" y="56776"/>
                  </a:lnTo>
                  <a:cubicBezTo>
                    <a:pt x="101771" y="57244"/>
                    <a:pt x="102375" y="57520"/>
                    <a:pt x="103016" y="57539"/>
                  </a:cubicBezTo>
                  <a:cubicBezTo>
                    <a:pt x="103657" y="57557"/>
                    <a:pt x="104280" y="57319"/>
                    <a:pt x="104743" y="56874"/>
                  </a:cubicBezTo>
                  <a:cubicBezTo>
                    <a:pt x="105207" y="56434"/>
                    <a:pt x="105474" y="55825"/>
                    <a:pt x="105483" y="55184"/>
                  </a:cubicBezTo>
                  <a:cubicBezTo>
                    <a:pt x="105497" y="54543"/>
                    <a:pt x="105249" y="53925"/>
                    <a:pt x="104800" y="53466"/>
                  </a:cubicBezTo>
                  <a:lnTo>
                    <a:pt x="54474" y="744"/>
                  </a:lnTo>
                  <a:cubicBezTo>
                    <a:pt x="54029" y="276"/>
                    <a:pt x="53411" y="9"/>
                    <a:pt x="52761" y="5"/>
                  </a:cubicBezTo>
                  <a:close/>
                </a:path>
              </a:pathLst>
            </a:cu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nvGrpSpPr>
          <p:cNvPr id="325" name="Google Shape;325;p52"/>
          <p:cNvGrpSpPr/>
          <p:nvPr/>
        </p:nvGrpSpPr>
        <p:grpSpPr>
          <a:xfrm>
            <a:off x="7376114" y="1754558"/>
            <a:ext cx="1562613" cy="508482"/>
            <a:chOff x="7376114" y="1754558"/>
            <a:chExt cx="1562613" cy="508482"/>
          </a:xfrm>
        </p:grpSpPr>
        <p:pic>
          <p:nvPicPr>
            <p:cNvPr id="326" name="Google Shape;326;p52"/>
            <p:cNvPicPr preferRelativeResize="0"/>
            <p:nvPr/>
          </p:nvPicPr>
          <p:blipFill rotWithShape="1">
            <a:blip r:embed="rId4">
              <a:alphaModFix/>
            </a:blip>
            <a:srcRect/>
            <a:stretch/>
          </p:blipFill>
          <p:spPr>
            <a:xfrm>
              <a:off x="8574176" y="1754558"/>
              <a:ext cx="364551" cy="364551"/>
            </a:xfrm>
            <a:prstGeom prst="rect">
              <a:avLst/>
            </a:prstGeom>
            <a:noFill/>
            <a:ln>
              <a:noFill/>
            </a:ln>
          </p:spPr>
        </p:pic>
        <p:sp>
          <p:nvSpPr>
            <p:cNvPr id="327" name="Google Shape;327;p52"/>
            <p:cNvSpPr/>
            <p:nvPr/>
          </p:nvSpPr>
          <p:spPr>
            <a:xfrm flipH="1">
              <a:off x="7376114" y="1858780"/>
              <a:ext cx="1380338" cy="404260"/>
            </a:xfrm>
            <a:custGeom>
              <a:avLst/>
              <a:gdLst/>
              <a:ahLst/>
              <a:cxnLst/>
              <a:rect l="l" t="t" r="r" b="b"/>
              <a:pathLst>
                <a:path w="1647825" h="482600" extrusionOk="0">
                  <a:moveTo>
                    <a:pt x="1647825" y="482600"/>
                  </a:moveTo>
                  <a:lnTo>
                    <a:pt x="311776" y="477856"/>
                  </a:lnTo>
                  <a:cubicBezTo>
                    <a:pt x="141739" y="477856"/>
                    <a:pt x="3897" y="340014"/>
                    <a:pt x="3897" y="169977"/>
                  </a:cubicBezTo>
                  <a:lnTo>
                    <a:pt x="0" y="0"/>
                  </a:lnTo>
                </a:path>
              </a:pathLst>
            </a:custGeom>
            <a:noFill/>
            <a:ln w="22225" cap="flat" cmpd="sng">
              <a:solidFill>
                <a:srgbClr val="E939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grpSp>
        <p:nvGrpSpPr>
          <p:cNvPr id="328" name="Google Shape;328;p52"/>
          <p:cNvGrpSpPr/>
          <p:nvPr/>
        </p:nvGrpSpPr>
        <p:grpSpPr>
          <a:xfrm>
            <a:off x="6450562" y="1105344"/>
            <a:ext cx="2305889" cy="675499"/>
            <a:chOff x="6499283" y="1089153"/>
            <a:chExt cx="2367716" cy="693612"/>
          </a:xfrm>
        </p:grpSpPr>
        <p:sp>
          <p:nvSpPr>
            <p:cNvPr id="329" name="Google Shape;329;p52"/>
            <p:cNvSpPr/>
            <p:nvPr/>
          </p:nvSpPr>
          <p:spPr>
            <a:xfrm>
              <a:off x="8314976" y="1089153"/>
              <a:ext cx="552023" cy="552023"/>
            </a:xfrm>
            <a:prstGeom prst="arc">
              <a:avLst>
                <a:gd name="adj1" fmla="val 16200000"/>
                <a:gd name="adj2" fmla="val 0"/>
              </a:avLst>
            </a:prstGeom>
            <a:noFill/>
            <a:ln w="222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330" name="Google Shape;330;p52"/>
            <p:cNvCxnSpPr>
              <a:stCxn id="329" idx="2"/>
            </p:cNvCxnSpPr>
            <p:nvPr/>
          </p:nvCxnSpPr>
          <p:spPr>
            <a:xfrm>
              <a:off x="8866999" y="1365165"/>
              <a:ext cx="0" cy="417600"/>
            </a:xfrm>
            <a:prstGeom prst="straightConnector1">
              <a:avLst/>
            </a:prstGeom>
            <a:noFill/>
            <a:ln w="22225" cap="flat" cmpd="sng">
              <a:solidFill>
                <a:srgbClr val="E93931"/>
              </a:solidFill>
              <a:prstDash val="solid"/>
              <a:round/>
              <a:headEnd type="none" w="sm" len="sm"/>
              <a:tailEnd type="none" w="sm" len="sm"/>
            </a:ln>
          </p:spPr>
        </p:cxnSp>
        <p:cxnSp>
          <p:nvCxnSpPr>
            <p:cNvPr id="331" name="Google Shape;331;p52"/>
            <p:cNvCxnSpPr/>
            <p:nvPr/>
          </p:nvCxnSpPr>
          <p:spPr>
            <a:xfrm rot="10800000">
              <a:off x="6499283" y="1089153"/>
              <a:ext cx="2095466" cy="0"/>
            </a:xfrm>
            <a:prstGeom prst="straightConnector1">
              <a:avLst/>
            </a:prstGeom>
            <a:noFill/>
            <a:ln w="22225" cap="flat" cmpd="sng">
              <a:solidFill>
                <a:schemeClr val="accent1"/>
              </a:solidFill>
              <a:prstDash val="solid"/>
              <a:round/>
              <a:headEnd type="none" w="sm" len="sm"/>
              <a:tailEnd type="none" w="sm" len="sm"/>
            </a:ln>
          </p:spPr>
        </p:cxnSp>
      </p:grpSp>
      <p:grpSp>
        <p:nvGrpSpPr>
          <p:cNvPr id="332" name="Google Shape;332;p52"/>
          <p:cNvGrpSpPr/>
          <p:nvPr/>
        </p:nvGrpSpPr>
        <p:grpSpPr>
          <a:xfrm>
            <a:off x="205273" y="1105344"/>
            <a:ext cx="2444621" cy="785285"/>
            <a:chOff x="205273" y="1105344"/>
            <a:chExt cx="2444621" cy="785285"/>
          </a:xfrm>
        </p:grpSpPr>
        <p:pic>
          <p:nvPicPr>
            <p:cNvPr id="333" name="Google Shape;333;p52"/>
            <p:cNvPicPr preferRelativeResize="0"/>
            <p:nvPr/>
          </p:nvPicPr>
          <p:blipFill rotWithShape="1">
            <a:blip r:embed="rId4">
              <a:alphaModFix/>
            </a:blip>
            <a:srcRect/>
            <a:stretch/>
          </p:blipFill>
          <p:spPr>
            <a:xfrm rot="10800000">
              <a:off x="205273" y="1526078"/>
              <a:ext cx="364551" cy="364551"/>
            </a:xfrm>
            <a:prstGeom prst="rect">
              <a:avLst/>
            </a:prstGeom>
            <a:noFill/>
            <a:ln>
              <a:noFill/>
            </a:ln>
          </p:spPr>
        </p:pic>
        <p:grpSp>
          <p:nvGrpSpPr>
            <p:cNvPr id="334" name="Google Shape;334;p52"/>
            <p:cNvGrpSpPr/>
            <p:nvPr/>
          </p:nvGrpSpPr>
          <p:grpSpPr>
            <a:xfrm flipH="1">
              <a:off x="386674" y="1105344"/>
              <a:ext cx="2263220" cy="675499"/>
              <a:chOff x="6543096" y="1089153"/>
              <a:chExt cx="2323903" cy="693612"/>
            </a:xfrm>
          </p:grpSpPr>
          <p:sp>
            <p:nvSpPr>
              <p:cNvPr id="335" name="Google Shape;335;p52"/>
              <p:cNvSpPr/>
              <p:nvPr/>
            </p:nvSpPr>
            <p:spPr>
              <a:xfrm>
                <a:off x="8314976" y="1089153"/>
                <a:ext cx="552023" cy="552023"/>
              </a:xfrm>
              <a:prstGeom prst="arc">
                <a:avLst>
                  <a:gd name="adj1" fmla="val 16200000"/>
                  <a:gd name="adj2" fmla="val 0"/>
                </a:avLst>
              </a:prstGeom>
              <a:noFill/>
              <a:ln w="222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336" name="Google Shape;336;p52"/>
              <p:cNvCxnSpPr>
                <a:stCxn id="335" idx="2"/>
              </p:cNvCxnSpPr>
              <p:nvPr/>
            </p:nvCxnSpPr>
            <p:spPr>
              <a:xfrm>
                <a:off x="8866999" y="1365165"/>
                <a:ext cx="0" cy="417600"/>
              </a:xfrm>
              <a:prstGeom prst="straightConnector1">
                <a:avLst/>
              </a:prstGeom>
              <a:noFill/>
              <a:ln w="22225" cap="flat" cmpd="sng">
                <a:solidFill>
                  <a:schemeClr val="accent1"/>
                </a:solidFill>
                <a:prstDash val="solid"/>
                <a:round/>
                <a:headEnd type="none" w="sm" len="sm"/>
                <a:tailEnd type="none" w="sm" len="sm"/>
              </a:ln>
            </p:spPr>
          </p:cxnSp>
          <p:cxnSp>
            <p:nvCxnSpPr>
              <p:cNvPr id="337" name="Google Shape;337;p52"/>
              <p:cNvCxnSpPr/>
              <p:nvPr/>
            </p:nvCxnSpPr>
            <p:spPr>
              <a:xfrm rot="10800000">
                <a:off x="6543096" y="1089153"/>
                <a:ext cx="2051653" cy="0"/>
              </a:xfrm>
              <a:prstGeom prst="straightConnector1">
                <a:avLst/>
              </a:prstGeom>
              <a:noFill/>
              <a:ln w="22225" cap="flat" cmpd="sng">
                <a:solidFill>
                  <a:schemeClr val="accent1"/>
                </a:solidFill>
                <a:prstDash val="solid"/>
                <a:round/>
                <a:headEnd type="none" w="sm" len="sm"/>
                <a:tailEnd type="none" w="sm" len="sm"/>
              </a:ln>
            </p:spPr>
          </p:cxnSp>
        </p:grpSp>
      </p:grpSp>
      <p:sp>
        <p:nvSpPr>
          <p:cNvPr id="338" name="Google Shape;338;p52"/>
          <p:cNvSpPr/>
          <p:nvPr/>
        </p:nvSpPr>
        <p:spPr>
          <a:xfrm>
            <a:off x="386674" y="1858780"/>
            <a:ext cx="1380338" cy="404260"/>
          </a:xfrm>
          <a:custGeom>
            <a:avLst/>
            <a:gdLst/>
            <a:ahLst/>
            <a:cxnLst/>
            <a:rect l="l" t="t" r="r" b="b"/>
            <a:pathLst>
              <a:path w="1647825" h="482600" extrusionOk="0">
                <a:moveTo>
                  <a:pt x="1647825" y="482600"/>
                </a:moveTo>
                <a:lnTo>
                  <a:pt x="311776" y="477856"/>
                </a:lnTo>
                <a:cubicBezTo>
                  <a:pt x="141739" y="477856"/>
                  <a:pt x="3897" y="340014"/>
                  <a:pt x="3897" y="169977"/>
                </a:cubicBezTo>
                <a:lnTo>
                  <a:pt x="0" y="0"/>
                </a:lnTo>
              </a:path>
            </a:pathLst>
          </a:custGeom>
          <a:noFill/>
          <a:ln w="22225" cap="flat" cmpd="sng">
            <a:solidFill>
              <a:srgbClr val="E93931">
                <a:alpha val="2392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nvGrpSpPr>
          <p:cNvPr id="339" name="Google Shape;339;p52"/>
          <p:cNvGrpSpPr/>
          <p:nvPr/>
        </p:nvGrpSpPr>
        <p:grpSpPr>
          <a:xfrm>
            <a:off x="4875492" y="1917373"/>
            <a:ext cx="1288552" cy="1804567"/>
            <a:chOff x="4875492" y="1950829"/>
            <a:chExt cx="1288552" cy="1804567"/>
          </a:xfrm>
        </p:grpSpPr>
        <p:sp>
          <p:nvSpPr>
            <p:cNvPr id="340" name="Google Shape;340;p52"/>
            <p:cNvSpPr/>
            <p:nvPr/>
          </p:nvSpPr>
          <p:spPr>
            <a:xfrm>
              <a:off x="4913999" y="2752429"/>
              <a:ext cx="1250045" cy="1002967"/>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CA" sz="1050" b="1" i="0" u="none" strike="noStrike" cap="none" dirty="0">
                  <a:solidFill>
                    <a:srgbClr val="E93931"/>
                  </a:solidFill>
                  <a:latin typeface="Questrial"/>
                  <a:ea typeface="Questrial"/>
                  <a:cs typeface="Questrial"/>
                  <a:sym typeface="Questrial"/>
                </a:rPr>
                <a:t>R</a:t>
              </a:r>
              <a:r>
                <a:rPr lang="en-CA" sz="1050" b="1" i="0" u="none" strike="noStrike" cap="none" dirty="0">
                  <a:solidFill>
                    <a:schemeClr val="dk1"/>
                  </a:solidFill>
                  <a:latin typeface="Questrial"/>
                  <a:ea typeface="Questrial"/>
                  <a:cs typeface="Questrial"/>
                  <a:sym typeface="Questrial"/>
                </a:rPr>
                <a:t>ECONSTRUCT</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Experience</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Threat Graph</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Patented Workflows and Tooling</a:t>
              </a:r>
              <a:endParaRPr dirty="0"/>
            </a:p>
          </p:txBody>
        </p:sp>
        <p:sp>
          <p:nvSpPr>
            <p:cNvPr id="341" name="Google Shape;341;p52"/>
            <p:cNvSpPr/>
            <p:nvPr/>
          </p:nvSpPr>
          <p:spPr>
            <a:xfrm>
              <a:off x="4875492" y="1950829"/>
              <a:ext cx="725360" cy="7253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6600" b="1" i="0" u="none" strike="noStrike" cap="none">
                  <a:solidFill>
                    <a:schemeClr val="dk1"/>
                  </a:solidFill>
                  <a:latin typeface="Questrial"/>
                  <a:ea typeface="Questrial"/>
                  <a:cs typeface="Questrial"/>
                  <a:sym typeface="Questrial"/>
                </a:rPr>
                <a:t>R</a:t>
              </a:r>
              <a:endParaRPr/>
            </a:p>
          </p:txBody>
        </p:sp>
      </p:grpSp>
      <p:grpSp>
        <p:nvGrpSpPr>
          <p:cNvPr id="342" name="Google Shape;342;p52"/>
          <p:cNvGrpSpPr/>
          <p:nvPr/>
        </p:nvGrpSpPr>
        <p:grpSpPr>
          <a:xfrm>
            <a:off x="6298723" y="1917373"/>
            <a:ext cx="1496549" cy="1936141"/>
            <a:chOff x="6298723" y="1950829"/>
            <a:chExt cx="1496549" cy="1936141"/>
          </a:xfrm>
        </p:grpSpPr>
        <p:sp>
          <p:nvSpPr>
            <p:cNvPr id="343" name="Google Shape;343;p52"/>
            <p:cNvSpPr/>
            <p:nvPr/>
          </p:nvSpPr>
          <p:spPr>
            <a:xfrm>
              <a:off x="6298723" y="2752429"/>
              <a:ext cx="1496549" cy="1134541"/>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CA" sz="1050" b="1" i="0" u="none" strike="noStrike" cap="none" dirty="0">
                  <a:solidFill>
                    <a:srgbClr val="E93931"/>
                  </a:solidFill>
                  <a:latin typeface="Questrial"/>
                  <a:ea typeface="Questrial"/>
                  <a:cs typeface="Questrial"/>
                  <a:sym typeface="Questrial"/>
                </a:rPr>
                <a:t>C</a:t>
              </a:r>
              <a:r>
                <a:rPr lang="en-CA" sz="1050" b="1" i="0" u="none" strike="noStrike" cap="none" dirty="0">
                  <a:solidFill>
                    <a:schemeClr val="dk1"/>
                  </a:solidFill>
                  <a:latin typeface="Questrial"/>
                  <a:ea typeface="Questrial"/>
                  <a:cs typeface="Questrial"/>
                  <a:sym typeface="Questrial"/>
                </a:rPr>
                <a:t>OMMUNICATE</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Near real time</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Clear insights,</a:t>
              </a:r>
              <a:br>
                <a:rPr lang="en-CA" sz="900" b="0" i="0" u="none" strike="noStrike" cap="none" dirty="0">
                  <a:solidFill>
                    <a:schemeClr val="dk1"/>
                  </a:solidFill>
                  <a:latin typeface="Karla"/>
                  <a:ea typeface="Karla"/>
                  <a:cs typeface="Karla"/>
                  <a:sym typeface="Karla"/>
                </a:rPr>
              </a:br>
              <a:r>
                <a:rPr lang="en-CA" sz="900" b="0" i="0" u="none" strike="noStrike" cap="none" dirty="0">
                  <a:solidFill>
                    <a:schemeClr val="dk1"/>
                  </a:solidFill>
                  <a:latin typeface="Karla"/>
                  <a:ea typeface="Karla"/>
                  <a:cs typeface="Karla"/>
                  <a:sym typeface="Karla"/>
                </a:rPr>
                <a:t>zero friction</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Community development</a:t>
              </a:r>
              <a:endParaRPr dirty="0"/>
            </a:p>
          </p:txBody>
        </p:sp>
        <p:sp>
          <p:nvSpPr>
            <p:cNvPr id="344" name="Google Shape;344;p52"/>
            <p:cNvSpPr/>
            <p:nvPr/>
          </p:nvSpPr>
          <p:spPr>
            <a:xfrm>
              <a:off x="6315896" y="1950829"/>
              <a:ext cx="725360" cy="7253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6600" b="1" i="0" u="none" strike="noStrike" cap="none">
                  <a:solidFill>
                    <a:schemeClr val="dk1"/>
                  </a:solidFill>
                  <a:latin typeface="Questrial"/>
                  <a:ea typeface="Questrial"/>
                  <a:cs typeface="Questrial"/>
                  <a:sym typeface="Questrial"/>
                </a:rPr>
                <a:t>C</a:t>
              </a:r>
              <a:endParaRPr/>
            </a:p>
          </p:txBody>
        </p:sp>
      </p:grpSp>
      <p:grpSp>
        <p:nvGrpSpPr>
          <p:cNvPr id="345" name="Google Shape;345;p52"/>
          <p:cNvGrpSpPr/>
          <p:nvPr/>
        </p:nvGrpSpPr>
        <p:grpSpPr>
          <a:xfrm>
            <a:off x="1994684" y="1917373"/>
            <a:ext cx="1412543" cy="1936141"/>
            <a:chOff x="1994684" y="1950829"/>
            <a:chExt cx="1412543" cy="1936141"/>
          </a:xfrm>
        </p:grpSpPr>
        <p:sp>
          <p:nvSpPr>
            <p:cNvPr id="346" name="Google Shape;346;p52"/>
            <p:cNvSpPr/>
            <p:nvPr/>
          </p:nvSpPr>
          <p:spPr>
            <a:xfrm>
              <a:off x="2075528" y="2752429"/>
              <a:ext cx="1331699" cy="1134541"/>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CA" sz="1050" b="1" i="0" u="none" strike="noStrike" cap="none">
                  <a:solidFill>
                    <a:srgbClr val="E93931"/>
                  </a:solidFill>
                  <a:latin typeface="Questrial"/>
                  <a:ea typeface="Questrial"/>
                  <a:cs typeface="Questrial"/>
                  <a:sym typeface="Questrial"/>
                </a:rPr>
                <a:t>E</a:t>
              </a:r>
              <a:r>
                <a:rPr lang="en-CA" sz="1050" b="1" i="0" u="none" strike="noStrike" cap="none">
                  <a:solidFill>
                    <a:schemeClr val="dk1"/>
                  </a:solidFill>
                  <a:latin typeface="Questrial"/>
                  <a:ea typeface="Questrial"/>
                  <a:cs typeface="Questrial"/>
                  <a:sym typeface="Questrial"/>
                </a:rPr>
                <a:t>NRICH</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Threat Graph</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Intel on 160+ adversaries</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Sophisticated proprietary tools</a:t>
              </a:r>
              <a:endParaRPr/>
            </a:p>
          </p:txBody>
        </p:sp>
        <p:sp>
          <p:nvSpPr>
            <p:cNvPr id="347" name="Google Shape;347;p52"/>
            <p:cNvSpPr/>
            <p:nvPr/>
          </p:nvSpPr>
          <p:spPr>
            <a:xfrm>
              <a:off x="1994684" y="1950829"/>
              <a:ext cx="725360" cy="7253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6600" b="1" i="0" u="none" strike="noStrike" cap="none">
                  <a:solidFill>
                    <a:schemeClr val="dk1"/>
                  </a:solidFill>
                  <a:latin typeface="Questrial"/>
                  <a:ea typeface="Questrial"/>
                  <a:cs typeface="Questrial"/>
                  <a:sym typeface="Questrial"/>
                </a:rPr>
                <a:t>E</a:t>
              </a:r>
              <a:endParaRPr/>
            </a:p>
          </p:txBody>
        </p:sp>
      </p:grpSp>
      <p:grpSp>
        <p:nvGrpSpPr>
          <p:cNvPr id="348" name="Google Shape;348;p52"/>
          <p:cNvGrpSpPr/>
          <p:nvPr/>
        </p:nvGrpSpPr>
        <p:grpSpPr>
          <a:xfrm>
            <a:off x="3378943" y="1917373"/>
            <a:ext cx="1496549" cy="2407809"/>
            <a:chOff x="3378943" y="1950829"/>
            <a:chExt cx="1496549" cy="2407809"/>
          </a:xfrm>
        </p:grpSpPr>
        <p:sp>
          <p:nvSpPr>
            <p:cNvPr id="349" name="Google Shape;349;p52"/>
            <p:cNvSpPr/>
            <p:nvPr/>
          </p:nvSpPr>
          <p:spPr>
            <a:xfrm>
              <a:off x="3378943" y="2752429"/>
              <a:ext cx="1496549" cy="1606209"/>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CA" sz="1050" b="1" i="0" u="none" strike="noStrike" cap="none" dirty="0">
                  <a:solidFill>
                    <a:srgbClr val="E93931"/>
                  </a:solidFill>
                  <a:latin typeface="Questrial"/>
                  <a:ea typeface="Questrial"/>
                  <a:cs typeface="Questrial"/>
                  <a:sym typeface="Questrial"/>
                </a:rPr>
                <a:t>A</a:t>
              </a:r>
              <a:r>
                <a:rPr lang="en-CA" sz="1050" b="1" i="0" u="none" strike="noStrike" cap="none" dirty="0">
                  <a:solidFill>
                    <a:schemeClr val="dk1"/>
                  </a:solidFill>
                  <a:latin typeface="Questrial"/>
                  <a:ea typeface="Questrial"/>
                  <a:cs typeface="Questrial"/>
                  <a:sym typeface="Questrial"/>
                </a:rPr>
                <a:t>NALYZE</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20+ years</a:t>
              </a:r>
              <a:br>
                <a:rPr lang="en-CA" sz="900" b="0" i="0" u="none" strike="noStrike" cap="none" dirty="0">
                  <a:solidFill>
                    <a:schemeClr val="dk1"/>
                  </a:solidFill>
                  <a:latin typeface="Karla"/>
                  <a:ea typeface="Karla"/>
                  <a:cs typeface="Karla"/>
                  <a:sym typeface="Karla"/>
                </a:rPr>
              </a:br>
              <a:r>
                <a:rPr lang="en-CA" sz="900" b="0" i="0" u="none" strike="noStrike" cap="none" dirty="0">
                  <a:solidFill>
                    <a:schemeClr val="dk1"/>
                  </a:solidFill>
                  <a:latin typeface="Karla"/>
                  <a:ea typeface="Karla"/>
                  <a:cs typeface="Karla"/>
                  <a:sym typeface="Karla"/>
                </a:rPr>
                <a:t>diverse experience</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Relentless</a:t>
              </a:r>
              <a:br>
                <a:rPr lang="en-CA" sz="900" b="0" i="0" u="none" strike="noStrike" cap="none" dirty="0">
                  <a:solidFill>
                    <a:schemeClr val="dk1"/>
                  </a:solidFill>
                  <a:latin typeface="Karla"/>
                  <a:ea typeface="Karla"/>
                  <a:cs typeface="Karla"/>
                  <a:sym typeface="Karla"/>
                </a:rPr>
              </a:br>
              <a:r>
                <a:rPr lang="en-CA" sz="900" b="0" i="0" u="none" strike="noStrike" cap="none" dirty="0">
                  <a:solidFill>
                    <a:schemeClr val="dk1"/>
                  </a:solidFill>
                  <a:latin typeface="Karla"/>
                  <a:ea typeface="Karla"/>
                  <a:cs typeface="Karla"/>
                  <a:sym typeface="Karla"/>
                </a:rPr>
                <a:t>24x7x365</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Processes hone</a:t>
              </a:r>
              <a:br>
                <a:rPr lang="en-CA" sz="900" b="0" i="0" u="none" strike="noStrike" cap="none" dirty="0">
                  <a:solidFill>
                    <a:schemeClr val="dk1"/>
                  </a:solidFill>
                  <a:latin typeface="Karla"/>
                  <a:ea typeface="Karla"/>
                  <a:cs typeface="Karla"/>
                  <a:sym typeface="Karla"/>
                </a:rPr>
              </a:br>
              <a:r>
                <a:rPr lang="en-CA" sz="900" b="0" i="0" u="none" strike="noStrike" cap="none" dirty="0">
                  <a:solidFill>
                    <a:schemeClr val="dk1"/>
                  </a:solidFill>
                  <a:latin typeface="Karla"/>
                  <a:ea typeface="Karla"/>
                  <a:cs typeface="Karla"/>
                  <a:sym typeface="Karla"/>
                </a:rPr>
                <a:t>over years</a:t>
              </a:r>
              <a:endParaRPr dirty="0"/>
            </a:p>
            <a:p>
              <a:pPr marL="0" marR="0" lvl="0" indent="0" algn="l" rtl="0">
                <a:lnSpc>
                  <a:spcPct val="95000"/>
                </a:lnSpc>
                <a:spcBef>
                  <a:spcPts val="600"/>
                </a:spcBef>
                <a:spcAft>
                  <a:spcPts val="0"/>
                </a:spcAft>
                <a:buNone/>
              </a:pPr>
              <a:r>
                <a:rPr lang="en-CA" sz="900" b="0" i="0" u="none" strike="noStrike" cap="none" dirty="0">
                  <a:solidFill>
                    <a:schemeClr val="dk1"/>
                  </a:solidFill>
                  <a:latin typeface="Karla"/>
                  <a:ea typeface="Karla"/>
                  <a:cs typeface="Karla"/>
                  <a:sym typeface="Karla"/>
                </a:rPr>
                <a:t>Thought </a:t>
              </a:r>
              <a:br>
                <a:rPr lang="en-CA" sz="900" b="0" i="0" u="none" strike="noStrike" cap="none" dirty="0">
                  <a:solidFill>
                    <a:schemeClr val="dk1"/>
                  </a:solidFill>
                  <a:latin typeface="Karla"/>
                  <a:ea typeface="Karla"/>
                  <a:cs typeface="Karla"/>
                  <a:sym typeface="Karla"/>
                </a:rPr>
              </a:br>
              <a:r>
                <a:rPr lang="en-CA" sz="900" b="0" i="0" u="none" strike="noStrike" cap="none" dirty="0">
                  <a:solidFill>
                    <a:schemeClr val="dk1"/>
                  </a:solidFill>
                  <a:latin typeface="Karla"/>
                  <a:ea typeface="Karla"/>
                  <a:cs typeface="Karla"/>
                  <a:sym typeface="Karla"/>
                </a:rPr>
                <a:t>leadership</a:t>
              </a:r>
              <a:endParaRPr dirty="0"/>
            </a:p>
          </p:txBody>
        </p:sp>
        <p:sp>
          <p:nvSpPr>
            <p:cNvPr id="350" name="Google Shape;350;p52"/>
            <p:cNvSpPr/>
            <p:nvPr/>
          </p:nvSpPr>
          <p:spPr>
            <a:xfrm>
              <a:off x="3435088" y="1950829"/>
              <a:ext cx="725360" cy="7253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6600" b="1" i="0" u="none" strike="noStrike" cap="none">
                  <a:solidFill>
                    <a:schemeClr val="dk1"/>
                  </a:solidFill>
                  <a:latin typeface="Questrial"/>
                  <a:ea typeface="Questrial"/>
                  <a:cs typeface="Questrial"/>
                  <a:sym typeface="Questrial"/>
                </a:rPr>
                <a:t>A</a:t>
              </a:r>
              <a:endParaRPr/>
            </a:p>
          </p:txBody>
        </p:sp>
      </p:grpSp>
      <p:grpSp>
        <p:nvGrpSpPr>
          <p:cNvPr id="351" name="Google Shape;351;p52"/>
          <p:cNvGrpSpPr/>
          <p:nvPr/>
        </p:nvGrpSpPr>
        <p:grpSpPr>
          <a:xfrm>
            <a:off x="7756301" y="1917373"/>
            <a:ext cx="1253021" cy="2067716"/>
            <a:chOff x="7756301" y="1950829"/>
            <a:chExt cx="1253021" cy="2067716"/>
          </a:xfrm>
        </p:grpSpPr>
        <p:sp>
          <p:nvSpPr>
            <p:cNvPr id="352" name="Google Shape;352;p52"/>
            <p:cNvSpPr/>
            <p:nvPr/>
          </p:nvSpPr>
          <p:spPr>
            <a:xfrm>
              <a:off x="7756301" y="2752429"/>
              <a:ext cx="1253021" cy="1266116"/>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CA" sz="1050" b="1" i="0" u="none" strike="noStrike" cap="none">
                  <a:solidFill>
                    <a:srgbClr val="E93931"/>
                  </a:solidFill>
                  <a:latin typeface="Questrial"/>
                  <a:ea typeface="Questrial"/>
                  <a:cs typeface="Questrial"/>
                  <a:sym typeface="Questrial"/>
                </a:rPr>
                <a:t>H</a:t>
              </a:r>
              <a:r>
                <a:rPr lang="en-CA" sz="1050" b="1" i="0" u="none" strike="noStrike" cap="none">
                  <a:solidFill>
                    <a:schemeClr val="dk1"/>
                  </a:solidFill>
                  <a:latin typeface="Questrial"/>
                  <a:ea typeface="Questrial"/>
                  <a:cs typeface="Questrial"/>
                  <a:sym typeface="Questrial"/>
                </a:rPr>
                <a:t>ONE</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100s of new lessons/week</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30% new techniques/year</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Always ready</a:t>
              </a:r>
              <a:br>
                <a:rPr lang="en-CA" sz="900" b="0" i="0" u="none" strike="noStrike" cap="none">
                  <a:solidFill>
                    <a:schemeClr val="dk1"/>
                  </a:solidFill>
                  <a:latin typeface="Karla"/>
                  <a:ea typeface="Karla"/>
                  <a:cs typeface="Karla"/>
                  <a:sym typeface="Karla"/>
                </a:rPr>
              </a:br>
              <a:r>
                <a:rPr lang="en-CA" sz="900" b="0" i="0" u="none" strike="noStrike" cap="none">
                  <a:solidFill>
                    <a:schemeClr val="dk1"/>
                  </a:solidFill>
                  <a:latin typeface="Karla"/>
                  <a:ea typeface="Karla"/>
                  <a:cs typeface="Karla"/>
                  <a:sym typeface="Karla"/>
                </a:rPr>
                <a:t>for tomorrow</a:t>
              </a:r>
              <a:endParaRPr/>
            </a:p>
          </p:txBody>
        </p:sp>
        <p:sp>
          <p:nvSpPr>
            <p:cNvPr id="353" name="Google Shape;353;p52"/>
            <p:cNvSpPr/>
            <p:nvPr/>
          </p:nvSpPr>
          <p:spPr>
            <a:xfrm>
              <a:off x="7756301" y="1950829"/>
              <a:ext cx="725360" cy="7253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6600" b="1" i="0" u="none" strike="noStrike" cap="none">
                  <a:solidFill>
                    <a:schemeClr val="dk1"/>
                  </a:solidFill>
                  <a:latin typeface="Questrial"/>
                  <a:ea typeface="Questrial"/>
                  <a:cs typeface="Questrial"/>
                  <a:sym typeface="Questrial"/>
                </a:rPr>
                <a:t>H</a:t>
              </a:r>
              <a:endParaRPr/>
            </a:p>
          </p:txBody>
        </p:sp>
      </p:grpSp>
      <p:grpSp>
        <p:nvGrpSpPr>
          <p:cNvPr id="354" name="Google Shape;354;p52"/>
          <p:cNvGrpSpPr/>
          <p:nvPr/>
        </p:nvGrpSpPr>
        <p:grpSpPr>
          <a:xfrm>
            <a:off x="554280" y="1917373"/>
            <a:ext cx="1127807" cy="2067716"/>
            <a:chOff x="554280" y="1950829"/>
            <a:chExt cx="1127807" cy="2067716"/>
          </a:xfrm>
        </p:grpSpPr>
        <p:sp>
          <p:nvSpPr>
            <p:cNvPr id="355" name="Google Shape;355;p52"/>
            <p:cNvSpPr/>
            <p:nvPr/>
          </p:nvSpPr>
          <p:spPr>
            <a:xfrm>
              <a:off x="607263" y="2752429"/>
              <a:ext cx="1074824" cy="1266116"/>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CA" sz="1050" b="1" i="0" u="none" strike="noStrike" cap="none">
                  <a:solidFill>
                    <a:srgbClr val="E93931"/>
                  </a:solidFill>
                  <a:latin typeface="Questrial"/>
                  <a:ea typeface="Questrial"/>
                  <a:cs typeface="Questrial"/>
                  <a:sym typeface="Questrial"/>
                </a:rPr>
                <a:t>S</a:t>
              </a:r>
              <a:r>
                <a:rPr lang="en-CA" sz="1050" b="1" i="0" u="none" strike="noStrike" cap="none">
                  <a:solidFill>
                    <a:schemeClr val="dk1"/>
                  </a:solidFill>
                  <a:latin typeface="Questrial"/>
                  <a:ea typeface="Questrial"/>
                  <a:cs typeface="Questrial"/>
                  <a:sym typeface="Questrial"/>
                </a:rPr>
                <a:t>ENSE</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10 trillion+ events/week</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Millions of endpoints</a:t>
              </a:r>
              <a:endParaRPr/>
            </a:p>
            <a:p>
              <a:pPr marL="0" marR="0" lvl="0" indent="0" algn="l" rtl="0">
                <a:lnSpc>
                  <a:spcPct val="95000"/>
                </a:lnSpc>
                <a:spcBef>
                  <a:spcPts val="600"/>
                </a:spcBef>
                <a:spcAft>
                  <a:spcPts val="0"/>
                </a:spcAft>
                <a:buNone/>
              </a:pPr>
              <a:r>
                <a:rPr lang="en-CA" sz="900" b="0" i="0" u="none" strike="noStrike" cap="none">
                  <a:solidFill>
                    <a:schemeClr val="dk1"/>
                  </a:solidFill>
                  <a:latin typeface="Karla"/>
                  <a:ea typeface="Karla"/>
                  <a:cs typeface="Karla"/>
                  <a:sym typeface="Karla"/>
                </a:rPr>
                <a:t>100s of</a:t>
              </a:r>
              <a:br>
                <a:rPr lang="en-CA" sz="900" b="0" i="0" u="none" strike="noStrike" cap="none">
                  <a:solidFill>
                    <a:schemeClr val="dk1"/>
                  </a:solidFill>
                  <a:latin typeface="Karla"/>
                  <a:ea typeface="Karla"/>
                  <a:cs typeface="Karla"/>
                  <a:sym typeface="Karla"/>
                </a:rPr>
              </a:br>
              <a:r>
                <a:rPr lang="en-CA" sz="900" b="0" i="0" u="none" strike="noStrike" cap="none">
                  <a:solidFill>
                    <a:schemeClr val="dk1"/>
                  </a:solidFill>
                  <a:latin typeface="Karla"/>
                  <a:ea typeface="Karla"/>
                  <a:cs typeface="Karla"/>
                  <a:sym typeface="Karla"/>
                </a:rPr>
                <a:t>event types</a:t>
              </a:r>
              <a:endParaRPr/>
            </a:p>
          </p:txBody>
        </p:sp>
        <p:sp>
          <p:nvSpPr>
            <p:cNvPr id="356" name="Google Shape;356;p52"/>
            <p:cNvSpPr/>
            <p:nvPr/>
          </p:nvSpPr>
          <p:spPr>
            <a:xfrm>
              <a:off x="554280" y="1950829"/>
              <a:ext cx="725360" cy="7253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CA" sz="6600" b="1" i="0" u="none" strike="noStrike" cap="none">
                  <a:solidFill>
                    <a:schemeClr val="dk1"/>
                  </a:solidFill>
                  <a:latin typeface="Questrial"/>
                  <a:ea typeface="Questrial"/>
                  <a:cs typeface="Questrial"/>
                  <a:sym typeface="Questrial"/>
                </a:rPr>
                <a:t>S</a:t>
              </a:r>
              <a:endParaRPr/>
            </a:p>
          </p:txBody>
        </p:sp>
      </p:grpSp>
      <p:sp>
        <p:nvSpPr>
          <p:cNvPr id="357" name="Google Shape;357;p52"/>
          <p:cNvSpPr txBox="1">
            <a:spLocks noGrp="1"/>
          </p:cNvSpPr>
          <p:nvPr>
            <p:ph type="ftr" idx="4294967295"/>
          </p:nvPr>
        </p:nvSpPr>
        <p:spPr>
          <a:xfrm>
            <a:off x="290556" y="4715988"/>
            <a:ext cx="8097606" cy="273844"/>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chemeClr val="dk1"/>
              </a:buClr>
              <a:buSzPts val="600"/>
              <a:buFont typeface="Arial"/>
              <a:buNone/>
            </a:pPr>
            <a:r>
              <a:rPr lang="en-CA" sz="600" b="1" i="0" u="none" strike="noStrike" cap="none">
                <a:solidFill>
                  <a:schemeClr val="dk1"/>
                </a:solidFill>
                <a:latin typeface="Karla"/>
                <a:ea typeface="Karla"/>
                <a:cs typeface="Karla"/>
                <a:sym typeface="Karla"/>
              </a:rPr>
              <a:t>©2022 CROWDSTRIKE, INC. ALL RIGHTS RESERVED.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fade">
                                      <p:cBhvr>
                                        <p:cTn id="11" dur="500"/>
                                        <p:tgtEl>
                                          <p:spTgt spid="309"/>
                                        </p:tgtEl>
                                      </p:cBhvr>
                                    </p:animEffect>
                                  </p:childTnLst>
                                </p:cTn>
                              </p:par>
                              <p:par>
                                <p:cTn id="12" presetID="10" presetClass="entr" presetSubtype="0" fill="hold" nodeType="withEffect">
                                  <p:stCondLst>
                                    <p:cond delay="0"/>
                                  </p:stCondLst>
                                  <p:childTnLst>
                                    <p:set>
                                      <p:cBhvr>
                                        <p:cTn id="13" dur="1" fill="hold">
                                          <p:stCondLst>
                                            <p:cond delay="0"/>
                                          </p:stCondLst>
                                        </p:cTn>
                                        <p:tgtEl>
                                          <p:spTgt spid="354"/>
                                        </p:tgtEl>
                                        <p:attrNameLst>
                                          <p:attrName>style.visibility</p:attrName>
                                        </p:attrNameLst>
                                      </p:cBhvr>
                                      <p:to>
                                        <p:strVal val="visible"/>
                                      </p:to>
                                    </p:set>
                                    <p:animEffect transition="in" filter="fade">
                                      <p:cBhvr>
                                        <p:cTn id="14" dur="500"/>
                                        <p:tgtEl>
                                          <p:spTgt spid="354"/>
                                        </p:tgtEl>
                                      </p:cBhvr>
                                    </p:animEffect>
                                  </p:childTnLst>
                                </p:cTn>
                              </p:par>
                              <p:par>
                                <p:cTn id="15" presetID="10"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animEffect transition="in" filter="fade">
                                      <p:cBhvr>
                                        <p:cTn id="17" dur="500"/>
                                        <p:tgtEl>
                                          <p:spTgt spid="310"/>
                                        </p:tgtEl>
                                      </p:cBhvr>
                                    </p:animEffect>
                                  </p:childTnLst>
                                </p:cTn>
                              </p:par>
                              <p:par>
                                <p:cTn id="18" presetID="10" presetClass="entr" presetSubtype="0" fill="hold" nodeType="withEffect">
                                  <p:stCondLst>
                                    <p:cond delay="200"/>
                                  </p:stCondLst>
                                  <p:childTnLst>
                                    <p:set>
                                      <p:cBhvr>
                                        <p:cTn id="19" dur="1" fill="hold">
                                          <p:stCondLst>
                                            <p:cond delay="0"/>
                                          </p:stCondLst>
                                        </p:cTn>
                                        <p:tgtEl>
                                          <p:spTgt spid="345"/>
                                        </p:tgtEl>
                                        <p:attrNameLst>
                                          <p:attrName>style.visibility</p:attrName>
                                        </p:attrNameLst>
                                      </p:cBhvr>
                                      <p:to>
                                        <p:strVal val="visible"/>
                                      </p:to>
                                    </p:set>
                                    <p:animEffect transition="in" filter="fade">
                                      <p:cBhvr>
                                        <p:cTn id="20" dur="500"/>
                                        <p:tgtEl>
                                          <p:spTgt spid="345"/>
                                        </p:tgtEl>
                                      </p:cBhvr>
                                    </p:animEffect>
                                  </p:childTnLst>
                                </p:cTn>
                              </p:par>
                            </p:childTnLst>
                          </p:cTn>
                        </p:par>
                        <p:par>
                          <p:cTn id="21" fill="hold">
                            <p:stCondLst>
                              <p:cond delay="1000"/>
                            </p:stCondLst>
                            <p:childTnLst>
                              <p:par>
                                <p:cTn id="22" presetID="10" presetClass="entr" presetSubtype="0" fill="hold" nodeType="afterEffect">
                                  <p:stCondLst>
                                    <p:cond delay="200"/>
                                  </p:stCondLst>
                                  <p:childTnLst>
                                    <p:set>
                                      <p:cBhvr>
                                        <p:cTn id="23" dur="1" fill="hold">
                                          <p:stCondLst>
                                            <p:cond delay="0"/>
                                          </p:stCondLst>
                                        </p:cTn>
                                        <p:tgtEl>
                                          <p:spTgt spid="313"/>
                                        </p:tgtEl>
                                        <p:attrNameLst>
                                          <p:attrName>style.visibility</p:attrName>
                                        </p:attrNameLst>
                                      </p:cBhvr>
                                      <p:to>
                                        <p:strVal val="visible"/>
                                      </p:to>
                                    </p:set>
                                    <p:animEffect transition="in" filter="fade">
                                      <p:cBhvr>
                                        <p:cTn id="24" dur="500"/>
                                        <p:tgtEl>
                                          <p:spTgt spid="313"/>
                                        </p:tgtEl>
                                      </p:cBhvr>
                                    </p:animEffect>
                                  </p:childTnLst>
                                </p:cTn>
                              </p:par>
                              <p:par>
                                <p:cTn id="25" presetID="10" presetClass="entr" presetSubtype="0" fill="hold" nodeType="withEffect">
                                  <p:stCondLst>
                                    <p:cond delay="400"/>
                                  </p:stCondLst>
                                  <p:childTnLst>
                                    <p:set>
                                      <p:cBhvr>
                                        <p:cTn id="26" dur="1" fill="hold">
                                          <p:stCondLst>
                                            <p:cond delay="0"/>
                                          </p:stCondLst>
                                        </p:cTn>
                                        <p:tgtEl>
                                          <p:spTgt spid="348"/>
                                        </p:tgtEl>
                                        <p:attrNameLst>
                                          <p:attrName>style.visibility</p:attrName>
                                        </p:attrNameLst>
                                      </p:cBhvr>
                                      <p:to>
                                        <p:strVal val="visible"/>
                                      </p:to>
                                    </p:set>
                                    <p:animEffect transition="in" filter="fade">
                                      <p:cBhvr>
                                        <p:cTn id="27" dur="500"/>
                                        <p:tgtEl>
                                          <p:spTgt spid="348"/>
                                        </p:tgtEl>
                                      </p:cBhvr>
                                    </p:animEffect>
                                  </p:childTnLst>
                                </p:cTn>
                              </p:par>
                            </p:childTnLst>
                          </p:cTn>
                        </p:par>
                        <p:par>
                          <p:cTn id="28" fill="hold">
                            <p:stCondLst>
                              <p:cond delay="1500"/>
                            </p:stCondLst>
                            <p:childTnLst>
                              <p:par>
                                <p:cTn id="29" presetID="10" presetClass="entr" presetSubtype="0" fill="hold" nodeType="afterEffect">
                                  <p:stCondLst>
                                    <p:cond delay="400"/>
                                  </p:stCondLst>
                                  <p:childTnLst>
                                    <p:set>
                                      <p:cBhvr>
                                        <p:cTn id="30" dur="1" fill="hold">
                                          <p:stCondLst>
                                            <p:cond delay="0"/>
                                          </p:stCondLst>
                                        </p:cTn>
                                        <p:tgtEl>
                                          <p:spTgt spid="316"/>
                                        </p:tgtEl>
                                        <p:attrNameLst>
                                          <p:attrName>style.visibility</p:attrName>
                                        </p:attrNameLst>
                                      </p:cBhvr>
                                      <p:to>
                                        <p:strVal val="visible"/>
                                      </p:to>
                                    </p:set>
                                    <p:animEffect transition="in" filter="fade">
                                      <p:cBhvr>
                                        <p:cTn id="31" dur="500"/>
                                        <p:tgtEl>
                                          <p:spTgt spid="316"/>
                                        </p:tgtEl>
                                      </p:cBhvr>
                                    </p:animEffect>
                                  </p:childTnLst>
                                </p:cTn>
                              </p:par>
                              <p:par>
                                <p:cTn id="32" presetID="10" presetClass="entr" presetSubtype="0" fill="hold" nodeType="withEffect">
                                  <p:stCondLst>
                                    <p:cond delay="600"/>
                                  </p:stCondLst>
                                  <p:childTnLst>
                                    <p:set>
                                      <p:cBhvr>
                                        <p:cTn id="33" dur="1" fill="hold">
                                          <p:stCondLst>
                                            <p:cond delay="0"/>
                                          </p:stCondLst>
                                        </p:cTn>
                                        <p:tgtEl>
                                          <p:spTgt spid="339"/>
                                        </p:tgtEl>
                                        <p:attrNameLst>
                                          <p:attrName>style.visibility</p:attrName>
                                        </p:attrNameLst>
                                      </p:cBhvr>
                                      <p:to>
                                        <p:strVal val="visible"/>
                                      </p:to>
                                    </p:set>
                                    <p:animEffect transition="in" filter="fade">
                                      <p:cBhvr>
                                        <p:cTn id="34" dur="500"/>
                                        <p:tgtEl>
                                          <p:spTgt spid="339"/>
                                        </p:tgtEl>
                                      </p:cBhvr>
                                    </p:animEffect>
                                  </p:childTnLst>
                                </p:cTn>
                              </p:par>
                            </p:childTnLst>
                          </p:cTn>
                        </p:par>
                        <p:par>
                          <p:cTn id="35" fill="hold">
                            <p:stCondLst>
                              <p:cond delay="2000"/>
                            </p:stCondLst>
                            <p:childTnLst>
                              <p:par>
                                <p:cTn id="36" presetID="10" presetClass="entr" presetSubtype="0" fill="hold" nodeType="afterEffect">
                                  <p:stCondLst>
                                    <p:cond delay="600"/>
                                  </p:stCondLst>
                                  <p:childTnLst>
                                    <p:set>
                                      <p:cBhvr>
                                        <p:cTn id="37" dur="1" fill="hold">
                                          <p:stCondLst>
                                            <p:cond delay="0"/>
                                          </p:stCondLst>
                                        </p:cTn>
                                        <p:tgtEl>
                                          <p:spTgt spid="319"/>
                                        </p:tgtEl>
                                        <p:attrNameLst>
                                          <p:attrName>style.visibility</p:attrName>
                                        </p:attrNameLst>
                                      </p:cBhvr>
                                      <p:to>
                                        <p:strVal val="visible"/>
                                      </p:to>
                                    </p:set>
                                    <p:animEffect transition="in" filter="fade">
                                      <p:cBhvr>
                                        <p:cTn id="38" dur="500"/>
                                        <p:tgtEl>
                                          <p:spTgt spid="319"/>
                                        </p:tgtEl>
                                      </p:cBhvr>
                                    </p:animEffect>
                                  </p:childTnLst>
                                </p:cTn>
                              </p:par>
                              <p:par>
                                <p:cTn id="39" presetID="10" presetClass="entr" presetSubtype="0" fill="hold" nodeType="withEffect">
                                  <p:stCondLst>
                                    <p:cond delay="800"/>
                                  </p:stCondLst>
                                  <p:childTnLst>
                                    <p:set>
                                      <p:cBhvr>
                                        <p:cTn id="40" dur="1" fill="hold">
                                          <p:stCondLst>
                                            <p:cond delay="0"/>
                                          </p:stCondLst>
                                        </p:cTn>
                                        <p:tgtEl>
                                          <p:spTgt spid="342"/>
                                        </p:tgtEl>
                                        <p:attrNameLst>
                                          <p:attrName>style.visibility</p:attrName>
                                        </p:attrNameLst>
                                      </p:cBhvr>
                                      <p:to>
                                        <p:strVal val="visible"/>
                                      </p:to>
                                    </p:set>
                                    <p:animEffect transition="in" filter="fade">
                                      <p:cBhvr>
                                        <p:cTn id="41" dur="500"/>
                                        <p:tgtEl>
                                          <p:spTgt spid="342"/>
                                        </p:tgtEl>
                                      </p:cBhvr>
                                    </p:animEffect>
                                  </p:childTnLst>
                                </p:cTn>
                              </p:par>
                            </p:childTnLst>
                          </p:cTn>
                        </p:par>
                        <p:par>
                          <p:cTn id="42" fill="hold">
                            <p:stCondLst>
                              <p:cond delay="2500"/>
                            </p:stCondLst>
                            <p:childTnLst>
                              <p:par>
                                <p:cTn id="43" presetID="10" presetClass="entr" presetSubtype="0" fill="hold" nodeType="afterEffect">
                                  <p:stCondLst>
                                    <p:cond delay="800"/>
                                  </p:stCondLst>
                                  <p:childTnLst>
                                    <p:set>
                                      <p:cBhvr>
                                        <p:cTn id="44" dur="1" fill="hold">
                                          <p:stCondLst>
                                            <p:cond delay="0"/>
                                          </p:stCondLst>
                                        </p:cTn>
                                        <p:tgtEl>
                                          <p:spTgt spid="322"/>
                                        </p:tgtEl>
                                        <p:attrNameLst>
                                          <p:attrName>style.visibility</p:attrName>
                                        </p:attrNameLst>
                                      </p:cBhvr>
                                      <p:to>
                                        <p:strVal val="visible"/>
                                      </p:to>
                                    </p:set>
                                    <p:animEffect transition="in" filter="fade">
                                      <p:cBhvr>
                                        <p:cTn id="45" dur="500"/>
                                        <p:tgtEl>
                                          <p:spTgt spid="322"/>
                                        </p:tgtEl>
                                      </p:cBhvr>
                                    </p:animEffect>
                                  </p:childTnLst>
                                </p:cTn>
                              </p:par>
                              <p:par>
                                <p:cTn id="46" presetID="10" presetClass="entr" presetSubtype="0" fill="hold" nodeType="withEffect">
                                  <p:stCondLst>
                                    <p:cond delay="1000"/>
                                  </p:stCondLst>
                                  <p:childTnLst>
                                    <p:set>
                                      <p:cBhvr>
                                        <p:cTn id="47" dur="1" fill="hold">
                                          <p:stCondLst>
                                            <p:cond delay="0"/>
                                          </p:stCondLst>
                                        </p:cTn>
                                        <p:tgtEl>
                                          <p:spTgt spid="351"/>
                                        </p:tgtEl>
                                        <p:attrNameLst>
                                          <p:attrName>style.visibility</p:attrName>
                                        </p:attrNameLst>
                                      </p:cBhvr>
                                      <p:to>
                                        <p:strVal val="visible"/>
                                      </p:to>
                                    </p:set>
                                    <p:animEffect transition="in" filter="fade">
                                      <p:cBhvr>
                                        <p:cTn id="48" dur="500"/>
                                        <p:tgtEl>
                                          <p:spTgt spid="351"/>
                                        </p:tgtEl>
                                      </p:cBhvr>
                                    </p:animEffect>
                                  </p:childTnLst>
                                </p:cTn>
                              </p:par>
                            </p:childTnLst>
                          </p:cTn>
                        </p:par>
                        <p:par>
                          <p:cTn id="49" fill="hold">
                            <p:stCondLst>
                              <p:cond delay="3000"/>
                            </p:stCondLst>
                            <p:childTnLst>
                              <p:par>
                                <p:cTn id="50" presetID="10" presetClass="entr" presetSubtype="0" fill="hold" nodeType="afterEffect">
                                  <p:stCondLst>
                                    <p:cond delay="1000"/>
                                  </p:stCondLst>
                                  <p:childTnLst>
                                    <p:set>
                                      <p:cBhvr>
                                        <p:cTn id="51" dur="1" fill="hold">
                                          <p:stCondLst>
                                            <p:cond delay="0"/>
                                          </p:stCondLst>
                                        </p:cTn>
                                        <p:tgtEl>
                                          <p:spTgt spid="325"/>
                                        </p:tgtEl>
                                        <p:attrNameLst>
                                          <p:attrName>style.visibility</p:attrName>
                                        </p:attrNameLst>
                                      </p:cBhvr>
                                      <p:to>
                                        <p:strVal val="visible"/>
                                      </p:to>
                                    </p:set>
                                    <p:animEffect transition="in" filter="fade">
                                      <p:cBhvr>
                                        <p:cTn id="52" dur="500"/>
                                        <p:tgtEl>
                                          <p:spTgt spid="325"/>
                                        </p:tgtEl>
                                      </p:cBhvr>
                                    </p:animEffect>
                                  </p:childTnLst>
                                </p:cTn>
                              </p:par>
                              <p:par>
                                <p:cTn id="53" presetID="10" presetClass="entr" presetSubtype="0" fill="hold" nodeType="withEffect">
                                  <p:stCondLst>
                                    <p:cond delay="1200"/>
                                  </p:stCondLst>
                                  <p:childTnLst>
                                    <p:set>
                                      <p:cBhvr>
                                        <p:cTn id="54" dur="1" fill="hold">
                                          <p:stCondLst>
                                            <p:cond delay="0"/>
                                          </p:stCondLst>
                                        </p:cTn>
                                        <p:tgtEl>
                                          <p:spTgt spid="328"/>
                                        </p:tgtEl>
                                        <p:attrNameLst>
                                          <p:attrName>style.visibility</p:attrName>
                                        </p:attrNameLst>
                                      </p:cBhvr>
                                      <p:to>
                                        <p:strVal val="visible"/>
                                      </p:to>
                                    </p:set>
                                    <p:animEffect transition="in" filter="fade">
                                      <p:cBhvr>
                                        <p:cTn id="55" dur="500"/>
                                        <p:tgtEl>
                                          <p:spTgt spid="328"/>
                                        </p:tgtEl>
                                      </p:cBhvr>
                                    </p:animEffect>
                                  </p:childTnLst>
                                </p:cTn>
                              </p:par>
                              <p:par>
                                <p:cTn id="56" presetID="10" presetClass="entr" presetSubtype="0" fill="hold" nodeType="withEffect">
                                  <p:stCondLst>
                                    <p:cond delay="1600"/>
                                  </p:stCondLst>
                                  <p:childTnLst>
                                    <p:set>
                                      <p:cBhvr>
                                        <p:cTn id="57" dur="1" fill="hold">
                                          <p:stCondLst>
                                            <p:cond delay="0"/>
                                          </p:stCondLst>
                                        </p:cTn>
                                        <p:tgtEl>
                                          <p:spTgt spid="332"/>
                                        </p:tgtEl>
                                        <p:attrNameLst>
                                          <p:attrName>style.visibility</p:attrName>
                                        </p:attrNameLst>
                                      </p:cBhvr>
                                      <p:to>
                                        <p:strVal val="visible"/>
                                      </p:to>
                                    </p:set>
                                    <p:animEffect transition="in" filter="fade">
                                      <p:cBhvr>
                                        <p:cTn id="58" dur="500"/>
                                        <p:tgtEl>
                                          <p:spTgt spid="332"/>
                                        </p:tgtEl>
                                      </p:cBhvr>
                                    </p:animEffect>
                                  </p:childTnLst>
                                </p:cTn>
                              </p:par>
                              <p:par>
                                <p:cTn id="59" presetID="10" presetClass="entr" presetSubtype="0" fill="hold" nodeType="withEffect">
                                  <p:stCondLst>
                                    <p:cond delay="1600"/>
                                  </p:stCondLst>
                                  <p:childTnLst>
                                    <p:set>
                                      <p:cBhvr>
                                        <p:cTn id="60" dur="1" fill="hold">
                                          <p:stCondLst>
                                            <p:cond delay="0"/>
                                          </p:stCondLst>
                                        </p:cTn>
                                        <p:tgtEl>
                                          <p:spTgt spid="338"/>
                                        </p:tgtEl>
                                        <p:attrNameLst>
                                          <p:attrName>style.visibility</p:attrName>
                                        </p:attrNameLst>
                                      </p:cBhvr>
                                      <p:to>
                                        <p:strVal val="visible"/>
                                      </p:to>
                                    </p:set>
                                    <p:animEffect transition="in" filter="fade">
                                      <p:cBhvr>
                                        <p:cTn id="61"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title"/>
          </p:nvPr>
        </p:nvSpPr>
        <p:spPr>
          <a:xfrm>
            <a:off x="564776" y="1335463"/>
            <a:ext cx="8261172" cy="2127184"/>
          </a:xfrm>
          <a:prstGeom prst="rect">
            <a:avLst/>
          </a:prstGeom>
          <a:noFill/>
          <a:ln>
            <a:noFill/>
          </a:ln>
        </p:spPr>
        <p:txBody>
          <a:bodyPr spcFirstLastPara="1" wrap="square" lIns="91425" tIns="274300" rIns="91425" bIns="45700" anchor="b" anchorCtr="0">
            <a:normAutofit fontScale="90000"/>
          </a:bodyPr>
          <a:lstStyle/>
          <a:p>
            <a:pPr marL="0" lvl="0" indent="0" algn="l" rtl="0">
              <a:lnSpc>
                <a:spcPct val="75000"/>
              </a:lnSpc>
              <a:spcBef>
                <a:spcPts val="0"/>
              </a:spcBef>
              <a:spcAft>
                <a:spcPts val="0"/>
              </a:spcAft>
              <a:buClr>
                <a:schemeClr val="dk1"/>
              </a:buClr>
              <a:buSzPct val="121212"/>
              <a:buFont typeface="Arial"/>
              <a:buNone/>
            </a:pPr>
            <a:r>
              <a:rPr lang="en-CA"/>
              <a:t>Looking Back</a:t>
            </a:r>
            <a:br>
              <a:rPr lang="en-CA"/>
            </a:br>
            <a:r>
              <a:rPr lang="en-CA">
                <a:solidFill>
                  <a:schemeClr val="accent1"/>
                </a:solidFill>
              </a:rPr>
              <a:t>Global intrusion Trends</a:t>
            </a:r>
            <a:endParaRPr/>
          </a:p>
        </p:txBody>
      </p:sp>
      <p:sp>
        <p:nvSpPr>
          <p:cNvPr id="364" name="Google Shape;364;p53"/>
          <p:cNvSpPr txBox="1">
            <a:spLocks noGrp="1"/>
          </p:cNvSpPr>
          <p:nvPr>
            <p:ph type="body" idx="1"/>
          </p:nvPr>
        </p:nvSpPr>
        <p:spPr>
          <a:xfrm>
            <a:off x="563774" y="3534737"/>
            <a:ext cx="5719483" cy="595641"/>
          </a:xfrm>
          <a:prstGeom prst="rect">
            <a:avLst/>
          </a:prstGeom>
          <a:noFill/>
          <a:ln>
            <a:noFill/>
          </a:ln>
        </p:spPr>
        <p:txBody>
          <a:bodyPr spcFirstLastPara="1" wrap="square" lIns="108000" tIns="45700" rIns="91425" bIns="45700" anchor="t" anchorCtr="0">
            <a:noAutofit/>
          </a:bodyPr>
          <a:lstStyle/>
          <a:p>
            <a:pPr marL="0" lvl="0" indent="0" algn="l" rtl="0">
              <a:lnSpc>
                <a:spcPct val="90000"/>
              </a:lnSpc>
              <a:spcBef>
                <a:spcPts val="0"/>
              </a:spcBef>
              <a:spcAft>
                <a:spcPts val="0"/>
              </a:spcAft>
              <a:buSzPts val="2400"/>
              <a:buNone/>
            </a:pPr>
            <a:r>
              <a:rPr lang="en-CA"/>
              <a:t>Key Intrusion Trends &amp; Themes From The Last 12 Months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4"/>
          <p:cNvSpPr txBox="1">
            <a:spLocks noGrp="1"/>
          </p:cNvSpPr>
          <p:nvPr>
            <p:ph type="body" idx="1"/>
          </p:nvPr>
        </p:nvSpPr>
        <p:spPr>
          <a:xfrm>
            <a:off x="478044" y="2824962"/>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solidFill>
                  <a:srgbClr val="FF0000"/>
                </a:solidFill>
              </a:rPr>
              <a:t>50%</a:t>
            </a:r>
            <a:endParaRPr/>
          </a:p>
        </p:txBody>
      </p:sp>
      <p:sp>
        <p:nvSpPr>
          <p:cNvPr id="371" name="Google Shape;371;p54"/>
          <p:cNvSpPr txBox="1">
            <a:spLocks noGrp="1"/>
          </p:cNvSpPr>
          <p:nvPr>
            <p:ph type="ftr" idx="4294967295"/>
          </p:nvPr>
        </p:nvSpPr>
        <p:spPr>
          <a:xfrm>
            <a:off x="1048727" y="4798110"/>
            <a:ext cx="7046546" cy="277673"/>
          </a:xfrm>
          <a:prstGeom prst="rect">
            <a:avLst/>
          </a:prstGeom>
          <a:noFill/>
          <a:ln>
            <a:noFill/>
          </a:ln>
        </p:spPr>
        <p:txBody>
          <a:bodyPr spcFirstLastPara="1" wrap="square" lIns="90000" tIns="45700" rIns="91425" bIns="45700" anchor="b" anchorCtr="0">
            <a:noAutofit/>
          </a:bodyPr>
          <a:lstStyle/>
          <a:p>
            <a:pPr marL="0" marR="0" lvl="0" indent="0" algn="ctr" rtl="0">
              <a:lnSpc>
                <a:spcPct val="100000"/>
              </a:lnSpc>
              <a:spcBef>
                <a:spcPts val="0"/>
              </a:spcBef>
              <a:spcAft>
                <a:spcPts val="0"/>
              </a:spcAft>
              <a:buClr>
                <a:schemeClr val="dk1"/>
              </a:buClr>
              <a:buSzPts val="800"/>
              <a:buFont typeface="Arial"/>
              <a:buNone/>
            </a:pPr>
            <a:r>
              <a:rPr lang="en-CA"/>
              <a:t>22-GC-050 Fal.Con Breakout Session PPT  |  2022 CrowdStrike, Inc. All rights reserved.</a:t>
            </a:r>
            <a:endParaRPr/>
          </a:p>
        </p:txBody>
      </p:sp>
      <p:sp>
        <p:nvSpPr>
          <p:cNvPr id="372" name="Google Shape;372;p54"/>
          <p:cNvSpPr txBox="1">
            <a:spLocks noGrp="1"/>
          </p:cNvSpPr>
          <p:nvPr>
            <p:ph type="title"/>
          </p:nvPr>
        </p:nvSpPr>
        <p:spPr>
          <a:xfrm>
            <a:off x="327953" y="273845"/>
            <a:ext cx="8626413" cy="50992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CA"/>
              <a:t>Key Findings: Threat Hunting By The Numbers</a:t>
            </a:r>
            <a:endParaRPr/>
          </a:p>
        </p:txBody>
      </p:sp>
      <p:sp>
        <p:nvSpPr>
          <p:cNvPr id="373" name="Google Shape;373;p54"/>
          <p:cNvSpPr txBox="1">
            <a:spLocks noGrp="1"/>
          </p:cNvSpPr>
          <p:nvPr>
            <p:ph type="body" idx="2"/>
          </p:nvPr>
        </p:nvSpPr>
        <p:spPr>
          <a:xfrm>
            <a:off x="478044" y="3242306"/>
            <a:ext cx="2533650" cy="1354972"/>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1600"/>
              <a:buNone/>
            </a:pPr>
            <a:r>
              <a:rPr lang="en-CA"/>
              <a:t>Increase in interactive intrusions year over year</a:t>
            </a:r>
            <a:endParaRPr/>
          </a:p>
        </p:txBody>
      </p:sp>
      <p:sp>
        <p:nvSpPr>
          <p:cNvPr id="374" name="Google Shape;374;p54"/>
          <p:cNvSpPr txBox="1">
            <a:spLocks noGrp="1"/>
          </p:cNvSpPr>
          <p:nvPr>
            <p:ph type="body" idx="3"/>
          </p:nvPr>
        </p:nvSpPr>
        <p:spPr>
          <a:xfrm>
            <a:off x="381064" y="2824962"/>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375" name="Google Shape;375;p54"/>
          <p:cNvSpPr txBox="1">
            <a:spLocks noGrp="1"/>
          </p:cNvSpPr>
          <p:nvPr>
            <p:ph type="body" idx="4"/>
          </p:nvPr>
        </p:nvSpPr>
        <p:spPr>
          <a:xfrm>
            <a:off x="3298202" y="2824962"/>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214313" lvl="0" indent="-87313" algn="l" rtl="0">
              <a:lnSpc>
                <a:spcPct val="100000"/>
              </a:lnSpc>
              <a:spcBef>
                <a:spcPts val="0"/>
              </a:spcBef>
              <a:spcAft>
                <a:spcPts val="0"/>
              </a:spcAft>
              <a:buSzPts val="2000"/>
              <a:buNone/>
            </a:pPr>
            <a:endParaRPr/>
          </a:p>
        </p:txBody>
      </p:sp>
      <p:sp>
        <p:nvSpPr>
          <p:cNvPr id="376" name="Google Shape;376;p54"/>
          <p:cNvSpPr txBox="1">
            <a:spLocks noGrp="1"/>
          </p:cNvSpPr>
          <p:nvPr>
            <p:ph type="body" idx="5"/>
          </p:nvPr>
        </p:nvSpPr>
        <p:spPr>
          <a:xfrm>
            <a:off x="6215339" y="2824962"/>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214313" lvl="0" indent="-87313" algn="l" rtl="0">
              <a:lnSpc>
                <a:spcPct val="100000"/>
              </a:lnSpc>
              <a:spcBef>
                <a:spcPts val="0"/>
              </a:spcBef>
              <a:spcAft>
                <a:spcPts val="0"/>
              </a:spcAft>
              <a:buSzPts val="2000"/>
              <a:buNone/>
            </a:pPr>
            <a:endParaRPr/>
          </a:p>
        </p:txBody>
      </p:sp>
      <p:sp>
        <p:nvSpPr>
          <p:cNvPr id="377" name="Google Shape;377;p54"/>
          <p:cNvSpPr txBox="1">
            <a:spLocks noGrp="1"/>
          </p:cNvSpPr>
          <p:nvPr>
            <p:ph type="body" idx="6"/>
          </p:nvPr>
        </p:nvSpPr>
        <p:spPr>
          <a:xfrm>
            <a:off x="3395182" y="2824962"/>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solidFill>
                  <a:srgbClr val="FF0000"/>
                </a:solidFill>
              </a:rPr>
              <a:t>71%</a:t>
            </a:r>
            <a:endParaRPr/>
          </a:p>
        </p:txBody>
      </p:sp>
      <p:sp>
        <p:nvSpPr>
          <p:cNvPr id="378" name="Google Shape;378;p54"/>
          <p:cNvSpPr txBox="1">
            <a:spLocks noGrp="1"/>
          </p:cNvSpPr>
          <p:nvPr>
            <p:ph type="body" idx="7"/>
          </p:nvPr>
        </p:nvSpPr>
        <p:spPr>
          <a:xfrm>
            <a:off x="3395182" y="3242306"/>
            <a:ext cx="2533650" cy="1354972"/>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1600"/>
              <a:buNone/>
            </a:pPr>
            <a:r>
              <a:rPr lang="en-CA"/>
              <a:t>Of detections were </a:t>
            </a:r>
            <a:br>
              <a:rPr lang="en-CA"/>
            </a:br>
            <a:r>
              <a:rPr lang="en-CA"/>
              <a:t>malware-free</a:t>
            </a:r>
            <a:endParaRPr/>
          </a:p>
        </p:txBody>
      </p:sp>
      <p:sp>
        <p:nvSpPr>
          <p:cNvPr id="379" name="Google Shape;379;p54"/>
          <p:cNvSpPr txBox="1">
            <a:spLocks noGrp="1"/>
          </p:cNvSpPr>
          <p:nvPr>
            <p:ph type="body" idx="8"/>
          </p:nvPr>
        </p:nvSpPr>
        <p:spPr>
          <a:xfrm>
            <a:off x="6315609" y="2824962"/>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solidFill>
                  <a:srgbClr val="FF0000"/>
                </a:solidFill>
              </a:rPr>
              <a:t>1 Hour 24 Minutes</a:t>
            </a:r>
            <a:endParaRPr/>
          </a:p>
        </p:txBody>
      </p:sp>
      <p:sp>
        <p:nvSpPr>
          <p:cNvPr id="380" name="Google Shape;380;p54"/>
          <p:cNvSpPr txBox="1">
            <a:spLocks noGrp="1"/>
          </p:cNvSpPr>
          <p:nvPr>
            <p:ph type="body" idx="9"/>
          </p:nvPr>
        </p:nvSpPr>
        <p:spPr>
          <a:xfrm>
            <a:off x="6315609" y="3242306"/>
            <a:ext cx="2533650" cy="1354972"/>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1600"/>
              <a:buNone/>
            </a:pPr>
            <a:r>
              <a:rPr lang="en-CA"/>
              <a:t>Average eCrime breakout time</a:t>
            </a:r>
            <a:endParaRPr/>
          </a:p>
        </p:txBody>
      </p:sp>
      <p:sp>
        <p:nvSpPr>
          <p:cNvPr id="381" name="Google Shape;381;p54"/>
          <p:cNvSpPr txBox="1">
            <a:spLocks noGrp="1"/>
          </p:cNvSpPr>
          <p:nvPr>
            <p:ph type="body" idx="13"/>
          </p:nvPr>
        </p:nvSpPr>
        <p:spPr>
          <a:xfrm>
            <a:off x="478044" y="928719"/>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solidFill>
                  <a:srgbClr val="FF0000"/>
                </a:solidFill>
              </a:rPr>
              <a:t>77,000</a:t>
            </a:r>
            <a:endParaRPr/>
          </a:p>
        </p:txBody>
      </p:sp>
      <p:sp>
        <p:nvSpPr>
          <p:cNvPr id="382" name="Google Shape;382;p54"/>
          <p:cNvSpPr txBox="1">
            <a:spLocks noGrp="1"/>
          </p:cNvSpPr>
          <p:nvPr>
            <p:ph type="body" idx="14"/>
          </p:nvPr>
        </p:nvSpPr>
        <p:spPr>
          <a:xfrm>
            <a:off x="478044" y="1346063"/>
            <a:ext cx="2533650" cy="1354972"/>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1600"/>
              <a:buNone/>
            </a:pPr>
            <a:r>
              <a:rPr lang="en-CA"/>
              <a:t>Potential intrusions uncovered</a:t>
            </a:r>
            <a:endParaRPr/>
          </a:p>
        </p:txBody>
      </p:sp>
      <p:sp>
        <p:nvSpPr>
          <p:cNvPr id="383" name="Google Shape;383;p54"/>
          <p:cNvSpPr txBox="1">
            <a:spLocks noGrp="1"/>
          </p:cNvSpPr>
          <p:nvPr>
            <p:ph type="body" idx="15"/>
          </p:nvPr>
        </p:nvSpPr>
        <p:spPr>
          <a:xfrm>
            <a:off x="381064" y="928719"/>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endParaRPr/>
          </a:p>
        </p:txBody>
      </p:sp>
      <p:sp>
        <p:nvSpPr>
          <p:cNvPr id="384" name="Google Shape;384;p54"/>
          <p:cNvSpPr txBox="1">
            <a:spLocks noGrp="1"/>
          </p:cNvSpPr>
          <p:nvPr>
            <p:ph type="body" idx="16"/>
          </p:nvPr>
        </p:nvSpPr>
        <p:spPr>
          <a:xfrm>
            <a:off x="3298202" y="928719"/>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214313" lvl="0" indent="-87313" algn="l" rtl="0">
              <a:lnSpc>
                <a:spcPct val="100000"/>
              </a:lnSpc>
              <a:spcBef>
                <a:spcPts val="0"/>
              </a:spcBef>
              <a:spcAft>
                <a:spcPts val="0"/>
              </a:spcAft>
              <a:buSzPts val="2000"/>
              <a:buNone/>
            </a:pPr>
            <a:endParaRPr/>
          </a:p>
        </p:txBody>
      </p:sp>
      <p:sp>
        <p:nvSpPr>
          <p:cNvPr id="385" name="Google Shape;385;p54"/>
          <p:cNvSpPr txBox="1">
            <a:spLocks noGrp="1"/>
          </p:cNvSpPr>
          <p:nvPr>
            <p:ph type="body" idx="17"/>
          </p:nvPr>
        </p:nvSpPr>
        <p:spPr>
          <a:xfrm>
            <a:off x="6215339" y="928719"/>
            <a:ext cx="50800" cy="1772316"/>
          </a:xfrm>
          <a:prstGeom prst="rect">
            <a:avLst/>
          </a:prstGeom>
          <a:gradFill>
            <a:gsLst>
              <a:gs pos="0">
                <a:srgbClr val="FF0000"/>
              </a:gs>
              <a:gs pos="100000">
                <a:schemeClr val="accent6"/>
              </a:gs>
            </a:gsLst>
            <a:lin ang="5400000" scaled="0"/>
          </a:gradFill>
          <a:ln w="9525" cap="flat" cmpd="sng">
            <a:solidFill>
              <a:schemeClr val="lt1">
                <a:alpha val="0"/>
              </a:schemeClr>
            </a:solidFill>
            <a:prstDash val="solid"/>
            <a:round/>
            <a:headEnd type="none" w="sm" len="sm"/>
            <a:tailEnd type="none" w="sm" len="sm"/>
          </a:ln>
        </p:spPr>
        <p:txBody>
          <a:bodyPr spcFirstLastPara="1" wrap="square" lIns="91425" tIns="45700" rIns="91425" bIns="45700" anchor="ctr" anchorCtr="0">
            <a:normAutofit/>
          </a:bodyPr>
          <a:lstStyle/>
          <a:p>
            <a:pPr marL="214313" lvl="0" indent="-87313" algn="l" rtl="0">
              <a:lnSpc>
                <a:spcPct val="100000"/>
              </a:lnSpc>
              <a:spcBef>
                <a:spcPts val="0"/>
              </a:spcBef>
              <a:spcAft>
                <a:spcPts val="0"/>
              </a:spcAft>
              <a:buSzPts val="2000"/>
              <a:buNone/>
            </a:pPr>
            <a:endParaRPr/>
          </a:p>
        </p:txBody>
      </p:sp>
      <p:sp>
        <p:nvSpPr>
          <p:cNvPr id="386" name="Google Shape;386;p54"/>
          <p:cNvSpPr txBox="1">
            <a:spLocks noGrp="1"/>
          </p:cNvSpPr>
          <p:nvPr>
            <p:ph type="body" idx="18"/>
          </p:nvPr>
        </p:nvSpPr>
        <p:spPr>
          <a:xfrm>
            <a:off x="3395182" y="928719"/>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solidFill>
                  <a:srgbClr val="FF0000"/>
                </a:solidFill>
              </a:rPr>
              <a:t>7 Minutes</a:t>
            </a:r>
            <a:endParaRPr/>
          </a:p>
        </p:txBody>
      </p:sp>
      <p:sp>
        <p:nvSpPr>
          <p:cNvPr id="387" name="Google Shape;387;p54"/>
          <p:cNvSpPr txBox="1">
            <a:spLocks noGrp="1"/>
          </p:cNvSpPr>
          <p:nvPr>
            <p:ph type="body" idx="19"/>
          </p:nvPr>
        </p:nvSpPr>
        <p:spPr>
          <a:xfrm>
            <a:off x="3395182" y="1346063"/>
            <a:ext cx="2533650" cy="1354972"/>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1600"/>
              <a:buNone/>
            </a:pPr>
            <a:r>
              <a:rPr lang="en-CA"/>
              <a:t>Average interval potential intrusions were uncovered</a:t>
            </a:r>
            <a:endParaRPr/>
          </a:p>
        </p:txBody>
      </p:sp>
      <p:sp>
        <p:nvSpPr>
          <p:cNvPr id="388" name="Google Shape;388;p54"/>
          <p:cNvSpPr txBox="1">
            <a:spLocks noGrp="1"/>
          </p:cNvSpPr>
          <p:nvPr>
            <p:ph type="body" idx="20"/>
          </p:nvPr>
        </p:nvSpPr>
        <p:spPr>
          <a:xfrm>
            <a:off x="6315609" y="928719"/>
            <a:ext cx="2533650" cy="509929"/>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2200"/>
              <a:buNone/>
            </a:pPr>
            <a:r>
              <a:rPr lang="en-CA">
                <a:solidFill>
                  <a:srgbClr val="FF0000"/>
                </a:solidFill>
              </a:rPr>
              <a:t>1+ Million</a:t>
            </a:r>
            <a:endParaRPr/>
          </a:p>
        </p:txBody>
      </p:sp>
      <p:sp>
        <p:nvSpPr>
          <p:cNvPr id="389" name="Google Shape;389;p54"/>
          <p:cNvSpPr txBox="1">
            <a:spLocks noGrp="1"/>
          </p:cNvSpPr>
          <p:nvPr>
            <p:ph type="body" idx="21"/>
          </p:nvPr>
        </p:nvSpPr>
        <p:spPr>
          <a:xfrm>
            <a:off x="6315609" y="1346063"/>
            <a:ext cx="2533650" cy="1354972"/>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SzPts val="1600"/>
              <a:buNone/>
            </a:pPr>
            <a:r>
              <a:rPr lang="en-CA"/>
              <a:t>Malicious events prevented</a:t>
            </a:r>
            <a:endParaRPr/>
          </a:p>
        </p:txBody>
      </p:sp>
    </p:spTree>
  </p:cSld>
  <p:clrMapOvr>
    <a:masterClrMapping/>
  </p:clrMapOvr>
</p:sld>
</file>

<file path=ppt/theme/theme1.xml><?xml version="1.0" encoding="utf-8"?>
<a:theme xmlns:a="http://schemas.openxmlformats.org/drawingml/2006/main" name="CrowdStrike - SKO 2022">
  <a:themeElements>
    <a:clrScheme name="Custom 63">
      <a:dk1>
        <a:srgbClr val="FFFFFF"/>
      </a:dk1>
      <a:lt1>
        <a:srgbClr val="000000"/>
      </a:lt1>
      <a:dk2>
        <a:srgbClr val="FFFFFF"/>
      </a:dk2>
      <a:lt2>
        <a:srgbClr val="707070"/>
      </a:lt2>
      <a:accent1>
        <a:srgbClr val="FC0000"/>
      </a:accent1>
      <a:accent2>
        <a:srgbClr val="6F706F"/>
      </a:accent2>
      <a:accent3>
        <a:srgbClr val="FEFFFE"/>
      </a:accent3>
      <a:accent4>
        <a:srgbClr val="000000"/>
      </a:accent4>
      <a:accent5>
        <a:srgbClr val="FF1515"/>
      </a:accent5>
      <a:accent6>
        <a:srgbClr val="7B05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owdStrike - SKO 2022">
  <a:themeElements>
    <a:clrScheme name="Custom 63">
      <a:dk1>
        <a:srgbClr val="FFFFFF"/>
      </a:dk1>
      <a:lt1>
        <a:srgbClr val="000000"/>
      </a:lt1>
      <a:dk2>
        <a:srgbClr val="FFFFFF"/>
      </a:dk2>
      <a:lt2>
        <a:srgbClr val="707070"/>
      </a:lt2>
      <a:accent1>
        <a:srgbClr val="FC0000"/>
      </a:accent1>
      <a:accent2>
        <a:srgbClr val="6F706F"/>
      </a:accent2>
      <a:accent3>
        <a:srgbClr val="FEFFFE"/>
      </a:accent3>
      <a:accent4>
        <a:srgbClr val="000000"/>
      </a:accent4>
      <a:accent5>
        <a:srgbClr val="FF1515"/>
      </a:accent5>
      <a:accent6>
        <a:srgbClr val="7B05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27041C193A35448B2C51DC6CCA5FC4" ma:contentTypeVersion="13" ma:contentTypeDescription="Een nieuw document maken." ma:contentTypeScope="" ma:versionID="ff221b923802a3d2e2cfa9cb59486e29">
  <xsd:schema xmlns:xsd="http://www.w3.org/2001/XMLSchema" xmlns:xs="http://www.w3.org/2001/XMLSchema" xmlns:p="http://schemas.microsoft.com/office/2006/metadata/properties" xmlns:ns2="5f8d455a-823d-4dbb-85b6-8e18bc9ab860" xmlns:ns3="e4a055d0-5824-4015-9b29-3269f0e6f716" targetNamespace="http://schemas.microsoft.com/office/2006/metadata/properties" ma:root="true" ma:fieldsID="c674880f792b04e6ea5a8b6dd02dadd8" ns2:_="" ns3:_="">
    <xsd:import namespace="5f8d455a-823d-4dbb-85b6-8e18bc9ab860"/>
    <xsd:import namespace="e4a055d0-5824-4015-9b29-3269f0e6f7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8d455a-823d-4dbb-85b6-8e18bc9ab8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d245528-7f97-44d1-b7e3-0d1c95019d3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a055d0-5824-4015-9b29-3269f0e6f7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82d60b-49d9-4cc9-b595-bbc2eb97fb42}" ma:internalName="TaxCatchAll" ma:showField="CatchAllData" ma:web="e4a055d0-5824-4015-9b29-3269f0e6f7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4DC010-C211-4853-A931-E18B7F2C818E}"/>
</file>

<file path=customXml/itemProps2.xml><?xml version="1.0" encoding="utf-8"?>
<ds:datastoreItem xmlns:ds="http://schemas.openxmlformats.org/officeDocument/2006/customXml" ds:itemID="{4A0EF368-C482-47FD-BA06-E90F727A84AC}"/>
</file>

<file path=docProps/app.xml><?xml version="1.0" encoding="utf-8"?>
<Properties xmlns="http://schemas.openxmlformats.org/officeDocument/2006/extended-properties" xmlns:vt="http://schemas.openxmlformats.org/officeDocument/2006/docPropsVTypes">
  <TotalTime>0</TotalTime>
  <Words>7487</Words>
  <Application>Microsoft Office PowerPoint</Application>
  <PresentationFormat>Diavoorstelling (16:9)</PresentationFormat>
  <Paragraphs>769</Paragraphs>
  <Slides>42</Slides>
  <Notes>42</Notes>
  <HiddenSlides>12</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42</vt:i4>
      </vt:variant>
    </vt:vector>
  </HeadingPairs>
  <TitlesOfParts>
    <vt:vector size="52" baseType="lpstr">
      <vt:lpstr>Noto Sans Symbols</vt:lpstr>
      <vt:lpstr>Courier New</vt:lpstr>
      <vt:lpstr>Questrial</vt:lpstr>
      <vt:lpstr>Arial</vt:lpstr>
      <vt:lpstr>Calibri</vt:lpstr>
      <vt:lpstr>Karla</vt:lpstr>
      <vt:lpstr>Helvetica Neue</vt:lpstr>
      <vt:lpstr>NTR</vt:lpstr>
      <vt:lpstr>CrowdStrike - SKO 2022</vt:lpstr>
      <vt:lpstr>CrowdStrike - SKO 2022</vt:lpstr>
      <vt:lpstr>NOWHERE TO HIDE </vt:lpstr>
      <vt:lpstr>Today’s Agenda</vt:lpstr>
      <vt:lpstr>Today’s Agenda</vt:lpstr>
      <vt:lpstr>Falcon OverWatch Overview</vt:lpstr>
      <vt:lpstr>At the Heart of Every Attack is a Human Adversary With Distinct Motivations, Targets, And Tradecraft</vt:lpstr>
      <vt:lpstr>Falcon OverWatch Proactive Threat Hunting</vt:lpstr>
      <vt:lpstr>PowerPoint-presentatie</vt:lpstr>
      <vt:lpstr>Looking Back Global intrusion Trends</vt:lpstr>
      <vt:lpstr>Key Findings: Threat Hunting By The Numbers</vt:lpstr>
      <vt:lpstr>Interactive Intrusion Campaigns By Threat Type</vt:lpstr>
      <vt:lpstr>Adversary Tactics &amp; Techniques</vt:lpstr>
      <vt:lpstr>Adversary Tactics &amp; Techniques (1/3)</vt:lpstr>
      <vt:lpstr>Adversary Tactics &amp; Techniques (2/3)</vt:lpstr>
      <vt:lpstr>Adversary Tactics &amp; Techniques (3/3)</vt:lpstr>
      <vt:lpstr>Adversary Tooling Deep Dive</vt:lpstr>
      <vt:lpstr>The Adversary Arsenal</vt:lpstr>
      <vt:lpstr>Industry Sectors In The Cross Hairs</vt:lpstr>
      <vt:lpstr>Intrusions by vertical</vt:lpstr>
      <vt:lpstr>Targeted vs. eCrime</vt:lpstr>
      <vt:lpstr>36 Distinct Named Actors</vt:lpstr>
      <vt:lpstr>eCrime Picks Up The Pace</vt:lpstr>
      <vt:lpstr>Picking Up The Pace</vt:lpstr>
      <vt:lpstr>Hiding in Plain Sight</vt:lpstr>
      <vt:lpstr>Diminishing reliance on malware</vt:lpstr>
      <vt:lpstr>Looking Beyond The CVE</vt:lpstr>
      <vt:lpstr>New CVE’s,  Same Old Tricks.</vt:lpstr>
      <vt:lpstr>Bad Things Come in Threes Combining Multiple CVE’s Accelerates Actions on Objectives</vt:lpstr>
      <vt:lpstr>Outpacing The 0-Day With Proactive Hunting</vt:lpstr>
      <vt:lpstr>Regional Focus EMEA</vt:lpstr>
      <vt:lpstr>EMEA Intrusion Campaigns By Threat Type</vt:lpstr>
      <vt:lpstr>EMEA Industry Sectors In The Cross Hairs</vt:lpstr>
      <vt:lpstr>Adversaries Operating  In EMEA</vt:lpstr>
      <vt:lpstr>Looking Deeper: Falcon OverWatch Case Study Ecrime Affiliate Harnesses BlackMatter Ransomware-as-a-Service Tooling to Conduct Big Game Hunting Operations </vt:lpstr>
      <vt:lpstr>Looking Deeper: Falcon OverWatch Case Study Threat Hunters Catch STATIC KITTEN Extending Their Network Foothold and Configuring Multiple Web Shell Binaries </vt:lpstr>
      <vt:lpstr>Looking Deeper: Falcon OverWatch Case Study Unknown Adversary Exploits Confluence Server and Performs Extensive Reconnaissance and Webshell Installation. </vt:lpstr>
      <vt:lpstr>Looking  Ahead</vt:lpstr>
      <vt:lpstr>What To Expect in 2023</vt:lpstr>
      <vt:lpstr>Keys To Outpacing The Adversary</vt:lpstr>
      <vt:lpstr>The Future of Hunting</vt:lpstr>
      <vt:lpstr>PowerPoint-presentatie</vt:lpstr>
      <vt:lpstr>Know The Tradecraft. Know The Adversary. Hunt Relentlessly.</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NOWHERE TO HIDE 2022 ANNUAL THREAT HUNTING REPORT</dc:title>
  <dc:creator>Katrina Hass</dc:creator>
  <cp:lastModifiedBy>Renée Meijer [Access42]</cp:lastModifiedBy>
  <cp:revision>15</cp:revision>
  <dcterms:created xsi:type="dcterms:W3CDTF">2021-12-08T19:42:19Z</dcterms:created>
  <dcterms:modified xsi:type="dcterms:W3CDTF">2023-06-19T07:48:33Z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63aae98-72c2-4d8a-bcb0-c0aa81d8aedc_Enabled">
    <vt:lpwstr>true</vt:lpwstr>
  </property>
  <property fmtid="{D5CDD505-2E9C-101B-9397-08002B2CF9AE}" pid="3" name="MSIP_Label_863aae98-72c2-4d8a-bcb0-c0aa81d8aedc_SetDate">
    <vt:lpwstr>2020-12-09T20:30:34Z</vt:lpwstr>
  </property>
  <property fmtid="{D5CDD505-2E9C-101B-9397-08002B2CF9AE}" pid="4" name="MSIP_Label_863aae98-72c2-4d8a-bcb0-c0aa81d8aedc_Method">
    <vt:lpwstr>Standard</vt:lpwstr>
  </property>
  <property fmtid="{D5CDD505-2E9C-101B-9397-08002B2CF9AE}" pid="5" name="MSIP_Label_863aae98-72c2-4d8a-bcb0-c0aa81d8aedc_Name">
    <vt:lpwstr>General</vt:lpwstr>
  </property>
  <property fmtid="{D5CDD505-2E9C-101B-9397-08002B2CF9AE}" pid="6" name="MSIP_Label_863aae98-72c2-4d8a-bcb0-c0aa81d8aedc_SiteId">
    <vt:lpwstr>a5a9530b-9623-4712-8f71-f7cb8dfe5b51</vt:lpwstr>
  </property>
  <property fmtid="{D5CDD505-2E9C-101B-9397-08002B2CF9AE}" pid="7" name="MSIP_Label_863aae98-72c2-4d8a-bcb0-c0aa81d8aedc_ActionId">
    <vt:lpwstr>185186ad-3a9b-4ce5-abbd-fc0226efd7be</vt:lpwstr>
  </property>
  <property fmtid="{D5CDD505-2E9C-101B-9397-08002B2CF9AE}" pid="8" name="MSIP_Label_863aae98-72c2-4d8a-bcb0-c0aa81d8aedc_ContentBits">
    <vt:lpwstr>0</vt:lpwstr>
  </property>
  <property fmtid="{D5CDD505-2E9C-101B-9397-08002B2CF9AE}" pid="9" name="ContentTypeId">
    <vt:lpwstr>0x01010065462DE8F92A7542BFDC3C3834D85FF4</vt:lpwstr>
  </property>
  <property fmtid="{D5CDD505-2E9C-101B-9397-08002B2CF9AE}" pid="10" name="Order">
    <vt:r8>300</vt:r8>
  </property>
  <property fmtid="{D5CDD505-2E9C-101B-9397-08002B2CF9AE}" pid="11" name="xd_Signature">
    <vt:bool>false</vt:bool>
  </property>
  <property fmtid="{D5CDD505-2E9C-101B-9397-08002B2CF9AE}" pid="12" name="xd_ProgID">
    <vt:lpwstr/>
  </property>
  <property fmtid="{D5CDD505-2E9C-101B-9397-08002B2CF9AE}" pid="13" name="TemplateUrl">
    <vt:lpwstr/>
  </property>
  <property fmtid="{D5CDD505-2E9C-101B-9397-08002B2CF9AE}" pid="14" name="ComplianceAssetId">
    <vt:lpwstr/>
  </property>
</Properties>
</file>