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Inter" panose="020B0604020202020204" charset="0"/>
      <p:regular r:id="rId26"/>
      <p:bold r:id="rId27"/>
    </p:embeddedFont>
    <p:embeddedFont>
      <p:font typeface="Inter ExtraBold" panose="020B0604020202020204" charset="0"/>
      <p:bold r:id="rId28"/>
    </p:embeddedFont>
    <p:embeddedFont>
      <p:font typeface="Karla" pitchFamily="2" charset="0"/>
      <p:regular r:id="rId29"/>
      <p:bold r:id="rId30"/>
      <p:italic r:id="rId31"/>
      <p:boldItalic r:id="rId32"/>
    </p:embeddedFont>
    <p:embeddedFont>
      <p:font typeface="Lato" panose="020F0502020204030203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Y//ysem+XY4NO5jlVH79Id+/4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03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d4dbb3de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24d4dbb3de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50">
              <a:solidFill>
                <a:srgbClr val="0F1116"/>
              </a:solidFill>
              <a:highlight>
                <a:srgbClr val="EDEEF0"/>
              </a:highlight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136e510fe8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2136e510fe8_2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b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136e510fe8_2_17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136e510fe8_2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2136e510fe8_2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  <p:sp>
        <p:nvSpPr>
          <p:cNvPr id="222" name="Google Shape;222;g2136e510fe8_2_18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136e510fe8_2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2136e510fe8_2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g2136e510fe8_2_19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136e510fe8_2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136e510fe8_2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-US">
                <a:latin typeface="Lato"/>
                <a:ea typeface="Lato"/>
                <a:cs typeface="Lato"/>
                <a:sym typeface="Lato"/>
              </a:rPr>
            </a:b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136e510fe8_2_21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136e510fe8_2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2136e510fe8_2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2136e510fe8_2_25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136e510fe8_2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2136e510fe8_2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-US" b="0" i="0">
                <a:solidFill>
                  <a:srgbClr val="1D1C1D"/>
                </a:solidFill>
                <a:latin typeface="Lato"/>
                <a:ea typeface="Lato"/>
                <a:cs typeface="Lato"/>
                <a:sym typeface="Lato"/>
              </a:rPr>
            </a:b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2136e510fe8_2_27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136e510fe8_2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g2136e510fe8_2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>
              <a:solidFill>
                <a:srgbClr val="1D1C1D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>
              <a:solidFill>
                <a:srgbClr val="1D1C1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0" name="Google Shape;330;g2136e510fe8_2_28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136e510fe8_2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g2136e510fe8_2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136e510fe8_2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g2136e510fe8_2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CrowdStrike relentlessly focused on empowering customers by releasing new services and features throughout 2022. CrowdStrike Falcon® Intelligence Recon — a tool that enables customers to uncover potentially malicious criminal underground activity — gained new features including underground trends reporting, typosquatting detection, complex historical search functionality and Falcon Intelligence Recon support for managed security service providers (MSSPs).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year 2022 also saw the launch of CrowdStrike Falcon® Surface, an external attack-surface management product resulting from CrowdStrike’s acquisition of Reposify.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in 2022, CrowdStrike created a Vulnerability Intelligence module to help customers quickly identify information associated with vulnerabilities and provide relevant intelligence reporting to support their understanding of vulnerability context. For further customer-driven research and analysis, CrowdStrike released the MITRE ATT&amp;CK® Navigator1 for tracked adversaries, which provides customers with particular actors’ MITRE ATT&amp;CK techniques and sub-techniques as well as links to associated MITRE information and relevant CrowdStrike Intelligence reporting.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CrowdStrike Data Fabric and Falcon Long Term Repository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Humio’s technology will power the CrowdStrike Data Fabric.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>
                <a:solidFill>
                  <a:schemeClr val="dk1"/>
                </a:solidFill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provides a central repository of all telemetry across our platform, which underpins our Security Cloud and graph technology.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>
                <a:solidFill>
                  <a:schemeClr val="dk1"/>
                </a:solidFill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data fabric integrates data from multiple sources to deliver a single, powerful dataset to expand our Security Cloud and power all of our modules. 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>
                <a:solidFill>
                  <a:schemeClr val="dk1"/>
                </a:solidFill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Unlike a data lake, the data fabric pulls distributed data from across the organization, and enriches it to power our modules and services.  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>
                <a:solidFill>
                  <a:schemeClr val="dk1"/>
                </a:solidFill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makes sure you have the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 at the right time.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>
                <a:solidFill>
                  <a:schemeClr val="dk1"/>
                </a:solidFill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double-downs on our strategy of  ‘collect once, re-use everywhere.’  It will help power our XDR. 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en-US">
                <a:solidFill>
                  <a:schemeClr val="dk1"/>
                </a:solidFill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store EDR telemetry for up to one year or longer at a much cheaper storage cost.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>
                <a:solidFill>
                  <a:schemeClr val="dk1"/>
                </a:solidFill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teams can search historical data to uncover the full extent of threats.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136e510fe8_2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g2136e510fe8_2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7" name="Google Shape;517;g2136e510fe8_2_5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d4dbb3de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24d4dbb3de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d4dbb3de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24d4dbb3de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rgbClr val="3D3D3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rgbClr val="3D3D3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36e510fe8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2136e510fe8_2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14" name="Google Shape;114;g2136e510fe8_2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36e510fe8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2136e510fe8_2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b="1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b="1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b="1"/>
          </a:p>
        </p:txBody>
      </p:sp>
      <p:sp>
        <p:nvSpPr>
          <p:cNvPr id="121" name="Google Shape;121;g2136e510fe8_2_9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36e510fe8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2136e510fe8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400" b="1"/>
          </a:p>
        </p:txBody>
      </p:sp>
      <p:sp>
        <p:nvSpPr>
          <p:cNvPr id="134" name="Google Shape;134;g2136e510fe8_2_10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36e510fe8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2136e510fe8_2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-US"/>
            </a:b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136e510fe8_2_11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36e510fe8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2136e510fe8_2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2136e510fe8_2_13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136e510fe8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2136e510fe8_2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endParaRPr sz="1200">
              <a:solidFill>
                <a:schemeClr val="dk1"/>
              </a:solidFill>
            </a:endParaRPr>
          </a:p>
          <a:p>
            <a:pPr marL="15875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  <p:sp>
        <p:nvSpPr>
          <p:cNvPr id="207" name="Google Shape;207;g2136e510fe8_2_17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Black">
  <p:cSld name="Title - Black">
    <p:bg>
      <p:bgPr>
        <a:solidFill>
          <a:srgbClr val="000000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g2136e510fe8_2_5"/>
          <p:cNvPicPr preferRelativeResize="0"/>
          <p:nvPr/>
        </p:nvPicPr>
        <p:blipFill rotWithShape="1">
          <a:blip r:embed="rId2">
            <a:alphaModFix/>
          </a:blip>
          <a:srcRect l="8768" t="24510" r="20112" b="29208"/>
          <a:stretch/>
        </p:blipFill>
        <p:spPr>
          <a:xfrm>
            <a:off x="-1" y="0"/>
            <a:ext cx="914400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g2136e510fe8_2_5"/>
          <p:cNvSpPr txBox="1">
            <a:spLocks noGrp="1"/>
          </p:cNvSpPr>
          <p:nvPr>
            <p:ph type="body" idx="1"/>
          </p:nvPr>
        </p:nvSpPr>
        <p:spPr>
          <a:xfrm>
            <a:off x="478427" y="4114056"/>
            <a:ext cx="53622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i="0" cap="none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i="0" cap="none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i="0" cap="none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i="0" cap="none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13" name="Google Shape;13;g2136e510fe8_2_5"/>
          <p:cNvSpPr txBox="1">
            <a:spLocks noGrp="1"/>
          </p:cNvSpPr>
          <p:nvPr>
            <p:ph type="title"/>
          </p:nvPr>
        </p:nvSpPr>
        <p:spPr>
          <a:xfrm>
            <a:off x="474959" y="1935355"/>
            <a:ext cx="5357100" cy="18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14" name="Google Shape;14;g2136e510fe8_2_5"/>
          <p:cNvCxnSpPr/>
          <p:nvPr/>
        </p:nvCxnSpPr>
        <p:spPr>
          <a:xfrm>
            <a:off x="590294" y="3939193"/>
            <a:ext cx="5208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Google Shape;15;g2136e510fe8_2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315" y="320814"/>
            <a:ext cx="1859042" cy="82556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g2136e510fe8_2_5"/>
          <p:cNvSpPr txBox="1"/>
          <p:nvPr/>
        </p:nvSpPr>
        <p:spPr>
          <a:xfrm>
            <a:off x="113611" y="4986478"/>
            <a:ext cx="13569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7F7F7F"/>
                </a:solidFill>
                <a:latin typeface="Inter"/>
                <a:ea typeface="Inter"/>
                <a:cs typeface="Inter"/>
                <a:sym typeface="Inter"/>
              </a:rPr>
              <a:t>2023 CrowdStrike, Inc. All rights reserved.</a:t>
            </a: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Photo With Text">
  <p:cSld name="Full Photo With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136e510fe8_2_5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g2136e510fe8_2_53"/>
          <p:cNvSpPr txBox="1"/>
          <p:nvPr/>
        </p:nvSpPr>
        <p:spPr>
          <a:xfrm>
            <a:off x="113611" y="4986478"/>
            <a:ext cx="13569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7F7F7F"/>
                </a:solidFill>
                <a:latin typeface="Inter"/>
                <a:ea typeface="Inter"/>
                <a:cs typeface="Inter"/>
                <a:sym typeface="Inter"/>
              </a:rPr>
              <a:t>2023 CrowdStrike, Inc. All rights reserved.</a:t>
            </a: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1" name="Google Shape;61;g2136e510fe8_2_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51623" y="4628902"/>
            <a:ext cx="784646" cy="409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Beak">
  <p:cSld name="Title Only - Bea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2136e510fe8_2_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7"/>
            <a:ext cx="9144000" cy="514258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2136e510fe8_2_57"/>
          <p:cNvSpPr txBox="1">
            <a:spLocks noGrp="1"/>
          </p:cNvSpPr>
          <p:nvPr>
            <p:ph type="title"/>
          </p:nvPr>
        </p:nvSpPr>
        <p:spPr>
          <a:xfrm>
            <a:off x="290557" y="550030"/>
            <a:ext cx="85884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Wing">
  <p:cSld name="Title Only - Wing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2136e510fe8_2_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7"/>
            <a:ext cx="9144000" cy="514258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2136e510fe8_2_60"/>
          <p:cNvSpPr txBox="1">
            <a:spLocks noGrp="1"/>
          </p:cNvSpPr>
          <p:nvPr>
            <p:ph type="title"/>
          </p:nvPr>
        </p:nvSpPr>
        <p:spPr>
          <a:xfrm>
            <a:off x="290557" y="550030"/>
            <a:ext cx="85884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law">
  <p:cSld name="Title Only - Claw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g2136e510fe8_2_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7"/>
            <a:ext cx="9144000" cy="514258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2136e510fe8_2_63"/>
          <p:cNvSpPr txBox="1">
            <a:spLocks noGrp="1"/>
          </p:cNvSpPr>
          <p:nvPr>
            <p:ph type="title"/>
          </p:nvPr>
        </p:nvSpPr>
        <p:spPr>
          <a:xfrm>
            <a:off x="290557" y="550030"/>
            <a:ext cx="85884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Black - Beak">
  <p:cSld name="Divider Black - Bea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g2136e510fe8_2_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7"/>
            <a:ext cx="9144000" cy="514258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2136e510fe8_2_66"/>
          <p:cNvSpPr txBox="1">
            <a:spLocks noGrp="1"/>
          </p:cNvSpPr>
          <p:nvPr>
            <p:ph type="body" idx="1"/>
          </p:nvPr>
        </p:nvSpPr>
        <p:spPr>
          <a:xfrm>
            <a:off x="4267200" y="547688"/>
            <a:ext cx="4306800" cy="4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36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cap="none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Black - Claw">
  <p:cSld name="Divider Black - Claw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g2136e510fe8_2_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7"/>
            <a:ext cx="9144000" cy="514258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2136e510fe8_2_69"/>
          <p:cNvSpPr txBox="1">
            <a:spLocks noGrp="1"/>
          </p:cNvSpPr>
          <p:nvPr>
            <p:ph type="body" idx="1"/>
          </p:nvPr>
        </p:nvSpPr>
        <p:spPr>
          <a:xfrm>
            <a:off x="4289925" y="547688"/>
            <a:ext cx="4306800" cy="4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36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cap="none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">
  <p:cSld name="Title and 2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136e510fe8_2_72"/>
          <p:cNvSpPr txBox="1">
            <a:spLocks noGrp="1"/>
          </p:cNvSpPr>
          <p:nvPr>
            <p:ph type="sldNum" idx="12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79" name="Google Shape;79;g2136e510fe8_2_72"/>
          <p:cNvSpPr txBox="1">
            <a:spLocks noGrp="1"/>
          </p:cNvSpPr>
          <p:nvPr>
            <p:ph type="body" idx="1"/>
          </p:nvPr>
        </p:nvSpPr>
        <p:spPr>
          <a:xfrm>
            <a:off x="617089" y="1314868"/>
            <a:ext cx="3798300" cy="29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g2136e510fe8_2_72"/>
          <p:cNvSpPr txBox="1">
            <a:spLocks noGrp="1"/>
          </p:cNvSpPr>
          <p:nvPr>
            <p:ph type="body" idx="2"/>
          </p:nvPr>
        </p:nvSpPr>
        <p:spPr>
          <a:xfrm>
            <a:off x="4728610" y="1314868"/>
            <a:ext cx="3798300" cy="29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g2136e510fe8_2_72"/>
          <p:cNvSpPr txBox="1">
            <a:spLocks noGrp="1"/>
          </p:cNvSpPr>
          <p:nvPr>
            <p:ph type="ftr" idx="11"/>
          </p:nvPr>
        </p:nvSpPr>
        <p:spPr>
          <a:xfrm>
            <a:off x="5440812" y="4767263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g2136e510fe8_2_72"/>
          <p:cNvSpPr txBox="1">
            <a:spLocks noGrp="1"/>
          </p:cNvSpPr>
          <p:nvPr>
            <p:ph type="title"/>
          </p:nvPr>
        </p:nvSpPr>
        <p:spPr>
          <a:xfrm>
            <a:off x="290556" y="550030"/>
            <a:ext cx="85905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ExtraBold"/>
              <a:buNone/>
              <a:defRPr sz="2400" i="0" u="none" strike="noStrike" cap="non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vibrant-blank">
  <p:cSld name="2_vibrant-blank"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36e510fe8_2_78"/>
          <p:cNvSpPr/>
          <p:nvPr/>
        </p:nvSpPr>
        <p:spPr>
          <a:xfrm>
            <a:off x="0" y="38420"/>
            <a:ext cx="9139866" cy="5082713"/>
          </a:xfrm>
          <a:custGeom>
            <a:avLst/>
            <a:gdLst/>
            <a:ahLst/>
            <a:cxnLst/>
            <a:rect l="l" t="t" r="r" b="b"/>
            <a:pathLst>
              <a:path w="9139866" h="5082713" extrusionOk="0">
                <a:moveTo>
                  <a:pt x="0" y="0"/>
                </a:moveTo>
                <a:lnTo>
                  <a:pt x="9139867" y="0"/>
                </a:lnTo>
                <a:lnTo>
                  <a:pt x="9139867" y="5082713"/>
                </a:lnTo>
                <a:lnTo>
                  <a:pt x="0" y="5082713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g2136e510fe8_2_78"/>
          <p:cNvPicPr preferRelativeResize="0"/>
          <p:nvPr/>
        </p:nvPicPr>
        <p:blipFill rotWithShape="1">
          <a:blip r:embed="rId2">
            <a:alphaModFix amt="50000"/>
          </a:blip>
          <a:srcRect l="14010" t="15702" r="17206" b="11154"/>
          <a:stretch/>
        </p:blipFill>
        <p:spPr>
          <a:xfrm>
            <a:off x="0" y="-1"/>
            <a:ext cx="9143998" cy="5174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36e510fe8_2_81"/>
          <p:cNvSpPr txBox="1">
            <a:spLocks noGrp="1"/>
          </p:cNvSpPr>
          <p:nvPr>
            <p:ph type="title"/>
          </p:nvPr>
        </p:nvSpPr>
        <p:spPr>
          <a:xfrm>
            <a:off x="290556" y="550030"/>
            <a:ext cx="85905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ExtraBold"/>
              <a:buNone/>
              <a:defRPr sz="2400" i="0" u="none" strike="noStrike" cap="non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2136e510fe8_2_13"/>
          <p:cNvPicPr preferRelativeResize="0"/>
          <p:nvPr/>
        </p:nvPicPr>
        <p:blipFill rotWithShape="1">
          <a:blip r:embed="rId2">
            <a:alphaModFix/>
          </a:blip>
          <a:srcRect l="29483"/>
          <a:stretch/>
        </p:blipFill>
        <p:spPr>
          <a:xfrm>
            <a:off x="0" y="153668"/>
            <a:ext cx="304532" cy="13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g2136e510fe8_2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5507" y="3285282"/>
            <a:ext cx="1294766" cy="133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g2136e510fe8_2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46" y="1409695"/>
            <a:ext cx="256546" cy="25654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2136e510fe8_2_1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136e510fe8_2_18"/>
          <p:cNvSpPr txBox="1">
            <a:spLocks noGrp="1"/>
          </p:cNvSpPr>
          <p:nvPr>
            <p:ph type="title"/>
          </p:nvPr>
        </p:nvSpPr>
        <p:spPr>
          <a:xfrm>
            <a:off x="290556" y="550030"/>
            <a:ext cx="85905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ExtraBold"/>
              <a:buNone/>
              <a:defRPr sz="2400" i="0" u="none" strike="noStrike" cap="non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 ExtraBold"/>
              <a:buNone/>
              <a:defRPr sz="2200">
                <a:latin typeface="Inter ExtraBold"/>
                <a:ea typeface="Inter ExtraBold"/>
                <a:cs typeface="Inter ExtraBold"/>
                <a:sym typeface="Inter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- Black">
  <p:cSld name="Agenda - Black">
    <p:bg>
      <p:bgPr>
        <a:solidFill>
          <a:schemeClr val="dk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g2136e510fe8_2_20"/>
          <p:cNvPicPr preferRelativeResize="0"/>
          <p:nvPr/>
        </p:nvPicPr>
        <p:blipFill rotWithShape="1">
          <a:blip r:embed="rId2">
            <a:alphaModFix/>
          </a:blip>
          <a:srcRect t="33006" r="15425" b="44428"/>
          <a:stretch/>
        </p:blipFill>
        <p:spPr>
          <a:xfrm>
            <a:off x="0" y="3258839"/>
            <a:ext cx="9144002" cy="188466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g2136e510fe8_2_20"/>
          <p:cNvSpPr/>
          <p:nvPr/>
        </p:nvSpPr>
        <p:spPr>
          <a:xfrm rot="-5400000">
            <a:off x="3959288" y="-731687"/>
            <a:ext cx="1222463" cy="9141038"/>
          </a:xfrm>
          <a:custGeom>
            <a:avLst/>
            <a:gdLst/>
            <a:ahLst/>
            <a:cxnLst/>
            <a:rect l="l" t="t" r="r" b="b"/>
            <a:pathLst>
              <a:path w="2910625" h="5164428" extrusionOk="0">
                <a:moveTo>
                  <a:pt x="0" y="0"/>
                </a:moveTo>
                <a:lnTo>
                  <a:pt x="2910625" y="0"/>
                </a:lnTo>
                <a:lnTo>
                  <a:pt x="2910625" y="5164428"/>
                </a:lnTo>
                <a:lnTo>
                  <a:pt x="225380" y="5164428"/>
                </a:lnTo>
                <a:lnTo>
                  <a:pt x="1495183" y="412735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" name="Google Shape;28;g2136e510fe8_2_20"/>
          <p:cNvSpPr txBox="1">
            <a:spLocks noGrp="1"/>
          </p:cNvSpPr>
          <p:nvPr>
            <p:ph type="body" idx="1"/>
          </p:nvPr>
        </p:nvSpPr>
        <p:spPr>
          <a:xfrm>
            <a:off x="4173244" y="990060"/>
            <a:ext cx="4705500" cy="2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29" name="Google Shape;29;g2136e510fe8_2_20"/>
          <p:cNvSpPr txBox="1">
            <a:spLocks noGrp="1"/>
          </p:cNvSpPr>
          <p:nvPr>
            <p:ph type="title"/>
          </p:nvPr>
        </p:nvSpPr>
        <p:spPr>
          <a:xfrm>
            <a:off x="273050" y="996902"/>
            <a:ext cx="3295200" cy="2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30" name="Google Shape;30;g2136e510fe8_2_20"/>
          <p:cNvCxnSpPr/>
          <p:nvPr/>
        </p:nvCxnSpPr>
        <p:spPr>
          <a:xfrm>
            <a:off x="3870730" y="990060"/>
            <a:ext cx="0" cy="2413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" name="Google Shape;31;g2136e510fe8_2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0869" y="4613408"/>
            <a:ext cx="863110" cy="45001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g2136e510fe8_2_20"/>
          <p:cNvSpPr txBox="1"/>
          <p:nvPr/>
        </p:nvSpPr>
        <p:spPr>
          <a:xfrm>
            <a:off x="113611" y="4986478"/>
            <a:ext cx="13569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7F7F7F"/>
                </a:solidFill>
                <a:latin typeface="Inter"/>
                <a:ea typeface="Inter"/>
                <a:cs typeface="Inter"/>
                <a:sym typeface="Inter"/>
              </a:rPr>
              <a:t>2023 CrowdStrike, Inc. All rights reserved.</a:t>
            </a: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o">
  <p:cSld name="Bi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136e510fe8_2_28"/>
          <p:cNvSpPr>
            <a:spLocks noGrp="1"/>
          </p:cNvSpPr>
          <p:nvPr>
            <p:ph type="pic" idx="2"/>
          </p:nvPr>
        </p:nvSpPr>
        <p:spPr>
          <a:xfrm>
            <a:off x="-1" y="0"/>
            <a:ext cx="41829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g2136e510fe8_2_28"/>
          <p:cNvSpPr txBox="1">
            <a:spLocks noGrp="1"/>
          </p:cNvSpPr>
          <p:nvPr>
            <p:ph type="body" idx="1"/>
          </p:nvPr>
        </p:nvSpPr>
        <p:spPr>
          <a:xfrm>
            <a:off x="4567646" y="1539277"/>
            <a:ext cx="4311300" cy="26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36" name="Google Shape;36;g2136e510fe8_2_28"/>
          <p:cNvSpPr txBox="1">
            <a:spLocks noGrp="1"/>
          </p:cNvSpPr>
          <p:nvPr>
            <p:ph type="title"/>
          </p:nvPr>
        </p:nvSpPr>
        <p:spPr>
          <a:xfrm>
            <a:off x="4567646" y="547688"/>
            <a:ext cx="43113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g2136e510fe8_2_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0869" y="4613408"/>
            <a:ext cx="863110" cy="45001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g2136e510fe8_2_28"/>
          <p:cNvSpPr txBox="1"/>
          <p:nvPr/>
        </p:nvSpPr>
        <p:spPr>
          <a:xfrm>
            <a:off x="113611" y="4986478"/>
            <a:ext cx="13569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7F7F7F"/>
                </a:solidFill>
                <a:latin typeface="Inter"/>
                <a:ea typeface="Inter"/>
                <a:cs typeface="Inter"/>
                <a:sym typeface="Inter"/>
              </a:rPr>
              <a:t>2023 CrowdStrike, Inc. All rights reserved.</a:t>
            </a: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Photo">
  <p:cSld name="Content with Phot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136e510fe8_2_34"/>
          <p:cNvSpPr>
            <a:spLocks noGrp="1"/>
          </p:cNvSpPr>
          <p:nvPr>
            <p:ph type="pic" idx="2"/>
          </p:nvPr>
        </p:nvSpPr>
        <p:spPr>
          <a:xfrm>
            <a:off x="-1" y="0"/>
            <a:ext cx="41829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g2136e510fe8_2_34"/>
          <p:cNvSpPr txBox="1">
            <a:spLocks noGrp="1"/>
          </p:cNvSpPr>
          <p:nvPr>
            <p:ph type="body" idx="1"/>
          </p:nvPr>
        </p:nvSpPr>
        <p:spPr>
          <a:xfrm>
            <a:off x="4567467" y="1376363"/>
            <a:ext cx="4313400" cy="3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42" name="Google Shape;42;g2136e510fe8_2_34"/>
          <p:cNvSpPr txBox="1">
            <a:spLocks noGrp="1"/>
          </p:cNvSpPr>
          <p:nvPr>
            <p:ph type="title"/>
          </p:nvPr>
        </p:nvSpPr>
        <p:spPr>
          <a:xfrm>
            <a:off x="4567646" y="550030"/>
            <a:ext cx="43134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2136e510fe8_2_34"/>
          <p:cNvSpPr txBox="1"/>
          <p:nvPr/>
        </p:nvSpPr>
        <p:spPr>
          <a:xfrm>
            <a:off x="113611" y="4986478"/>
            <a:ext cx="13569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7F7F7F"/>
                </a:solidFill>
                <a:latin typeface="Inter"/>
                <a:ea typeface="Inter"/>
                <a:cs typeface="Inter"/>
                <a:sym typeface="Inter"/>
              </a:rPr>
              <a:t>2023 CrowdStrike, Inc. All rights reserved.</a:t>
            </a: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Highlight Content Left">
  <p:cSld name="Title and Highlight Content Lef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136e510fe8_2_39"/>
          <p:cNvSpPr/>
          <p:nvPr/>
        </p:nvSpPr>
        <p:spPr>
          <a:xfrm>
            <a:off x="-1" y="0"/>
            <a:ext cx="4567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" name="Google Shape;46;g2136e510fe8_2_39"/>
          <p:cNvSpPr/>
          <p:nvPr/>
        </p:nvSpPr>
        <p:spPr>
          <a:xfrm rot="10800000" flipH="1">
            <a:off x="3308400" y="-5517"/>
            <a:ext cx="1782758" cy="5151517"/>
          </a:xfrm>
          <a:custGeom>
            <a:avLst/>
            <a:gdLst/>
            <a:ahLst/>
            <a:cxnLst/>
            <a:rect l="l" t="t" r="r" b="b"/>
            <a:pathLst>
              <a:path w="2910625" h="5164428" extrusionOk="0">
                <a:moveTo>
                  <a:pt x="0" y="0"/>
                </a:moveTo>
                <a:lnTo>
                  <a:pt x="2910625" y="0"/>
                </a:lnTo>
                <a:lnTo>
                  <a:pt x="2910625" y="5164428"/>
                </a:lnTo>
                <a:lnTo>
                  <a:pt x="225380" y="5164428"/>
                </a:lnTo>
                <a:lnTo>
                  <a:pt x="1429554" y="3676918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Google Shape;47;g2136e510fe8_2_39"/>
          <p:cNvSpPr txBox="1">
            <a:spLocks noGrp="1"/>
          </p:cNvSpPr>
          <p:nvPr>
            <p:ph type="title"/>
          </p:nvPr>
        </p:nvSpPr>
        <p:spPr>
          <a:xfrm>
            <a:off x="4562989" y="550030"/>
            <a:ext cx="43206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2136e510fe8_2_39"/>
          <p:cNvSpPr txBox="1">
            <a:spLocks noGrp="1"/>
          </p:cNvSpPr>
          <p:nvPr>
            <p:ph type="body" idx="1"/>
          </p:nvPr>
        </p:nvSpPr>
        <p:spPr>
          <a:xfrm>
            <a:off x="4567646" y="1376363"/>
            <a:ext cx="4311300" cy="3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49" name="Google Shape;49;g2136e510fe8_2_39"/>
          <p:cNvSpPr txBox="1"/>
          <p:nvPr/>
        </p:nvSpPr>
        <p:spPr>
          <a:xfrm>
            <a:off x="113611" y="4986478"/>
            <a:ext cx="13569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A5A5A5"/>
                </a:solidFill>
                <a:latin typeface="Inter"/>
                <a:ea typeface="Inter"/>
                <a:cs typeface="Inter"/>
                <a:sym typeface="Inter"/>
              </a:rPr>
              <a:t>2023 CrowdStrike, Inc. All rights reserved.</a:t>
            </a: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Highlight Content Right">
  <p:cSld name="Title and Highlight Content Righ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g2136e510fe8_2_45"/>
          <p:cNvGrpSpPr/>
          <p:nvPr/>
        </p:nvGrpSpPr>
        <p:grpSpPr>
          <a:xfrm flipH="1">
            <a:off x="4052833" y="0"/>
            <a:ext cx="5091166" cy="5151517"/>
            <a:chOff x="0" y="0"/>
            <a:chExt cx="5091166" cy="5151517"/>
          </a:xfrm>
        </p:grpSpPr>
        <p:sp>
          <p:nvSpPr>
            <p:cNvPr id="52" name="Google Shape;52;g2136e510fe8_2_45"/>
            <p:cNvSpPr/>
            <p:nvPr/>
          </p:nvSpPr>
          <p:spPr>
            <a:xfrm>
              <a:off x="0" y="0"/>
              <a:ext cx="4567500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3" name="Google Shape;53;g2136e510fe8_2_45"/>
            <p:cNvSpPr/>
            <p:nvPr/>
          </p:nvSpPr>
          <p:spPr>
            <a:xfrm>
              <a:off x="3308408" y="0"/>
              <a:ext cx="1782758" cy="5151517"/>
            </a:xfrm>
            <a:custGeom>
              <a:avLst/>
              <a:gdLst/>
              <a:ahLst/>
              <a:cxnLst/>
              <a:rect l="l" t="t" r="r" b="b"/>
              <a:pathLst>
                <a:path w="2910625" h="5164428" extrusionOk="0">
                  <a:moveTo>
                    <a:pt x="0" y="0"/>
                  </a:moveTo>
                  <a:lnTo>
                    <a:pt x="2910625" y="0"/>
                  </a:lnTo>
                  <a:lnTo>
                    <a:pt x="2910625" y="5164428"/>
                  </a:lnTo>
                  <a:lnTo>
                    <a:pt x="225380" y="5164428"/>
                  </a:lnTo>
                  <a:lnTo>
                    <a:pt x="1429554" y="36769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54" name="Google Shape;54;g2136e510fe8_2_45"/>
          <p:cNvSpPr txBox="1">
            <a:spLocks noGrp="1"/>
          </p:cNvSpPr>
          <p:nvPr>
            <p:ph type="body" idx="1"/>
          </p:nvPr>
        </p:nvSpPr>
        <p:spPr>
          <a:xfrm>
            <a:off x="457231" y="1376363"/>
            <a:ext cx="4299000" cy="31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9pPr>
          </a:lstStyle>
          <a:p>
            <a:endParaRPr/>
          </a:p>
        </p:txBody>
      </p:sp>
      <p:sp>
        <p:nvSpPr>
          <p:cNvPr id="55" name="Google Shape;55;g2136e510fe8_2_45"/>
          <p:cNvSpPr txBox="1">
            <a:spLocks noGrp="1"/>
          </p:cNvSpPr>
          <p:nvPr>
            <p:ph type="title"/>
          </p:nvPr>
        </p:nvSpPr>
        <p:spPr>
          <a:xfrm>
            <a:off x="290556" y="550030"/>
            <a:ext cx="42990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2136e510fe8_2_45"/>
          <p:cNvSpPr txBox="1"/>
          <p:nvPr/>
        </p:nvSpPr>
        <p:spPr>
          <a:xfrm>
            <a:off x="113611" y="4986478"/>
            <a:ext cx="13569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7F7F7F"/>
                </a:solidFill>
                <a:latin typeface="Inter"/>
                <a:ea typeface="Inter"/>
                <a:cs typeface="Inter"/>
                <a:sym typeface="Inter"/>
              </a:rPr>
              <a:t>2023 CrowdStrike, Inc. All rights reserved.</a:t>
            </a: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7" name="Google Shape;57;g2136e510fe8_2_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51623" y="4628902"/>
            <a:ext cx="784646" cy="409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136e510fe8_2_0"/>
          <p:cNvSpPr txBox="1">
            <a:spLocks noGrp="1"/>
          </p:cNvSpPr>
          <p:nvPr>
            <p:ph type="title"/>
          </p:nvPr>
        </p:nvSpPr>
        <p:spPr>
          <a:xfrm>
            <a:off x="290556" y="550030"/>
            <a:ext cx="85905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 ExtraBold"/>
              <a:buNone/>
              <a:defRPr sz="2400" b="0" i="0" u="none" strike="noStrike" cap="non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 ExtraBold"/>
              <a:buNone/>
              <a:defRPr sz="2200" b="0" i="0" u="none" strike="noStrike" cap="none">
                <a:solidFill>
                  <a:srgbClr val="000000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 ExtraBold"/>
              <a:buNone/>
              <a:defRPr sz="2200" b="0" i="0" u="none" strike="noStrike" cap="none">
                <a:solidFill>
                  <a:srgbClr val="000000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 ExtraBold"/>
              <a:buNone/>
              <a:defRPr sz="2200" b="0" i="0" u="none" strike="noStrike" cap="none">
                <a:solidFill>
                  <a:srgbClr val="000000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 ExtraBold"/>
              <a:buNone/>
              <a:defRPr sz="2200" b="0" i="0" u="none" strike="noStrike" cap="none">
                <a:solidFill>
                  <a:srgbClr val="000000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 ExtraBold"/>
              <a:buNone/>
              <a:defRPr sz="2200" b="0" i="0" u="none" strike="noStrike" cap="none">
                <a:solidFill>
                  <a:srgbClr val="000000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 ExtraBold"/>
              <a:buNone/>
              <a:defRPr sz="2200" b="0" i="0" u="none" strike="noStrike" cap="none">
                <a:solidFill>
                  <a:srgbClr val="000000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 ExtraBold"/>
              <a:buNone/>
              <a:defRPr sz="2200" b="0" i="0" u="none" strike="noStrike" cap="none">
                <a:solidFill>
                  <a:srgbClr val="000000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 ExtraBold"/>
              <a:buNone/>
              <a:defRPr sz="2200" b="0" i="0" u="none" strike="noStrike" cap="none">
                <a:solidFill>
                  <a:srgbClr val="000000"/>
                </a:solidFill>
                <a:latin typeface="Inter ExtraBold"/>
                <a:ea typeface="Inter ExtraBold"/>
                <a:cs typeface="Inter ExtraBold"/>
                <a:sym typeface="Inter ExtraBold"/>
              </a:defRPr>
            </a:lvl9pPr>
          </a:lstStyle>
          <a:p>
            <a:endParaRPr/>
          </a:p>
        </p:txBody>
      </p:sp>
      <p:sp>
        <p:nvSpPr>
          <p:cNvPr id="7" name="Google Shape;7;g2136e510fe8_2_0"/>
          <p:cNvSpPr txBox="1">
            <a:spLocks noGrp="1"/>
          </p:cNvSpPr>
          <p:nvPr>
            <p:ph type="body" idx="1"/>
          </p:nvPr>
        </p:nvSpPr>
        <p:spPr>
          <a:xfrm>
            <a:off x="290556" y="1376541"/>
            <a:ext cx="8590500" cy="3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▪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▪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▪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▪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▪"/>
              <a:defRPr sz="14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•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•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•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AutoNum type="arabicPeriod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8" name="Google Shape;8;g2136e510fe8_2_0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151621" y="4628902"/>
            <a:ext cx="784646" cy="4091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g2136e510fe8_2_0"/>
          <p:cNvSpPr txBox="1"/>
          <p:nvPr/>
        </p:nvSpPr>
        <p:spPr>
          <a:xfrm>
            <a:off x="113611" y="4986478"/>
            <a:ext cx="13569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7F7F7F"/>
                </a:solidFill>
                <a:latin typeface="Inter"/>
                <a:ea typeface="Inter"/>
                <a:cs typeface="Inter"/>
                <a:sym typeface="Inter"/>
              </a:rPr>
              <a:t>2023 CrowdStrike, Inc. All rights reserved.</a:t>
            </a: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7">
          <p15:clr>
            <a:srgbClr val="F26B43"/>
          </p15:clr>
        </p15:guide>
        <p15:guide id="2" pos="5593">
          <p15:clr>
            <a:srgbClr val="F26B43"/>
          </p15:clr>
        </p15:guide>
        <p15:guide id="3" orient="horz" pos="2875">
          <p15:clr>
            <a:srgbClr val="F26B43"/>
          </p15:clr>
        </p15:guide>
        <p15:guide id="4" pos="172">
          <p15:clr>
            <a:srgbClr val="F26B43"/>
          </p15:clr>
        </p15:guide>
        <p15:guide id="5" orient="horz" pos="797">
          <p15:clr>
            <a:srgbClr val="F26B43"/>
          </p15:clr>
        </p15:guide>
        <p15:guide id="6" orient="horz" pos="3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24d4dbb3de7_0_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32725"/>
            <a:ext cx="8839204" cy="157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4d4dbb3de7_0_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2251830"/>
            <a:ext cx="8839201" cy="2129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136e510fe8_2_17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g2136e510fe8_2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107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136e510fe8_2_185"/>
          <p:cNvSpPr/>
          <p:nvPr/>
        </p:nvSpPr>
        <p:spPr>
          <a:xfrm>
            <a:off x="1" y="0"/>
            <a:ext cx="2310063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g2136e510fe8_2_185" descr="Qr cod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2136e510fe8_2_185"/>
          <p:cNvSpPr txBox="1"/>
          <p:nvPr/>
        </p:nvSpPr>
        <p:spPr>
          <a:xfrm>
            <a:off x="5071945" y="1132505"/>
            <a:ext cx="3847269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eCrime actors gained notoriety for </a:t>
            </a:r>
            <a:b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high-profile attacks</a:t>
            </a:r>
            <a:b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 continued rise of cloud exploitation</a:t>
            </a:r>
            <a:endParaRPr sz="14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Discovery, rediscovery and circumvention:</a:t>
            </a:r>
            <a:b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 2022 vulnerability intelligence landscape</a:t>
            </a:r>
            <a:b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High-effort, limited return: </a:t>
            </a:r>
            <a:b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Russian cyber operations are supporting the War in Ukraine </a:t>
            </a:r>
            <a:endParaRPr sz="14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Dominating the espionage landscape: </a:t>
            </a:r>
            <a:b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China-nexus adversaries significantly increased 2022 operational scale </a:t>
            </a:r>
            <a:endParaRPr sz="14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7" name="Google Shape;227;g2136e510fe8_2_185"/>
          <p:cNvSpPr txBox="1"/>
          <p:nvPr/>
        </p:nvSpPr>
        <p:spPr>
          <a:xfrm>
            <a:off x="4706169" y="485736"/>
            <a:ext cx="46503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C0000"/>
                </a:solidFill>
                <a:latin typeface="Inter"/>
                <a:ea typeface="Inter"/>
                <a:cs typeface="Inter"/>
                <a:sym typeface="Inter"/>
              </a:rPr>
              <a:t>2022 Themes</a:t>
            </a:r>
            <a:endParaRPr sz="3200" b="1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8" name="Google Shape;228;g2136e510fe8_2_185"/>
          <p:cNvSpPr txBox="1"/>
          <p:nvPr/>
        </p:nvSpPr>
        <p:spPr>
          <a:xfrm>
            <a:off x="113611" y="4986478"/>
            <a:ext cx="13569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7F7F7F"/>
                </a:solidFill>
                <a:latin typeface="Inter"/>
                <a:ea typeface="Inter"/>
                <a:cs typeface="Inter"/>
                <a:sym typeface="Inter"/>
              </a:rPr>
              <a:t>2023 CrowdStrike, Inc. All rights reserved.</a:t>
            </a: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136e510fe8_2_194"/>
          <p:cNvSpPr txBox="1"/>
          <p:nvPr/>
        </p:nvSpPr>
        <p:spPr>
          <a:xfrm>
            <a:off x="3193000" y="210249"/>
            <a:ext cx="52703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</a:rPr>
              <a:t>eCrime Actors Gained Notoriety for High-Profile attacks</a:t>
            </a:r>
            <a:endParaRPr sz="2400" b="1" i="0" u="none" strike="noStrike" cap="none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35" name="Google Shape;235;g2136e510fe8_2_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54172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2136e510fe8_2_194"/>
          <p:cNvSpPr txBox="1"/>
          <p:nvPr/>
        </p:nvSpPr>
        <p:spPr>
          <a:xfrm>
            <a:off x="4095704" y="2723208"/>
            <a:ext cx="2613600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SLIPPY SPIDER</a:t>
            </a:r>
            <a:endParaRPr sz="1200" b="1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ts val="1600"/>
              <a:buFont typeface="Noto Sans Symbols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Targeted technology giants with data</a:t>
            </a:r>
            <a:br>
              <a:rPr lang="en-US" sz="10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0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theft and extortion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2136e510fe8_2_194"/>
          <p:cNvSpPr txBox="1"/>
          <p:nvPr/>
        </p:nvSpPr>
        <p:spPr>
          <a:xfrm>
            <a:off x="4095704" y="3682272"/>
            <a:ext cx="2493300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SCATTERED SPIDER</a:t>
            </a:r>
            <a:endParaRPr sz="1200" b="1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Used social engineering to overcome multi-factor authentication</a:t>
            </a:r>
            <a:endParaRPr sz="10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38" name="Google Shape;238;g2136e510fe8_2_194"/>
          <p:cNvGrpSpPr/>
          <p:nvPr/>
        </p:nvGrpSpPr>
        <p:grpSpPr>
          <a:xfrm>
            <a:off x="3261288" y="1716416"/>
            <a:ext cx="511092" cy="515420"/>
            <a:chOff x="1471816" y="1491590"/>
            <a:chExt cx="823014" cy="829984"/>
          </a:xfrm>
        </p:grpSpPr>
        <p:sp>
          <p:nvSpPr>
            <p:cNvPr id="239" name="Google Shape;239;g2136e510fe8_2_194"/>
            <p:cNvSpPr/>
            <p:nvPr/>
          </p:nvSpPr>
          <p:spPr>
            <a:xfrm>
              <a:off x="1476442" y="1507674"/>
              <a:ext cx="813900" cy="813900"/>
            </a:xfrm>
            <a:prstGeom prst="ellipse">
              <a:avLst/>
            </a:prstGeom>
            <a:solidFill>
              <a:srgbClr val="FC0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Karla"/>
                <a:buNone/>
              </a:pPr>
              <a:endParaRPr sz="900" b="1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240" name="Google Shape;240;g2136e510fe8_2_19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71816" y="1491590"/>
              <a:ext cx="823014" cy="8230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" name="Google Shape;241;g2136e510fe8_2_194"/>
          <p:cNvGrpSpPr/>
          <p:nvPr/>
        </p:nvGrpSpPr>
        <p:grpSpPr>
          <a:xfrm>
            <a:off x="3253085" y="3690540"/>
            <a:ext cx="562267" cy="562267"/>
            <a:chOff x="6732796" y="1461751"/>
            <a:chExt cx="905422" cy="905422"/>
          </a:xfrm>
        </p:grpSpPr>
        <p:sp>
          <p:nvSpPr>
            <p:cNvPr id="242" name="Google Shape;242;g2136e510fe8_2_194"/>
            <p:cNvSpPr/>
            <p:nvPr/>
          </p:nvSpPr>
          <p:spPr>
            <a:xfrm>
              <a:off x="6778630" y="1507674"/>
              <a:ext cx="813900" cy="813900"/>
            </a:xfrm>
            <a:prstGeom prst="ellipse">
              <a:avLst/>
            </a:prstGeom>
            <a:solidFill>
              <a:srgbClr val="FC0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Karla"/>
                <a:buNone/>
              </a:pPr>
              <a:endParaRPr sz="900" b="1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243" name="Google Shape;243;g2136e510fe8_2_19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732796" y="1461751"/>
              <a:ext cx="905422" cy="9054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4" name="Google Shape;244;g2136e510fe8_2_194"/>
          <p:cNvGrpSpPr/>
          <p:nvPr/>
        </p:nvGrpSpPr>
        <p:grpSpPr>
          <a:xfrm>
            <a:off x="3282446" y="2720701"/>
            <a:ext cx="505432" cy="505432"/>
            <a:chOff x="4158046" y="1507674"/>
            <a:chExt cx="813900" cy="813900"/>
          </a:xfrm>
        </p:grpSpPr>
        <p:sp>
          <p:nvSpPr>
            <p:cNvPr id="245" name="Google Shape;245;g2136e510fe8_2_194"/>
            <p:cNvSpPr/>
            <p:nvPr/>
          </p:nvSpPr>
          <p:spPr>
            <a:xfrm>
              <a:off x="4158046" y="1507674"/>
              <a:ext cx="813900" cy="813900"/>
            </a:xfrm>
            <a:prstGeom prst="ellipse">
              <a:avLst/>
            </a:prstGeom>
            <a:solidFill>
              <a:srgbClr val="FC0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Karla"/>
                <a:buNone/>
              </a:pPr>
              <a:endParaRPr sz="900" b="1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246" name="Google Shape;246;g2136e510fe8_2_19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44015" y="1682759"/>
              <a:ext cx="440677" cy="4406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7" name="Google Shape;247;g2136e510fe8_2_194"/>
          <p:cNvSpPr txBox="1"/>
          <p:nvPr/>
        </p:nvSpPr>
        <p:spPr>
          <a:xfrm>
            <a:off x="4068912" y="1616173"/>
            <a:ext cx="2613600" cy="74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Rise in ”double-extortion” model</a:t>
            </a:r>
            <a:endParaRPr sz="1200" b="1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ts val="1600"/>
              <a:buFont typeface="Noto Sans Symbols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20% increase in the number of adversaries conducting data theft and extortion without deploying ransomware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2136e510fe8_2_19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73904" y="1279251"/>
            <a:ext cx="1816100" cy="28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2136e510fe8_2_194"/>
          <p:cNvSpPr txBox="1"/>
          <p:nvPr/>
        </p:nvSpPr>
        <p:spPr>
          <a:xfrm>
            <a:off x="113611" y="4986478"/>
            <a:ext cx="13569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7F7F7F"/>
                </a:solidFill>
                <a:latin typeface="Inter"/>
                <a:ea typeface="Inter"/>
                <a:cs typeface="Inter"/>
                <a:sym typeface="Inter"/>
              </a:rPr>
              <a:t>2023 CrowdStrike, Inc. All rights reserved.</a:t>
            </a: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g2136e510fe8_2_214"/>
          <p:cNvGrpSpPr/>
          <p:nvPr/>
        </p:nvGrpSpPr>
        <p:grpSpPr>
          <a:xfrm>
            <a:off x="3108102" y="1349727"/>
            <a:ext cx="2295466" cy="582758"/>
            <a:chOff x="6285643" y="1676452"/>
            <a:chExt cx="2295466" cy="582758"/>
          </a:xfrm>
        </p:grpSpPr>
        <p:sp>
          <p:nvSpPr>
            <p:cNvPr id="256" name="Google Shape;256;g2136e510fe8_2_214"/>
            <p:cNvSpPr txBox="1"/>
            <p:nvPr/>
          </p:nvSpPr>
          <p:spPr>
            <a:xfrm>
              <a:off x="6285643" y="1676452"/>
              <a:ext cx="2267100" cy="152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Increasing exploitation</a:t>
              </a:r>
              <a:endParaRPr sz="11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7" name="Google Shape;257;g2136e510fe8_2_214"/>
            <p:cNvSpPr txBox="1"/>
            <p:nvPr/>
          </p:nvSpPr>
          <p:spPr>
            <a:xfrm>
              <a:off x="6291509" y="1885261"/>
              <a:ext cx="2289600" cy="3739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Observed cloud exploitation cases grew by 95%; cases involving cloud-conscious actors nearly tripled from 2021</a:t>
              </a:r>
              <a:endParaRPr sz="9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58" name="Google Shape;258;g2136e510fe8_2_214"/>
          <p:cNvGrpSpPr/>
          <p:nvPr/>
        </p:nvGrpSpPr>
        <p:grpSpPr>
          <a:xfrm>
            <a:off x="3122236" y="2317917"/>
            <a:ext cx="2440173" cy="721912"/>
            <a:chOff x="6299777" y="2644642"/>
            <a:chExt cx="2440173" cy="721912"/>
          </a:xfrm>
        </p:grpSpPr>
        <p:sp>
          <p:nvSpPr>
            <p:cNvPr id="259" name="Google Shape;259;g2136e510fe8_2_214"/>
            <p:cNvSpPr txBox="1"/>
            <p:nvPr/>
          </p:nvSpPr>
          <p:spPr>
            <a:xfrm>
              <a:off x="6302750" y="2644642"/>
              <a:ext cx="2437200" cy="152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Cloud-conscious TTPs</a:t>
              </a:r>
              <a:endParaRPr sz="11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0" name="Google Shape;260;g2136e510fe8_2_214"/>
            <p:cNvSpPr txBox="1"/>
            <p:nvPr/>
          </p:nvSpPr>
          <p:spPr>
            <a:xfrm>
              <a:off x="6299777" y="2867956"/>
              <a:ext cx="2250000" cy="4985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Expanding TTP repertoire includes cloud account discovery, public facing apps for initial access, use of higher-privileged accounts for escalation</a:t>
              </a:r>
              <a:endParaRPr sz="9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61" name="Google Shape;261;g2136e510fe8_2_214"/>
          <p:cNvGrpSpPr/>
          <p:nvPr/>
        </p:nvGrpSpPr>
        <p:grpSpPr>
          <a:xfrm>
            <a:off x="3104809" y="3425032"/>
            <a:ext cx="3425774" cy="513369"/>
            <a:chOff x="6282350" y="3829411"/>
            <a:chExt cx="2902198" cy="513369"/>
          </a:xfrm>
        </p:grpSpPr>
        <p:sp>
          <p:nvSpPr>
            <p:cNvPr id="262" name="Google Shape;262;g2136e510fe8_2_214"/>
            <p:cNvSpPr txBox="1"/>
            <p:nvPr/>
          </p:nvSpPr>
          <p:spPr>
            <a:xfrm>
              <a:off x="6282350" y="3829411"/>
              <a:ext cx="2902198" cy="152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Suspected PANDA becoming cloud-conscious</a:t>
              </a:r>
              <a:endParaRPr sz="11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3" name="Google Shape;263;g2136e510fe8_2_214"/>
            <p:cNvSpPr txBox="1"/>
            <p:nvPr/>
          </p:nvSpPr>
          <p:spPr>
            <a:xfrm>
              <a:off x="6285140" y="4093481"/>
              <a:ext cx="2665064" cy="24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Adversaries growing more confident leveraging</a:t>
              </a:r>
              <a:br>
                <a:rPr lang="en-US" sz="900" b="0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</a:br>
              <a:r>
                <a:rPr lang="en-US" sz="900" b="0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traditional endpoints to pivot to cloud – and vice-versa</a:t>
              </a:r>
              <a:endParaRPr sz="9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64" name="Google Shape;264;g2136e510fe8_2_214"/>
          <p:cNvGrpSpPr/>
          <p:nvPr/>
        </p:nvGrpSpPr>
        <p:grpSpPr>
          <a:xfrm>
            <a:off x="2598859" y="2415765"/>
            <a:ext cx="417900" cy="417900"/>
            <a:chOff x="5776400" y="2764814"/>
            <a:chExt cx="417900" cy="417900"/>
          </a:xfrm>
        </p:grpSpPr>
        <p:sp>
          <p:nvSpPr>
            <p:cNvPr id="265" name="Google Shape;265;g2136e510fe8_2_214"/>
            <p:cNvSpPr/>
            <p:nvPr/>
          </p:nvSpPr>
          <p:spPr>
            <a:xfrm>
              <a:off x="5776400" y="2764814"/>
              <a:ext cx="417900" cy="417900"/>
            </a:xfrm>
            <a:prstGeom prst="ellipse">
              <a:avLst/>
            </a:prstGeom>
            <a:solidFill>
              <a:srgbClr val="FC0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Karla"/>
                <a:buNone/>
              </a:pPr>
              <a:endParaRPr sz="900" b="1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grpSp>
          <p:nvGrpSpPr>
            <p:cNvPr id="266" name="Google Shape;266;g2136e510fe8_2_214"/>
            <p:cNvGrpSpPr/>
            <p:nvPr/>
          </p:nvGrpSpPr>
          <p:grpSpPr>
            <a:xfrm>
              <a:off x="5897532" y="2836655"/>
              <a:ext cx="175969" cy="266363"/>
              <a:chOff x="2837521" y="2088476"/>
              <a:chExt cx="311725" cy="471857"/>
            </a:xfrm>
          </p:grpSpPr>
          <p:sp>
            <p:nvSpPr>
              <p:cNvPr id="267" name="Google Shape;267;g2136e510fe8_2_214"/>
              <p:cNvSpPr/>
              <p:nvPr/>
            </p:nvSpPr>
            <p:spPr>
              <a:xfrm>
                <a:off x="2837521" y="2123259"/>
                <a:ext cx="311725" cy="437074"/>
              </a:xfrm>
              <a:custGeom>
                <a:avLst/>
                <a:gdLst/>
                <a:ahLst/>
                <a:cxnLst/>
                <a:rect l="l" t="t" r="r" b="b"/>
                <a:pathLst>
                  <a:path w="250885" h="351770" extrusionOk="0">
                    <a:moveTo>
                      <a:pt x="193590" y="2"/>
                    </a:moveTo>
                    <a:lnTo>
                      <a:pt x="235774" y="2"/>
                    </a:lnTo>
                    <a:cubicBezTo>
                      <a:pt x="236798" y="11"/>
                      <a:pt x="237818" y="115"/>
                      <a:pt x="238821" y="312"/>
                    </a:cubicBezTo>
                    <a:cubicBezTo>
                      <a:pt x="239789" y="512"/>
                      <a:pt x="240732" y="810"/>
                      <a:pt x="241640" y="1202"/>
                    </a:cubicBezTo>
                    <a:cubicBezTo>
                      <a:pt x="243444" y="1954"/>
                      <a:pt x="245079" y="3059"/>
                      <a:pt x="246449" y="4451"/>
                    </a:cubicBezTo>
                    <a:cubicBezTo>
                      <a:pt x="247818" y="5808"/>
                      <a:pt x="248920" y="7408"/>
                      <a:pt x="249704" y="9169"/>
                    </a:cubicBezTo>
                    <a:cubicBezTo>
                      <a:pt x="250087" y="10077"/>
                      <a:pt x="250386" y="11019"/>
                      <a:pt x="250595" y="11983"/>
                    </a:cubicBezTo>
                    <a:cubicBezTo>
                      <a:pt x="250786" y="12985"/>
                      <a:pt x="250883" y="14004"/>
                      <a:pt x="250885" y="15024"/>
                    </a:cubicBezTo>
                    <a:lnTo>
                      <a:pt x="250885" y="336665"/>
                    </a:lnTo>
                    <a:cubicBezTo>
                      <a:pt x="250883" y="337685"/>
                      <a:pt x="250786" y="338703"/>
                      <a:pt x="250595" y="339707"/>
                    </a:cubicBezTo>
                    <a:cubicBezTo>
                      <a:pt x="250386" y="340671"/>
                      <a:pt x="250087" y="341612"/>
                      <a:pt x="249704" y="342521"/>
                    </a:cubicBezTo>
                    <a:cubicBezTo>
                      <a:pt x="248931" y="344311"/>
                      <a:pt x="247826" y="345939"/>
                      <a:pt x="246449" y="347321"/>
                    </a:cubicBezTo>
                    <a:cubicBezTo>
                      <a:pt x="245079" y="348714"/>
                      <a:pt x="243444" y="349819"/>
                      <a:pt x="241640" y="350570"/>
                    </a:cubicBezTo>
                    <a:cubicBezTo>
                      <a:pt x="240730" y="350953"/>
                      <a:pt x="239787" y="351251"/>
                      <a:pt x="238821" y="351460"/>
                    </a:cubicBezTo>
                    <a:cubicBezTo>
                      <a:pt x="237818" y="351656"/>
                      <a:pt x="236798" y="351760"/>
                      <a:pt x="235774" y="351770"/>
                    </a:cubicBezTo>
                    <a:lnTo>
                      <a:pt x="15049" y="351770"/>
                    </a:lnTo>
                    <a:cubicBezTo>
                      <a:pt x="14026" y="351764"/>
                      <a:pt x="13006" y="351658"/>
                      <a:pt x="12002" y="351460"/>
                    </a:cubicBezTo>
                    <a:cubicBezTo>
                      <a:pt x="11059" y="351242"/>
                      <a:pt x="10137" y="350947"/>
                      <a:pt x="9245" y="350570"/>
                    </a:cubicBezTo>
                    <a:cubicBezTo>
                      <a:pt x="8350" y="350183"/>
                      <a:pt x="7490" y="349717"/>
                      <a:pt x="6675" y="349184"/>
                    </a:cubicBezTo>
                    <a:cubicBezTo>
                      <a:pt x="5878" y="348627"/>
                      <a:pt x="5129" y="348002"/>
                      <a:pt x="4436" y="347321"/>
                    </a:cubicBezTo>
                    <a:cubicBezTo>
                      <a:pt x="3057" y="345945"/>
                      <a:pt x="1958" y="344315"/>
                      <a:pt x="1202" y="342521"/>
                    </a:cubicBezTo>
                    <a:cubicBezTo>
                      <a:pt x="810" y="341614"/>
                      <a:pt x="511" y="340673"/>
                      <a:pt x="311" y="339707"/>
                    </a:cubicBezTo>
                    <a:cubicBezTo>
                      <a:pt x="103" y="338705"/>
                      <a:pt x="-1" y="337687"/>
                      <a:pt x="0" y="336665"/>
                    </a:cubicBezTo>
                    <a:lnTo>
                      <a:pt x="0" y="15024"/>
                    </a:lnTo>
                    <a:cubicBezTo>
                      <a:pt x="-1" y="14003"/>
                      <a:pt x="103" y="12983"/>
                      <a:pt x="311" y="11983"/>
                    </a:cubicBezTo>
                    <a:cubicBezTo>
                      <a:pt x="511" y="11017"/>
                      <a:pt x="810" y="10074"/>
                      <a:pt x="1202" y="9169"/>
                    </a:cubicBezTo>
                    <a:cubicBezTo>
                      <a:pt x="1958" y="7374"/>
                      <a:pt x="3057" y="5744"/>
                      <a:pt x="4436" y="4368"/>
                    </a:cubicBezTo>
                    <a:cubicBezTo>
                      <a:pt x="5129" y="3686"/>
                      <a:pt x="5878" y="3063"/>
                      <a:pt x="6675" y="2506"/>
                    </a:cubicBezTo>
                    <a:cubicBezTo>
                      <a:pt x="7490" y="1971"/>
                      <a:pt x="8350" y="1507"/>
                      <a:pt x="9245" y="1119"/>
                    </a:cubicBezTo>
                    <a:cubicBezTo>
                      <a:pt x="10160" y="730"/>
                      <a:pt x="11111" y="432"/>
                      <a:pt x="12085" y="230"/>
                    </a:cubicBezTo>
                    <a:cubicBezTo>
                      <a:pt x="13064" y="63"/>
                      <a:pt x="14056" y="-13"/>
                      <a:pt x="15049" y="2"/>
                    </a:cubicBezTo>
                    <a:lnTo>
                      <a:pt x="55803" y="2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268" name="Google Shape;268;g2136e510fe8_2_214"/>
              <p:cNvSpPr/>
              <p:nvPr/>
            </p:nvSpPr>
            <p:spPr>
              <a:xfrm>
                <a:off x="2908789" y="2088476"/>
                <a:ext cx="169422" cy="65046"/>
              </a:xfrm>
              <a:custGeom>
                <a:avLst/>
                <a:gdLst/>
                <a:ahLst/>
                <a:cxnLst/>
                <a:rect l="l" t="t" r="r" b="b"/>
                <a:pathLst>
                  <a:path w="136356" h="52351" extrusionOk="0">
                    <a:moveTo>
                      <a:pt x="127837" y="0"/>
                    </a:moveTo>
                    <a:cubicBezTo>
                      <a:pt x="132542" y="0"/>
                      <a:pt x="136357" y="0"/>
                      <a:pt x="136357" y="0"/>
                    </a:cubicBezTo>
                    <a:lnTo>
                      <a:pt x="136357" y="52351"/>
                    </a:lnTo>
                    <a:cubicBezTo>
                      <a:pt x="136357" y="52351"/>
                      <a:pt x="132542" y="52351"/>
                      <a:pt x="127837" y="52351"/>
                    </a:cubicBezTo>
                    <a:lnTo>
                      <a:pt x="8520" y="52351"/>
                    </a:lnTo>
                    <a:cubicBezTo>
                      <a:pt x="3814" y="52351"/>
                      <a:pt x="0" y="52351"/>
                      <a:pt x="0" y="52351"/>
                    </a:cubicBezTo>
                    <a:lnTo>
                      <a:pt x="0" y="0"/>
                    </a:lnTo>
                    <a:cubicBezTo>
                      <a:pt x="0" y="0"/>
                      <a:pt x="3814" y="0"/>
                      <a:pt x="8520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269" name="Google Shape;269;g2136e510fe8_2_214"/>
              <p:cNvSpPr/>
              <p:nvPr/>
            </p:nvSpPr>
            <p:spPr>
              <a:xfrm>
                <a:off x="2971901" y="2241169"/>
                <a:ext cx="118117" cy="2571"/>
              </a:xfrm>
              <a:custGeom>
                <a:avLst/>
                <a:gdLst/>
                <a:ahLst/>
                <a:cxnLst/>
                <a:rect l="l" t="t" r="r" b="b"/>
                <a:pathLst>
                  <a:path w="95064" h="2069" extrusionOk="0">
                    <a:moveTo>
                      <a:pt x="0" y="0"/>
                    </a:moveTo>
                    <a:lnTo>
                      <a:pt x="95064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270" name="Google Shape;270;g2136e510fe8_2_214"/>
              <p:cNvSpPr/>
              <p:nvPr/>
            </p:nvSpPr>
            <p:spPr>
              <a:xfrm>
                <a:off x="2971901" y="2315634"/>
                <a:ext cx="118117" cy="2571"/>
              </a:xfrm>
              <a:custGeom>
                <a:avLst/>
                <a:gdLst/>
                <a:ahLst/>
                <a:cxnLst/>
                <a:rect l="l" t="t" r="r" b="b"/>
                <a:pathLst>
                  <a:path w="95064" h="2069" extrusionOk="0">
                    <a:moveTo>
                      <a:pt x="0" y="0"/>
                    </a:moveTo>
                    <a:lnTo>
                      <a:pt x="95064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271" name="Google Shape;271;g2136e510fe8_2_214"/>
              <p:cNvSpPr/>
              <p:nvPr/>
            </p:nvSpPr>
            <p:spPr>
              <a:xfrm>
                <a:off x="2971901" y="2390203"/>
                <a:ext cx="118117" cy="2571"/>
              </a:xfrm>
              <a:custGeom>
                <a:avLst/>
                <a:gdLst/>
                <a:ahLst/>
                <a:cxnLst/>
                <a:rect l="l" t="t" r="r" b="b"/>
                <a:pathLst>
                  <a:path w="95064" h="2069" extrusionOk="0">
                    <a:moveTo>
                      <a:pt x="0" y="0"/>
                    </a:moveTo>
                    <a:lnTo>
                      <a:pt x="95064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272" name="Google Shape;272;g2136e510fe8_2_214"/>
              <p:cNvSpPr/>
              <p:nvPr/>
            </p:nvSpPr>
            <p:spPr>
              <a:xfrm>
                <a:off x="2892502" y="2219886"/>
                <a:ext cx="47081" cy="32549"/>
              </a:xfrm>
              <a:custGeom>
                <a:avLst/>
                <a:gdLst/>
                <a:ahLst/>
                <a:cxnLst/>
                <a:rect l="l" t="t" r="r" b="b"/>
                <a:pathLst>
                  <a:path w="37892" h="26196" extrusionOk="0">
                    <a:moveTo>
                      <a:pt x="0" y="14795"/>
                    </a:moveTo>
                    <a:lnTo>
                      <a:pt x="11463" y="26196"/>
                    </a:lnTo>
                    <a:lnTo>
                      <a:pt x="37893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273" name="Google Shape;273;g2136e510fe8_2_214"/>
              <p:cNvSpPr/>
              <p:nvPr/>
            </p:nvSpPr>
            <p:spPr>
              <a:xfrm>
                <a:off x="2892502" y="2293088"/>
                <a:ext cx="47081" cy="32549"/>
              </a:xfrm>
              <a:custGeom>
                <a:avLst/>
                <a:gdLst/>
                <a:ahLst/>
                <a:cxnLst/>
                <a:rect l="l" t="t" r="r" b="b"/>
                <a:pathLst>
                  <a:path w="37892" h="26196" extrusionOk="0">
                    <a:moveTo>
                      <a:pt x="0" y="14795"/>
                    </a:moveTo>
                    <a:lnTo>
                      <a:pt x="11463" y="26196"/>
                    </a:lnTo>
                    <a:lnTo>
                      <a:pt x="37893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274" name="Google Shape;274;g2136e510fe8_2_214"/>
              <p:cNvSpPr/>
              <p:nvPr/>
            </p:nvSpPr>
            <p:spPr>
              <a:xfrm>
                <a:off x="2892502" y="2366291"/>
                <a:ext cx="47081" cy="32549"/>
              </a:xfrm>
              <a:custGeom>
                <a:avLst/>
                <a:gdLst/>
                <a:ahLst/>
                <a:cxnLst/>
                <a:rect l="l" t="t" r="r" b="b"/>
                <a:pathLst>
                  <a:path w="37892" h="26196" extrusionOk="0">
                    <a:moveTo>
                      <a:pt x="0" y="14795"/>
                    </a:moveTo>
                    <a:lnTo>
                      <a:pt x="11463" y="26196"/>
                    </a:lnTo>
                    <a:lnTo>
                      <a:pt x="37893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275" name="Google Shape;275;g2136e510fe8_2_214"/>
              <p:cNvSpPr/>
              <p:nvPr/>
            </p:nvSpPr>
            <p:spPr>
              <a:xfrm>
                <a:off x="2971901" y="2465492"/>
                <a:ext cx="118117" cy="2571"/>
              </a:xfrm>
              <a:custGeom>
                <a:avLst/>
                <a:gdLst/>
                <a:ahLst/>
                <a:cxnLst/>
                <a:rect l="l" t="t" r="r" b="b"/>
                <a:pathLst>
                  <a:path w="95064" h="2069" extrusionOk="0">
                    <a:moveTo>
                      <a:pt x="0" y="0"/>
                    </a:moveTo>
                    <a:lnTo>
                      <a:pt x="95064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276" name="Google Shape;276;g2136e510fe8_2_214"/>
              <p:cNvSpPr/>
              <p:nvPr/>
            </p:nvSpPr>
            <p:spPr>
              <a:xfrm>
                <a:off x="2892502" y="2439029"/>
                <a:ext cx="47081" cy="32522"/>
              </a:xfrm>
              <a:custGeom>
                <a:avLst/>
                <a:gdLst/>
                <a:ahLst/>
                <a:cxnLst/>
                <a:rect l="l" t="t" r="r" b="b"/>
                <a:pathLst>
                  <a:path w="37892" h="26175" extrusionOk="0">
                    <a:moveTo>
                      <a:pt x="0" y="14774"/>
                    </a:moveTo>
                    <a:lnTo>
                      <a:pt x="11463" y="26176"/>
                    </a:lnTo>
                    <a:lnTo>
                      <a:pt x="37893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</p:grpSp>
      </p:grpSp>
      <p:grpSp>
        <p:nvGrpSpPr>
          <p:cNvPr id="277" name="Google Shape;277;g2136e510fe8_2_214"/>
          <p:cNvGrpSpPr/>
          <p:nvPr/>
        </p:nvGrpSpPr>
        <p:grpSpPr>
          <a:xfrm>
            <a:off x="2593710" y="3480152"/>
            <a:ext cx="417900" cy="417900"/>
            <a:chOff x="5771251" y="3815708"/>
            <a:chExt cx="417900" cy="417900"/>
          </a:xfrm>
        </p:grpSpPr>
        <p:sp>
          <p:nvSpPr>
            <p:cNvPr id="278" name="Google Shape;278;g2136e510fe8_2_214"/>
            <p:cNvSpPr/>
            <p:nvPr/>
          </p:nvSpPr>
          <p:spPr>
            <a:xfrm>
              <a:off x="5771251" y="3815708"/>
              <a:ext cx="417900" cy="417900"/>
            </a:xfrm>
            <a:prstGeom prst="ellipse">
              <a:avLst/>
            </a:prstGeom>
            <a:solidFill>
              <a:srgbClr val="FC0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Karla"/>
                <a:buNone/>
              </a:pPr>
              <a:endParaRPr sz="900" b="1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279" name="Google Shape;279;g2136e510fe8_2_2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58318" y="3902735"/>
              <a:ext cx="243760" cy="2234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0" name="Google Shape;280;g2136e510fe8_2_214"/>
          <p:cNvGrpSpPr/>
          <p:nvPr/>
        </p:nvGrpSpPr>
        <p:grpSpPr>
          <a:xfrm>
            <a:off x="2603723" y="1379221"/>
            <a:ext cx="417900" cy="417900"/>
            <a:chOff x="5781264" y="1713947"/>
            <a:chExt cx="417900" cy="417900"/>
          </a:xfrm>
        </p:grpSpPr>
        <p:sp>
          <p:nvSpPr>
            <p:cNvPr id="281" name="Google Shape;281;g2136e510fe8_2_214"/>
            <p:cNvSpPr/>
            <p:nvPr/>
          </p:nvSpPr>
          <p:spPr>
            <a:xfrm>
              <a:off x="5781264" y="1713947"/>
              <a:ext cx="417900" cy="417900"/>
            </a:xfrm>
            <a:prstGeom prst="ellipse">
              <a:avLst/>
            </a:prstGeom>
            <a:solidFill>
              <a:srgbClr val="FC0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Karla"/>
                <a:buNone/>
              </a:pPr>
              <a:endParaRPr sz="900" b="1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282" name="Google Shape;282;g2136e510fe8_2_2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77293" y="1801424"/>
              <a:ext cx="225858" cy="2537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3" name="Google Shape;283;g2136e510fe8_2_214"/>
          <p:cNvSpPr txBox="1"/>
          <p:nvPr/>
        </p:nvSpPr>
        <p:spPr>
          <a:xfrm>
            <a:off x="2127522" y="363705"/>
            <a:ext cx="64224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</a:rPr>
              <a:t>The Continued Rise Of Cloud Exploitation </a:t>
            </a:r>
            <a:endParaRPr sz="2400" b="0" i="0" u="none" strike="noStrike" cap="none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84" name="Google Shape;284;g2136e510fe8_2_2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87"/>
            <a:ext cx="1528450" cy="508838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136e510fe8_2_214"/>
          <p:cNvSpPr/>
          <p:nvPr/>
        </p:nvSpPr>
        <p:spPr>
          <a:xfrm>
            <a:off x="6627669" y="1379221"/>
            <a:ext cx="2289600" cy="2123465"/>
          </a:xfrm>
          <a:prstGeom prst="roundRect">
            <a:avLst>
              <a:gd name="adj" fmla="val 3171"/>
            </a:avLst>
          </a:prstGeom>
          <a:gradFill>
            <a:gsLst>
              <a:gs pos="0">
                <a:srgbClr val="2B2C2C"/>
              </a:gs>
              <a:gs pos="85000">
                <a:srgbClr val="1C1D1D">
                  <a:alpha val="53725"/>
                </a:srgbClr>
              </a:gs>
              <a:gs pos="100000">
                <a:srgbClr val="3A3B3B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2136e510fe8_2_214"/>
          <p:cNvSpPr txBox="1"/>
          <p:nvPr/>
        </p:nvSpPr>
        <p:spPr>
          <a:xfrm>
            <a:off x="6734794" y="1540272"/>
            <a:ext cx="2172104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90000"/>
                </a:solidFill>
                <a:latin typeface="Arial"/>
                <a:ea typeface="Arial"/>
                <a:cs typeface="Arial"/>
                <a:sym typeface="Arial"/>
              </a:rPr>
              <a:t>“CrowdStrike Intelligence saw actors shift away from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90000"/>
                </a:solidFill>
                <a:latin typeface="Arial"/>
                <a:ea typeface="Arial"/>
                <a:cs typeface="Arial"/>
                <a:sym typeface="Arial"/>
              </a:rPr>
              <a:t>the deactivation of antivirus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90000"/>
                </a:solidFill>
                <a:latin typeface="Arial"/>
                <a:ea typeface="Arial"/>
                <a:cs typeface="Arial"/>
                <a:sym typeface="Arial"/>
              </a:rPr>
              <a:t>and firewall technologies,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90000"/>
                </a:solidFill>
                <a:latin typeface="Arial"/>
                <a:ea typeface="Arial"/>
                <a:cs typeface="Arial"/>
                <a:sym typeface="Arial"/>
              </a:rPr>
              <a:t>as well as from log-tampering efforts. Instead, they were observed seeking ways to modify authentication processes and attack identities.”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g2136e510fe8_2_2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1002" y="4334223"/>
            <a:ext cx="120077" cy="10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2136e510fe8_2_2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947602" y="4665397"/>
            <a:ext cx="130457" cy="11439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2136e510fe8_2_214"/>
          <p:cNvSpPr txBox="1"/>
          <p:nvPr/>
        </p:nvSpPr>
        <p:spPr>
          <a:xfrm>
            <a:off x="2127522" y="4262049"/>
            <a:ext cx="6167719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Stopping cloud breaches requires the combination of agentless capabilities that protect against misconfigurations and control plane attacks with agent-based runtime security that protects cloud </a:t>
            </a:r>
            <a:r>
              <a:rPr lang="en-US"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workloads</a:t>
            </a:r>
            <a:r>
              <a:rPr lang="en-US" sz="105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700" b="0" i="0" u="none" strike="noStrike" cap="none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0" name="Google Shape;290;g2136e510fe8_2_214"/>
          <p:cNvSpPr txBox="1"/>
          <p:nvPr/>
        </p:nvSpPr>
        <p:spPr>
          <a:xfrm>
            <a:off x="113611" y="4986478"/>
            <a:ext cx="13569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7F7F7F"/>
                </a:solidFill>
                <a:latin typeface="Inter"/>
                <a:ea typeface="Inter"/>
                <a:cs typeface="Inter"/>
                <a:sym typeface="Inter"/>
              </a:rPr>
              <a:t>2023 CrowdStrike, Inc. All rights reserved.</a:t>
            </a: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136e510fe8_2_254"/>
          <p:cNvSpPr txBox="1"/>
          <p:nvPr/>
        </p:nvSpPr>
        <p:spPr>
          <a:xfrm>
            <a:off x="1872345" y="296303"/>
            <a:ext cx="71410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</a:rPr>
              <a:t>The 2022 Vulnerability Intelligence Landscape</a:t>
            </a:r>
            <a:endParaRPr sz="2400" b="1" i="0" u="none" strike="noStrike" cap="none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7" name="Google Shape;297;g2136e510fe8_2_254"/>
          <p:cNvSpPr txBox="1"/>
          <p:nvPr/>
        </p:nvSpPr>
        <p:spPr>
          <a:xfrm>
            <a:off x="2630177" y="2120344"/>
            <a:ext cx="4429917" cy="90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Circumvention of earlier patches</a:t>
            </a:r>
            <a:endParaRPr sz="1200" b="1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Zero-day and N-day vulnerabilities observed in 2022 demonstrated adversaries’ ability to leverage specialized knowledge to circumvent mitigations from previous patches to target the same vulnerable components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g2136e510fe8_2_254"/>
          <p:cNvGrpSpPr/>
          <p:nvPr/>
        </p:nvGrpSpPr>
        <p:grpSpPr>
          <a:xfrm>
            <a:off x="1895057" y="1219980"/>
            <a:ext cx="511092" cy="515420"/>
            <a:chOff x="1471816" y="1491590"/>
            <a:chExt cx="823014" cy="829984"/>
          </a:xfrm>
        </p:grpSpPr>
        <p:sp>
          <p:nvSpPr>
            <p:cNvPr id="299" name="Google Shape;299;g2136e510fe8_2_254"/>
            <p:cNvSpPr/>
            <p:nvPr/>
          </p:nvSpPr>
          <p:spPr>
            <a:xfrm>
              <a:off x="1476442" y="1507674"/>
              <a:ext cx="813900" cy="813900"/>
            </a:xfrm>
            <a:prstGeom prst="ellipse">
              <a:avLst/>
            </a:prstGeom>
            <a:solidFill>
              <a:srgbClr val="FC0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Karla"/>
                <a:buNone/>
              </a:pPr>
              <a:endParaRPr sz="900" b="1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300" name="Google Shape;300;g2136e510fe8_2_25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71816" y="1491590"/>
              <a:ext cx="823014" cy="8230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1" name="Google Shape;301;g2136e510fe8_2_254"/>
          <p:cNvGrpSpPr/>
          <p:nvPr/>
        </p:nvGrpSpPr>
        <p:grpSpPr>
          <a:xfrm>
            <a:off x="1843882" y="3292184"/>
            <a:ext cx="562267" cy="562267"/>
            <a:chOff x="6732796" y="1461751"/>
            <a:chExt cx="905422" cy="905422"/>
          </a:xfrm>
        </p:grpSpPr>
        <p:sp>
          <p:nvSpPr>
            <p:cNvPr id="302" name="Google Shape;302;g2136e510fe8_2_254"/>
            <p:cNvSpPr/>
            <p:nvPr/>
          </p:nvSpPr>
          <p:spPr>
            <a:xfrm>
              <a:off x="6778630" y="1507674"/>
              <a:ext cx="813900" cy="813900"/>
            </a:xfrm>
            <a:prstGeom prst="ellipse">
              <a:avLst/>
            </a:prstGeom>
            <a:solidFill>
              <a:srgbClr val="FC0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Karla"/>
                <a:buNone/>
              </a:pPr>
              <a:endParaRPr sz="900" b="1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303" name="Google Shape;303;g2136e510fe8_2_25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32796" y="1461751"/>
              <a:ext cx="905422" cy="9054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4" name="Google Shape;304;g2136e510fe8_2_254"/>
          <p:cNvGrpSpPr/>
          <p:nvPr/>
        </p:nvGrpSpPr>
        <p:grpSpPr>
          <a:xfrm>
            <a:off x="1872345" y="2193084"/>
            <a:ext cx="505432" cy="505432"/>
            <a:chOff x="4158046" y="1507674"/>
            <a:chExt cx="813900" cy="813900"/>
          </a:xfrm>
        </p:grpSpPr>
        <p:sp>
          <p:nvSpPr>
            <p:cNvPr id="305" name="Google Shape;305;g2136e510fe8_2_254"/>
            <p:cNvSpPr/>
            <p:nvPr/>
          </p:nvSpPr>
          <p:spPr>
            <a:xfrm>
              <a:off x="4158046" y="1507674"/>
              <a:ext cx="813900" cy="813900"/>
            </a:xfrm>
            <a:prstGeom prst="ellipse">
              <a:avLst/>
            </a:prstGeom>
            <a:solidFill>
              <a:srgbClr val="FC0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Karla"/>
                <a:buNone/>
              </a:pPr>
              <a:endParaRPr sz="900" b="1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306" name="Google Shape;306;g2136e510fe8_2_25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44015" y="1682759"/>
              <a:ext cx="440677" cy="4406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7" name="Google Shape;307;g2136e510fe8_2_254"/>
          <p:cNvSpPr txBox="1"/>
          <p:nvPr/>
        </p:nvSpPr>
        <p:spPr>
          <a:xfrm>
            <a:off x="2630177" y="1183166"/>
            <a:ext cx="4542561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Vulnerability discovery and rediscovery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ts val="1600"/>
              <a:buFont typeface="Noto Sans Symbols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Adversaries modify – or even reapply – the same exploit to target similarly vulnerable products.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g2136e510fe8_2_2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79922"/>
            <a:ext cx="159625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2136e510fe8_2_254"/>
          <p:cNvSpPr txBox="1"/>
          <p:nvPr/>
        </p:nvSpPr>
        <p:spPr>
          <a:xfrm>
            <a:off x="2630177" y="3352744"/>
            <a:ext cx="4617883" cy="44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Microsoft’s crisis of trust</a:t>
            </a:r>
            <a:endParaRPr sz="1200" b="1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ts val="1600"/>
              <a:buFont typeface="Noto Sans Symbols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MSFT has issued more than 1200 patches in 2022, including 28 zero 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g2136e510fe8_2_2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41002" y="4334223"/>
            <a:ext cx="120077" cy="10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2136e510fe8_2_2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7896661" y="4500832"/>
            <a:ext cx="130457" cy="11439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2136e510fe8_2_254"/>
          <p:cNvSpPr txBox="1"/>
          <p:nvPr/>
        </p:nvSpPr>
        <p:spPr>
          <a:xfrm>
            <a:off x="2061079" y="4265288"/>
            <a:ext cx="616771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Patch </a:t>
            </a:r>
            <a:r>
              <a:rPr lang="en-US"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management</a:t>
            </a:r>
            <a:r>
              <a: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is not set and forget - adversary sophistication requires prioritization of critical patches and defense in depth that can immediately identify adversary activity. </a:t>
            </a:r>
            <a:endParaRPr sz="300" b="0" i="0" u="none" strike="noStrike" cap="none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3" name="Google Shape;313;g2136e510fe8_2_254"/>
          <p:cNvSpPr txBox="1"/>
          <p:nvPr/>
        </p:nvSpPr>
        <p:spPr>
          <a:xfrm>
            <a:off x="113611" y="4986478"/>
            <a:ext cx="13569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7F7F7F"/>
                </a:solidFill>
                <a:latin typeface="Inter"/>
                <a:ea typeface="Inter"/>
                <a:cs typeface="Inter"/>
                <a:sym typeface="Inter"/>
              </a:rPr>
              <a:t>2023 CrowdStrike, Inc. All rights reserved.</a:t>
            </a: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g2136e510fe8_2_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597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2136e510fe8_2_276"/>
          <p:cNvSpPr txBox="1"/>
          <p:nvPr/>
        </p:nvSpPr>
        <p:spPr>
          <a:xfrm>
            <a:off x="0" y="210249"/>
            <a:ext cx="928977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</a:rPr>
              <a:t>High Effort, Limited Return</a:t>
            </a:r>
            <a:br>
              <a:rPr lang="en-US" sz="2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Russian Cyber Operations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Supporting The War In Ukraine </a:t>
            </a:r>
            <a:endParaRPr sz="24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21" name="Google Shape;321;g2136e510fe8_2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8642" y="1684404"/>
            <a:ext cx="4532245" cy="239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2136e510fe8_2_2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4048" y="1643722"/>
            <a:ext cx="2010202" cy="239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2136e510fe8_2_2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1002" y="4334223"/>
            <a:ext cx="120077" cy="10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2136e510fe8_2_2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938438" y="4474740"/>
            <a:ext cx="130457" cy="11439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2136e510fe8_2_276"/>
          <p:cNvSpPr txBox="1"/>
          <p:nvPr/>
        </p:nvSpPr>
        <p:spPr>
          <a:xfrm>
            <a:off x="2061079" y="4274685"/>
            <a:ext cx="6167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Stopping breaches requires an understanding of the adversary, including their motivations, techniques and how they’re going to target your organization.</a:t>
            </a:r>
            <a:endParaRPr sz="10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6" name="Google Shape;326;g2136e510fe8_2_276"/>
          <p:cNvSpPr txBox="1"/>
          <p:nvPr/>
        </p:nvSpPr>
        <p:spPr>
          <a:xfrm>
            <a:off x="113611" y="4986478"/>
            <a:ext cx="13569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7F7F7F"/>
                </a:solidFill>
                <a:latin typeface="Inter"/>
                <a:ea typeface="Inter"/>
                <a:cs typeface="Inter"/>
                <a:sym typeface="Inter"/>
              </a:rPr>
              <a:t>2023 CrowdStrike, Inc. All rights reserved.</a:t>
            </a: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136e510fe8_2_288"/>
          <p:cNvSpPr txBox="1"/>
          <p:nvPr/>
        </p:nvSpPr>
        <p:spPr>
          <a:xfrm>
            <a:off x="2124245" y="212637"/>
            <a:ext cx="690913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</a:rPr>
              <a:t>China-nexus adversaries significantly increased 2022 operational scale </a:t>
            </a:r>
            <a:endParaRPr sz="2400" b="0" i="0" u="none" strike="noStrike" cap="none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333" name="Google Shape;333;g2136e510fe8_2_288"/>
          <p:cNvGrpSpPr/>
          <p:nvPr/>
        </p:nvGrpSpPr>
        <p:grpSpPr>
          <a:xfrm>
            <a:off x="3294268" y="1516994"/>
            <a:ext cx="2295466" cy="582758"/>
            <a:chOff x="6285643" y="1676452"/>
            <a:chExt cx="2295466" cy="582758"/>
          </a:xfrm>
        </p:grpSpPr>
        <p:sp>
          <p:nvSpPr>
            <p:cNvPr id="334" name="Google Shape;334;g2136e510fe8_2_288"/>
            <p:cNvSpPr txBox="1"/>
            <p:nvPr/>
          </p:nvSpPr>
          <p:spPr>
            <a:xfrm>
              <a:off x="6285643" y="1676452"/>
              <a:ext cx="2267100" cy="152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Exploits to gain initial access</a:t>
              </a:r>
              <a:endParaRPr sz="11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35" name="Google Shape;335;g2136e510fe8_2_288"/>
            <p:cNvSpPr txBox="1"/>
            <p:nvPr/>
          </p:nvSpPr>
          <p:spPr>
            <a:xfrm>
              <a:off x="6291509" y="1885261"/>
              <a:ext cx="2289600" cy="3739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China-Nexus Adversaries continued shifting toward exploitation of web-facing services</a:t>
              </a:r>
              <a:endParaRPr sz="9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36" name="Google Shape;336;g2136e510fe8_2_288"/>
          <p:cNvGrpSpPr/>
          <p:nvPr/>
        </p:nvGrpSpPr>
        <p:grpSpPr>
          <a:xfrm>
            <a:off x="3294268" y="2520103"/>
            <a:ext cx="2765873" cy="721912"/>
            <a:chOff x="6299777" y="2644642"/>
            <a:chExt cx="2765873" cy="721912"/>
          </a:xfrm>
        </p:grpSpPr>
        <p:sp>
          <p:nvSpPr>
            <p:cNvPr id="337" name="Google Shape;337;g2136e510fe8_2_288"/>
            <p:cNvSpPr txBox="1"/>
            <p:nvPr/>
          </p:nvSpPr>
          <p:spPr>
            <a:xfrm>
              <a:off x="6302750" y="2644642"/>
              <a:ext cx="2762900" cy="152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Increase in use of zero-day exploits</a:t>
              </a:r>
              <a:endParaRPr sz="11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38" name="Google Shape;338;g2136e510fe8_2_288"/>
            <p:cNvSpPr txBox="1"/>
            <p:nvPr/>
          </p:nvSpPr>
          <p:spPr>
            <a:xfrm>
              <a:off x="6299777" y="2867956"/>
              <a:ext cx="2250000" cy="4985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Enterprise software continued to be a high-priority target. Additional zero-day exploits include weaponized MSFT Office documents. </a:t>
              </a:r>
              <a:endParaRPr sz="9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39" name="Google Shape;339;g2136e510fe8_2_288"/>
          <p:cNvGrpSpPr/>
          <p:nvPr/>
        </p:nvGrpSpPr>
        <p:grpSpPr>
          <a:xfrm>
            <a:off x="3305115" y="3669751"/>
            <a:ext cx="3425774" cy="513369"/>
            <a:chOff x="6282350" y="3829411"/>
            <a:chExt cx="2902198" cy="513369"/>
          </a:xfrm>
        </p:grpSpPr>
        <p:sp>
          <p:nvSpPr>
            <p:cNvPr id="340" name="Google Shape;340;g2136e510fe8_2_288"/>
            <p:cNvSpPr txBox="1"/>
            <p:nvPr/>
          </p:nvSpPr>
          <p:spPr>
            <a:xfrm>
              <a:off x="6282350" y="3829411"/>
              <a:ext cx="2902198" cy="152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Target Taiwan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g2136e510fe8_2_288"/>
            <p:cNvSpPr txBox="1"/>
            <p:nvPr/>
          </p:nvSpPr>
          <p:spPr>
            <a:xfrm>
              <a:off x="6285140" y="4093481"/>
              <a:ext cx="2665064" cy="249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Adversaries growing more confident leveraging</a:t>
              </a:r>
              <a:br>
                <a:rPr lang="en-US" sz="900" b="0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</a:br>
              <a:r>
                <a:rPr lang="en-US" sz="900" b="0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traditional endpoints to pivot to cloud – and vice-versa</a:t>
              </a:r>
              <a:endParaRPr sz="9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42" name="Google Shape;342;g2136e510fe8_2_288"/>
          <p:cNvGrpSpPr/>
          <p:nvPr/>
        </p:nvGrpSpPr>
        <p:grpSpPr>
          <a:xfrm>
            <a:off x="2594661" y="2575445"/>
            <a:ext cx="417900" cy="417900"/>
            <a:chOff x="5776400" y="2764814"/>
            <a:chExt cx="417900" cy="417900"/>
          </a:xfrm>
        </p:grpSpPr>
        <p:sp>
          <p:nvSpPr>
            <p:cNvPr id="343" name="Google Shape;343;g2136e510fe8_2_288"/>
            <p:cNvSpPr/>
            <p:nvPr/>
          </p:nvSpPr>
          <p:spPr>
            <a:xfrm>
              <a:off x="5776400" y="2764814"/>
              <a:ext cx="417900" cy="417900"/>
            </a:xfrm>
            <a:prstGeom prst="ellipse">
              <a:avLst/>
            </a:prstGeom>
            <a:solidFill>
              <a:srgbClr val="FC0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Karla"/>
                <a:buNone/>
              </a:pPr>
              <a:endParaRPr sz="900" b="1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grpSp>
          <p:nvGrpSpPr>
            <p:cNvPr id="344" name="Google Shape;344;g2136e510fe8_2_288"/>
            <p:cNvGrpSpPr/>
            <p:nvPr/>
          </p:nvGrpSpPr>
          <p:grpSpPr>
            <a:xfrm>
              <a:off x="5897532" y="2836655"/>
              <a:ext cx="175969" cy="266363"/>
              <a:chOff x="2837521" y="2088476"/>
              <a:chExt cx="311725" cy="471857"/>
            </a:xfrm>
          </p:grpSpPr>
          <p:sp>
            <p:nvSpPr>
              <p:cNvPr id="345" name="Google Shape;345;g2136e510fe8_2_288"/>
              <p:cNvSpPr/>
              <p:nvPr/>
            </p:nvSpPr>
            <p:spPr>
              <a:xfrm>
                <a:off x="2837521" y="2123259"/>
                <a:ext cx="311725" cy="437074"/>
              </a:xfrm>
              <a:custGeom>
                <a:avLst/>
                <a:gdLst/>
                <a:ahLst/>
                <a:cxnLst/>
                <a:rect l="l" t="t" r="r" b="b"/>
                <a:pathLst>
                  <a:path w="250885" h="351770" extrusionOk="0">
                    <a:moveTo>
                      <a:pt x="193590" y="2"/>
                    </a:moveTo>
                    <a:lnTo>
                      <a:pt x="235774" y="2"/>
                    </a:lnTo>
                    <a:cubicBezTo>
                      <a:pt x="236798" y="11"/>
                      <a:pt x="237818" y="115"/>
                      <a:pt x="238821" y="312"/>
                    </a:cubicBezTo>
                    <a:cubicBezTo>
                      <a:pt x="239789" y="512"/>
                      <a:pt x="240732" y="810"/>
                      <a:pt x="241640" y="1202"/>
                    </a:cubicBezTo>
                    <a:cubicBezTo>
                      <a:pt x="243444" y="1954"/>
                      <a:pt x="245079" y="3059"/>
                      <a:pt x="246449" y="4451"/>
                    </a:cubicBezTo>
                    <a:cubicBezTo>
                      <a:pt x="247818" y="5808"/>
                      <a:pt x="248920" y="7408"/>
                      <a:pt x="249704" y="9169"/>
                    </a:cubicBezTo>
                    <a:cubicBezTo>
                      <a:pt x="250087" y="10077"/>
                      <a:pt x="250386" y="11019"/>
                      <a:pt x="250595" y="11983"/>
                    </a:cubicBezTo>
                    <a:cubicBezTo>
                      <a:pt x="250786" y="12985"/>
                      <a:pt x="250883" y="14004"/>
                      <a:pt x="250885" y="15024"/>
                    </a:cubicBezTo>
                    <a:lnTo>
                      <a:pt x="250885" y="336665"/>
                    </a:lnTo>
                    <a:cubicBezTo>
                      <a:pt x="250883" y="337685"/>
                      <a:pt x="250786" y="338703"/>
                      <a:pt x="250595" y="339707"/>
                    </a:cubicBezTo>
                    <a:cubicBezTo>
                      <a:pt x="250386" y="340671"/>
                      <a:pt x="250087" y="341612"/>
                      <a:pt x="249704" y="342521"/>
                    </a:cubicBezTo>
                    <a:cubicBezTo>
                      <a:pt x="248931" y="344311"/>
                      <a:pt x="247826" y="345939"/>
                      <a:pt x="246449" y="347321"/>
                    </a:cubicBezTo>
                    <a:cubicBezTo>
                      <a:pt x="245079" y="348714"/>
                      <a:pt x="243444" y="349819"/>
                      <a:pt x="241640" y="350570"/>
                    </a:cubicBezTo>
                    <a:cubicBezTo>
                      <a:pt x="240730" y="350953"/>
                      <a:pt x="239787" y="351251"/>
                      <a:pt x="238821" y="351460"/>
                    </a:cubicBezTo>
                    <a:cubicBezTo>
                      <a:pt x="237818" y="351656"/>
                      <a:pt x="236798" y="351760"/>
                      <a:pt x="235774" y="351770"/>
                    </a:cubicBezTo>
                    <a:lnTo>
                      <a:pt x="15049" y="351770"/>
                    </a:lnTo>
                    <a:cubicBezTo>
                      <a:pt x="14026" y="351764"/>
                      <a:pt x="13006" y="351658"/>
                      <a:pt x="12002" y="351460"/>
                    </a:cubicBezTo>
                    <a:cubicBezTo>
                      <a:pt x="11059" y="351242"/>
                      <a:pt x="10137" y="350947"/>
                      <a:pt x="9245" y="350570"/>
                    </a:cubicBezTo>
                    <a:cubicBezTo>
                      <a:pt x="8350" y="350183"/>
                      <a:pt x="7490" y="349717"/>
                      <a:pt x="6675" y="349184"/>
                    </a:cubicBezTo>
                    <a:cubicBezTo>
                      <a:pt x="5878" y="348627"/>
                      <a:pt x="5129" y="348002"/>
                      <a:pt x="4436" y="347321"/>
                    </a:cubicBezTo>
                    <a:cubicBezTo>
                      <a:pt x="3057" y="345945"/>
                      <a:pt x="1958" y="344315"/>
                      <a:pt x="1202" y="342521"/>
                    </a:cubicBezTo>
                    <a:cubicBezTo>
                      <a:pt x="810" y="341614"/>
                      <a:pt x="511" y="340673"/>
                      <a:pt x="311" y="339707"/>
                    </a:cubicBezTo>
                    <a:cubicBezTo>
                      <a:pt x="103" y="338705"/>
                      <a:pt x="-1" y="337687"/>
                      <a:pt x="0" y="336665"/>
                    </a:cubicBezTo>
                    <a:lnTo>
                      <a:pt x="0" y="15024"/>
                    </a:lnTo>
                    <a:cubicBezTo>
                      <a:pt x="-1" y="14003"/>
                      <a:pt x="103" y="12983"/>
                      <a:pt x="311" y="11983"/>
                    </a:cubicBezTo>
                    <a:cubicBezTo>
                      <a:pt x="511" y="11017"/>
                      <a:pt x="810" y="10074"/>
                      <a:pt x="1202" y="9169"/>
                    </a:cubicBezTo>
                    <a:cubicBezTo>
                      <a:pt x="1958" y="7374"/>
                      <a:pt x="3057" y="5744"/>
                      <a:pt x="4436" y="4368"/>
                    </a:cubicBezTo>
                    <a:cubicBezTo>
                      <a:pt x="5129" y="3686"/>
                      <a:pt x="5878" y="3063"/>
                      <a:pt x="6675" y="2506"/>
                    </a:cubicBezTo>
                    <a:cubicBezTo>
                      <a:pt x="7490" y="1971"/>
                      <a:pt x="8350" y="1507"/>
                      <a:pt x="9245" y="1119"/>
                    </a:cubicBezTo>
                    <a:cubicBezTo>
                      <a:pt x="10160" y="730"/>
                      <a:pt x="11111" y="432"/>
                      <a:pt x="12085" y="230"/>
                    </a:cubicBezTo>
                    <a:cubicBezTo>
                      <a:pt x="13064" y="63"/>
                      <a:pt x="14056" y="-13"/>
                      <a:pt x="15049" y="2"/>
                    </a:cubicBezTo>
                    <a:lnTo>
                      <a:pt x="55803" y="2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346" name="Google Shape;346;g2136e510fe8_2_288"/>
              <p:cNvSpPr/>
              <p:nvPr/>
            </p:nvSpPr>
            <p:spPr>
              <a:xfrm>
                <a:off x="2908789" y="2088476"/>
                <a:ext cx="169422" cy="65046"/>
              </a:xfrm>
              <a:custGeom>
                <a:avLst/>
                <a:gdLst/>
                <a:ahLst/>
                <a:cxnLst/>
                <a:rect l="l" t="t" r="r" b="b"/>
                <a:pathLst>
                  <a:path w="136356" h="52351" extrusionOk="0">
                    <a:moveTo>
                      <a:pt x="127837" y="0"/>
                    </a:moveTo>
                    <a:cubicBezTo>
                      <a:pt x="132542" y="0"/>
                      <a:pt x="136357" y="0"/>
                      <a:pt x="136357" y="0"/>
                    </a:cubicBezTo>
                    <a:lnTo>
                      <a:pt x="136357" y="52351"/>
                    </a:lnTo>
                    <a:cubicBezTo>
                      <a:pt x="136357" y="52351"/>
                      <a:pt x="132542" y="52351"/>
                      <a:pt x="127837" y="52351"/>
                    </a:cubicBezTo>
                    <a:lnTo>
                      <a:pt x="8520" y="52351"/>
                    </a:lnTo>
                    <a:cubicBezTo>
                      <a:pt x="3814" y="52351"/>
                      <a:pt x="0" y="52351"/>
                      <a:pt x="0" y="52351"/>
                    </a:cubicBezTo>
                    <a:lnTo>
                      <a:pt x="0" y="0"/>
                    </a:lnTo>
                    <a:cubicBezTo>
                      <a:pt x="0" y="0"/>
                      <a:pt x="3814" y="0"/>
                      <a:pt x="8520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347" name="Google Shape;347;g2136e510fe8_2_288"/>
              <p:cNvSpPr/>
              <p:nvPr/>
            </p:nvSpPr>
            <p:spPr>
              <a:xfrm>
                <a:off x="2971901" y="2241169"/>
                <a:ext cx="118117" cy="2571"/>
              </a:xfrm>
              <a:custGeom>
                <a:avLst/>
                <a:gdLst/>
                <a:ahLst/>
                <a:cxnLst/>
                <a:rect l="l" t="t" r="r" b="b"/>
                <a:pathLst>
                  <a:path w="95064" h="2069" extrusionOk="0">
                    <a:moveTo>
                      <a:pt x="0" y="0"/>
                    </a:moveTo>
                    <a:lnTo>
                      <a:pt x="95064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348" name="Google Shape;348;g2136e510fe8_2_288"/>
              <p:cNvSpPr/>
              <p:nvPr/>
            </p:nvSpPr>
            <p:spPr>
              <a:xfrm>
                <a:off x="2971901" y="2315634"/>
                <a:ext cx="118117" cy="2571"/>
              </a:xfrm>
              <a:custGeom>
                <a:avLst/>
                <a:gdLst/>
                <a:ahLst/>
                <a:cxnLst/>
                <a:rect l="l" t="t" r="r" b="b"/>
                <a:pathLst>
                  <a:path w="95064" h="2069" extrusionOk="0">
                    <a:moveTo>
                      <a:pt x="0" y="0"/>
                    </a:moveTo>
                    <a:lnTo>
                      <a:pt x="95064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349" name="Google Shape;349;g2136e510fe8_2_288"/>
              <p:cNvSpPr/>
              <p:nvPr/>
            </p:nvSpPr>
            <p:spPr>
              <a:xfrm>
                <a:off x="2971901" y="2390203"/>
                <a:ext cx="118117" cy="2571"/>
              </a:xfrm>
              <a:custGeom>
                <a:avLst/>
                <a:gdLst/>
                <a:ahLst/>
                <a:cxnLst/>
                <a:rect l="l" t="t" r="r" b="b"/>
                <a:pathLst>
                  <a:path w="95064" h="2069" extrusionOk="0">
                    <a:moveTo>
                      <a:pt x="0" y="0"/>
                    </a:moveTo>
                    <a:lnTo>
                      <a:pt x="95064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350" name="Google Shape;350;g2136e510fe8_2_288"/>
              <p:cNvSpPr/>
              <p:nvPr/>
            </p:nvSpPr>
            <p:spPr>
              <a:xfrm>
                <a:off x="2892502" y="2219886"/>
                <a:ext cx="47081" cy="32549"/>
              </a:xfrm>
              <a:custGeom>
                <a:avLst/>
                <a:gdLst/>
                <a:ahLst/>
                <a:cxnLst/>
                <a:rect l="l" t="t" r="r" b="b"/>
                <a:pathLst>
                  <a:path w="37892" h="26196" extrusionOk="0">
                    <a:moveTo>
                      <a:pt x="0" y="14795"/>
                    </a:moveTo>
                    <a:lnTo>
                      <a:pt x="11463" y="26196"/>
                    </a:lnTo>
                    <a:lnTo>
                      <a:pt x="37893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351" name="Google Shape;351;g2136e510fe8_2_288"/>
              <p:cNvSpPr/>
              <p:nvPr/>
            </p:nvSpPr>
            <p:spPr>
              <a:xfrm>
                <a:off x="2892502" y="2293088"/>
                <a:ext cx="47081" cy="32549"/>
              </a:xfrm>
              <a:custGeom>
                <a:avLst/>
                <a:gdLst/>
                <a:ahLst/>
                <a:cxnLst/>
                <a:rect l="l" t="t" r="r" b="b"/>
                <a:pathLst>
                  <a:path w="37892" h="26196" extrusionOk="0">
                    <a:moveTo>
                      <a:pt x="0" y="14795"/>
                    </a:moveTo>
                    <a:lnTo>
                      <a:pt x="11463" y="26196"/>
                    </a:lnTo>
                    <a:lnTo>
                      <a:pt x="37893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352" name="Google Shape;352;g2136e510fe8_2_288"/>
              <p:cNvSpPr/>
              <p:nvPr/>
            </p:nvSpPr>
            <p:spPr>
              <a:xfrm>
                <a:off x="2892502" y="2366291"/>
                <a:ext cx="47081" cy="32549"/>
              </a:xfrm>
              <a:custGeom>
                <a:avLst/>
                <a:gdLst/>
                <a:ahLst/>
                <a:cxnLst/>
                <a:rect l="l" t="t" r="r" b="b"/>
                <a:pathLst>
                  <a:path w="37892" h="26196" extrusionOk="0">
                    <a:moveTo>
                      <a:pt x="0" y="14795"/>
                    </a:moveTo>
                    <a:lnTo>
                      <a:pt x="11463" y="26196"/>
                    </a:lnTo>
                    <a:lnTo>
                      <a:pt x="37893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353" name="Google Shape;353;g2136e510fe8_2_288"/>
              <p:cNvSpPr/>
              <p:nvPr/>
            </p:nvSpPr>
            <p:spPr>
              <a:xfrm>
                <a:off x="2971901" y="2465492"/>
                <a:ext cx="118117" cy="2571"/>
              </a:xfrm>
              <a:custGeom>
                <a:avLst/>
                <a:gdLst/>
                <a:ahLst/>
                <a:cxnLst/>
                <a:rect l="l" t="t" r="r" b="b"/>
                <a:pathLst>
                  <a:path w="95064" h="2069" extrusionOk="0">
                    <a:moveTo>
                      <a:pt x="0" y="0"/>
                    </a:moveTo>
                    <a:lnTo>
                      <a:pt x="95064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354" name="Google Shape;354;g2136e510fe8_2_288"/>
              <p:cNvSpPr/>
              <p:nvPr/>
            </p:nvSpPr>
            <p:spPr>
              <a:xfrm>
                <a:off x="2892502" y="2439029"/>
                <a:ext cx="47081" cy="32522"/>
              </a:xfrm>
              <a:custGeom>
                <a:avLst/>
                <a:gdLst/>
                <a:ahLst/>
                <a:cxnLst/>
                <a:rect l="l" t="t" r="r" b="b"/>
                <a:pathLst>
                  <a:path w="37892" h="26175" extrusionOk="0">
                    <a:moveTo>
                      <a:pt x="0" y="14774"/>
                    </a:moveTo>
                    <a:lnTo>
                      <a:pt x="11463" y="26176"/>
                    </a:lnTo>
                    <a:lnTo>
                      <a:pt x="37893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</p:grpSp>
      </p:grpSp>
      <p:grpSp>
        <p:nvGrpSpPr>
          <p:cNvPr id="355" name="Google Shape;355;g2136e510fe8_2_288"/>
          <p:cNvGrpSpPr/>
          <p:nvPr/>
        </p:nvGrpSpPr>
        <p:grpSpPr>
          <a:xfrm>
            <a:off x="2589512" y="3615968"/>
            <a:ext cx="417900" cy="417900"/>
            <a:chOff x="5771251" y="3815708"/>
            <a:chExt cx="417900" cy="417900"/>
          </a:xfrm>
        </p:grpSpPr>
        <p:sp>
          <p:nvSpPr>
            <p:cNvPr id="356" name="Google Shape;356;g2136e510fe8_2_288"/>
            <p:cNvSpPr/>
            <p:nvPr/>
          </p:nvSpPr>
          <p:spPr>
            <a:xfrm>
              <a:off x="5771251" y="3815708"/>
              <a:ext cx="417900" cy="417900"/>
            </a:xfrm>
            <a:prstGeom prst="ellipse">
              <a:avLst/>
            </a:prstGeom>
            <a:solidFill>
              <a:srgbClr val="FC0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Karla"/>
                <a:buNone/>
              </a:pPr>
              <a:endParaRPr sz="900" b="1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357" name="Google Shape;357;g2136e510fe8_2_28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58318" y="3902735"/>
              <a:ext cx="243760" cy="2234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8" name="Google Shape;358;g2136e510fe8_2_288"/>
          <p:cNvGrpSpPr/>
          <p:nvPr/>
        </p:nvGrpSpPr>
        <p:grpSpPr>
          <a:xfrm>
            <a:off x="2599525" y="1538901"/>
            <a:ext cx="417900" cy="417900"/>
            <a:chOff x="5781264" y="1713947"/>
            <a:chExt cx="417900" cy="417900"/>
          </a:xfrm>
        </p:grpSpPr>
        <p:sp>
          <p:nvSpPr>
            <p:cNvPr id="359" name="Google Shape;359;g2136e510fe8_2_288"/>
            <p:cNvSpPr/>
            <p:nvPr/>
          </p:nvSpPr>
          <p:spPr>
            <a:xfrm>
              <a:off x="5781264" y="1713947"/>
              <a:ext cx="417900" cy="417900"/>
            </a:xfrm>
            <a:prstGeom prst="ellipse">
              <a:avLst/>
            </a:prstGeom>
            <a:solidFill>
              <a:srgbClr val="FC0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Karla"/>
                <a:buNone/>
              </a:pPr>
              <a:endParaRPr sz="900" b="1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360" name="Google Shape;360;g2136e510fe8_2_28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77293" y="1801424"/>
              <a:ext cx="225858" cy="2537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1" name="Google Shape;361;g2136e510fe8_2_2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16765" y="1471370"/>
            <a:ext cx="2083477" cy="2303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2136e510fe8_2_2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06852" y="4549919"/>
            <a:ext cx="120077" cy="10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2136e510fe8_2_2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6045262" y="4764345"/>
            <a:ext cx="130457" cy="11439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2136e510fe8_2_288"/>
          <p:cNvSpPr txBox="1"/>
          <p:nvPr/>
        </p:nvSpPr>
        <p:spPr>
          <a:xfrm>
            <a:off x="2715793" y="4517723"/>
            <a:ext cx="6167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China-nexus adversaries were observed targeting nearly all 39 global industry sectors and 20 geographic regions CrowdStrike Intelligence tracks. </a:t>
            </a:r>
            <a:endParaRPr sz="1000" b="0" i="0" u="none" strike="noStrike" cap="none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65" name="Google Shape;365;g2136e510fe8_2_28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189" y="6597"/>
            <a:ext cx="157068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2136e510fe8_2_288"/>
          <p:cNvSpPr txBox="1"/>
          <p:nvPr/>
        </p:nvSpPr>
        <p:spPr>
          <a:xfrm>
            <a:off x="113611" y="4986478"/>
            <a:ext cx="13569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7F7F7F"/>
                </a:solidFill>
                <a:latin typeface="Inter"/>
                <a:ea typeface="Inter"/>
                <a:cs typeface="Inter"/>
                <a:sym typeface="Inter"/>
              </a:rPr>
              <a:t>2023 CrowdStrike, Inc. All rights reserved.</a:t>
            </a: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g2136e510fe8_2_327"/>
          <p:cNvGrpSpPr/>
          <p:nvPr/>
        </p:nvGrpSpPr>
        <p:grpSpPr>
          <a:xfrm>
            <a:off x="4410824" y="418537"/>
            <a:ext cx="2984864" cy="680132"/>
            <a:chOff x="4410824" y="418537"/>
            <a:chExt cx="2037101" cy="680132"/>
          </a:xfrm>
        </p:grpSpPr>
        <p:sp>
          <p:nvSpPr>
            <p:cNvPr id="372" name="Google Shape;372;g2136e510fe8_2_327"/>
            <p:cNvSpPr txBox="1"/>
            <p:nvPr/>
          </p:nvSpPr>
          <p:spPr>
            <a:xfrm>
              <a:off x="4942048" y="418537"/>
              <a:ext cx="1505877" cy="680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Noto Sans Symbols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Gain visibility into your security gaps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g2136e510fe8_2_327"/>
            <p:cNvSpPr txBox="1"/>
            <p:nvPr/>
          </p:nvSpPr>
          <p:spPr>
            <a:xfrm>
              <a:off x="4410824" y="418537"/>
              <a:ext cx="491206" cy="651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Noto Sans Symbols"/>
                <a:buNone/>
              </a:pPr>
              <a:r>
                <a:rPr lang="en-US" sz="4400" b="0" i="0" u="none" strike="noStrike" cap="none">
                  <a:solidFill>
                    <a:srgbClr val="FF0000"/>
                  </a:solidFill>
                  <a:latin typeface="Inter"/>
                  <a:ea typeface="Inter"/>
                  <a:cs typeface="Inter"/>
                  <a:sym typeface="Inter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g2136e510fe8_2_327"/>
          <p:cNvSpPr txBox="1"/>
          <p:nvPr/>
        </p:nvSpPr>
        <p:spPr>
          <a:xfrm>
            <a:off x="366265" y="1098669"/>
            <a:ext cx="3588536" cy="148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Stop The Bleed: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</a:rPr>
              <a:t>5 Steps To Be Prepared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g2136e510fe8_2_327"/>
          <p:cNvGrpSpPr/>
          <p:nvPr/>
        </p:nvGrpSpPr>
        <p:grpSpPr>
          <a:xfrm>
            <a:off x="4410824" y="1188576"/>
            <a:ext cx="3131148" cy="784424"/>
            <a:chOff x="4410824" y="1188576"/>
            <a:chExt cx="3131148" cy="784424"/>
          </a:xfrm>
        </p:grpSpPr>
        <p:sp>
          <p:nvSpPr>
            <p:cNvPr id="376" name="Google Shape;376;g2136e510fe8_2_327"/>
            <p:cNvSpPr txBox="1"/>
            <p:nvPr/>
          </p:nvSpPr>
          <p:spPr>
            <a:xfrm>
              <a:off x="4410824" y="1307253"/>
              <a:ext cx="491206" cy="651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Noto Sans Symbols"/>
                <a:buNone/>
              </a:pPr>
              <a:r>
                <a:rPr lang="en-US" sz="4400" b="0" i="0" u="none" strike="noStrike" cap="none">
                  <a:solidFill>
                    <a:srgbClr val="FF0000"/>
                  </a:solidFill>
                  <a:latin typeface="Inter"/>
                  <a:ea typeface="Inter"/>
                  <a:cs typeface="Inter"/>
                  <a:sym typeface="Inter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g2136e510fe8_2_327"/>
            <p:cNvSpPr txBox="1"/>
            <p:nvPr/>
          </p:nvSpPr>
          <p:spPr>
            <a:xfrm>
              <a:off x="5189200" y="1292868"/>
              <a:ext cx="1821243" cy="680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Noto Sans Symbols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Prioritize identity protection</a:t>
              </a:r>
              <a:endParaRPr sz="16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cxnSp>
          <p:nvCxnSpPr>
            <p:cNvPr id="378" name="Google Shape;378;g2136e510fe8_2_327"/>
            <p:cNvCxnSpPr/>
            <p:nvPr/>
          </p:nvCxnSpPr>
          <p:spPr>
            <a:xfrm rot="10800000">
              <a:off x="4425697" y="1188576"/>
              <a:ext cx="3116275" cy="0"/>
            </a:xfrm>
            <a:prstGeom prst="straightConnector1">
              <a:avLst/>
            </a:prstGeom>
            <a:noFill/>
            <a:ln w="9525" cap="flat" cmpd="sng">
              <a:solidFill>
                <a:srgbClr val="FEFEF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79" name="Google Shape;379;g2136e510fe8_2_327"/>
          <p:cNvGrpSpPr/>
          <p:nvPr/>
        </p:nvGrpSpPr>
        <p:grpSpPr>
          <a:xfrm>
            <a:off x="4410824" y="2077292"/>
            <a:ext cx="3131148" cy="784424"/>
            <a:chOff x="4410824" y="2077292"/>
            <a:chExt cx="3131148" cy="784424"/>
          </a:xfrm>
        </p:grpSpPr>
        <p:sp>
          <p:nvSpPr>
            <p:cNvPr id="380" name="Google Shape;380;g2136e510fe8_2_327"/>
            <p:cNvSpPr txBox="1"/>
            <p:nvPr/>
          </p:nvSpPr>
          <p:spPr>
            <a:xfrm>
              <a:off x="4410824" y="2195969"/>
              <a:ext cx="491206" cy="651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Noto Sans Symbols"/>
                <a:buNone/>
              </a:pPr>
              <a:r>
                <a:rPr lang="en-US" sz="4400" b="0" i="0" u="none" strike="noStrike" cap="none">
                  <a:solidFill>
                    <a:srgbClr val="FF0000"/>
                  </a:solidFill>
                  <a:latin typeface="Inter"/>
                  <a:ea typeface="Inter"/>
                  <a:cs typeface="Inter"/>
                  <a:sym typeface="Inter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2136e510fe8_2_327"/>
            <p:cNvSpPr txBox="1"/>
            <p:nvPr/>
          </p:nvSpPr>
          <p:spPr>
            <a:xfrm>
              <a:off x="5189200" y="2181584"/>
              <a:ext cx="1622417" cy="680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Noto Sans Symbols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Prioritize cloud protection</a:t>
              </a:r>
              <a:endParaRPr sz="16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cxnSp>
          <p:nvCxnSpPr>
            <p:cNvPr id="382" name="Google Shape;382;g2136e510fe8_2_327"/>
            <p:cNvCxnSpPr/>
            <p:nvPr/>
          </p:nvCxnSpPr>
          <p:spPr>
            <a:xfrm rot="10800000">
              <a:off x="4425697" y="2077292"/>
              <a:ext cx="3116275" cy="0"/>
            </a:xfrm>
            <a:prstGeom prst="straightConnector1">
              <a:avLst/>
            </a:prstGeom>
            <a:noFill/>
            <a:ln w="9525" cap="flat" cmpd="sng">
              <a:solidFill>
                <a:srgbClr val="FEFEF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83" name="Google Shape;383;g2136e510fe8_2_327"/>
          <p:cNvGrpSpPr/>
          <p:nvPr/>
        </p:nvGrpSpPr>
        <p:grpSpPr>
          <a:xfrm>
            <a:off x="4410824" y="2966008"/>
            <a:ext cx="3131148" cy="784424"/>
            <a:chOff x="4410824" y="2966008"/>
            <a:chExt cx="3131148" cy="784424"/>
          </a:xfrm>
        </p:grpSpPr>
        <p:sp>
          <p:nvSpPr>
            <p:cNvPr id="384" name="Google Shape;384;g2136e510fe8_2_327"/>
            <p:cNvSpPr txBox="1"/>
            <p:nvPr/>
          </p:nvSpPr>
          <p:spPr>
            <a:xfrm>
              <a:off x="5189200" y="3070300"/>
              <a:ext cx="1298759" cy="680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Noto Sans Symbols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Know your adversary</a:t>
              </a:r>
              <a:endParaRPr sz="16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85" name="Google Shape;385;g2136e510fe8_2_327"/>
            <p:cNvSpPr txBox="1"/>
            <p:nvPr/>
          </p:nvSpPr>
          <p:spPr>
            <a:xfrm>
              <a:off x="4410824" y="3084685"/>
              <a:ext cx="491206" cy="651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Noto Sans Symbols"/>
                <a:buNone/>
              </a:pPr>
              <a:r>
                <a:rPr lang="en-US" sz="4400" b="0" i="0" u="none" strike="noStrike" cap="none">
                  <a:solidFill>
                    <a:srgbClr val="FF0000"/>
                  </a:solidFill>
                  <a:latin typeface="Inter"/>
                  <a:ea typeface="Inter"/>
                  <a:cs typeface="Inter"/>
                  <a:sym typeface="Inter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6" name="Google Shape;386;g2136e510fe8_2_327"/>
            <p:cNvCxnSpPr/>
            <p:nvPr/>
          </p:nvCxnSpPr>
          <p:spPr>
            <a:xfrm rot="10800000">
              <a:off x="4425697" y="2966008"/>
              <a:ext cx="3116275" cy="0"/>
            </a:xfrm>
            <a:prstGeom prst="straightConnector1">
              <a:avLst/>
            </a:prstGeom>
            <a:noFill/>
            <a:ln w="9525" cap="flat" cmpd="sng">
              <a:solidFill>
                <a:srgbClr val="FEFEF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87" name="Google Shape;387;g2136e510fe8_2_327"/>
          <p:cNvGrpSpPr/>
          <p:nvPr/>
        </p:nvGrpSpPr>
        <p:grpSpPr>
          <a:xfrm>
            <a:off x="4410824" y="3854724"/>
            <a:ext cx="3131148" cy="784422"/>
            <a:chOff x="4410824" y="3854724"/>
            <a:chExt cx="3131148" cy="784422"/>
          </a:xfrm>
        </p:grpSpPr>
        <p:sp>
          <p:nvSpPr>
            <p:cNvPr id="388" name="Google Shape;388;g2136e510fe8_2_327"/>
            <p:cNvSpPr txBox="1"/>
            <p:nvPr/>
          </p:nvSpPr>
          <p:spPr>
            <a:xfrm>
              <a:off x="5189200" y="3959014"/>
              <a:ext cx="1821243" cy="680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Noto Sans Symbols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Practice makes perfect</a:t>
              </a:r>
              <a:endParaRPr sz="16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89" name="Google Shape;389;g2136e510fe8_2_327"/>
            <p:cNvSpPr txBox="1"/>
            <p:nvPr/>
          </p:nvSpPr>
          <p:spPr>
            <a:xfrm>
              <a:off x="4410824" y="3973399"/>
              <a:ext cx="491206" cy="651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Noto Sans Symbols"/>
                <a:buNone/>
              </a:pPr>
              <a:r>
                <a:rPr lang="en-US" sz="4400" b="0" i="0" u="none" strike="noStrike" cap="none">
                  <a:solidFill>
                    <a:srgbClr val="FF0000"/>
                  </a:solidFill>
                  <a:latin typeface="Inter"/>
                  <a:ea typeface="Inter"/>
                  <a:cs typeface="Inter"/>
                  <a:sym typeface="Inter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0" name="Google Shape;390;g2136e510fe8_2_327"/>
            <p:cNvCxnSpPr/>
            <p:nvPr/>
          </p:nvCxnSpPr>
          <p:spPr>
            <a:xfrm rot="10800000">
              <a:off x="4425697" y="3854724"/>
              <a:ext cx="3116275" cy="0"/>
            </a:xfrm>
            <a:prstGeom prst="straightConnector1">
              <a:avLst/>
            </a:prstGeom>
            <a:noFill/>
            <a:ln w="9525" cap="flat" cmpd="sng">
              <a:solidFill>
                <a:srgbClr val="FEFEF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91" name="Google Shape;391;g2136e510fe8_2_327"/>
          <p:cNvSpPr txBox="1"/>
          <p:nvPr/>
        </p:nvSpPr>
        <p:spPr>
          <a:xfrm>
            <a:off x="113611" y="4986478"/>
            <a:ext cx="13569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7F7F7F"/>
                </a:solidFill>
                <a:latin typeface="Inter"/>
                <a:ea typeface="Inter"/>
                <a:cs typeface="Inter"/>
                <a:sym typeface="Inter"/>
              </a:rPr>
              <a:t>2023 CrowdStrike, Inc. All rights reserved.</a:t>
            </a: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136e510fe8_2_357"/>
          <p:cNvSpPr/>
          <p:nvPr/>
        </p:nvSpPr>
        <p:spPr>
          <a:xfrm>
            <a:off x="901920" y="1087775"/>
            <a:ext cx="7262713" cy="189154"/>
          </a:xfrm>
          <a:custGeom>
            <a:avLst/>
            <a:gdLst/>
            <a:ahLst/>
            <a:cxnLst/>
            <a:rect l="l" t="t" r="r" b="b"/>
            <a:pathLst>
              <a:path w="7959138" h="796436" extrusionOk="0">
                <a:moveTo>
                  <a:pt x="389567" y="0"/>
                </a:moveTo>
                <a:lnTo>
                  <a:pt x="7585803" y="5410"/>
                </a:lnTo>
                <a:lnTo>
                  <a:pt x="7959138" y="796436"/>
                </a:lnTo>
                <a:lnTo>
                  <a:pt x="0" y="796436"/>
                </a:lnTo>
                <a:lnTo>
                  <a:pt x="389567" y="0"/>
                </a:lnTo>
                <a:close/>
              </a:path>
            </a:pathLst>
          </a:custGeom>
          <a:gradFill>
            <a:gsLst>
              <a:gs pos="0">
                <a:srgbClr val="BD0000">
                  <a:alpha val="68627"/>
                </a:srgbClr>
              </a:gs>
              <a:gs pos="54000">
                <a:srgbClr val="000000">
                  <a:alpha val="68627"/>
                </a:srgbClr>
              </a:gs>
              <a:gs pos="100000">
                <a:srgbClr val="000000">
                  <a:alpha val="81568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7" name="Google Shape;397;g2136e510fe8_2_357"/>
          <p:cNvGrpSpPr/>
          <p:nvPr/>
        </p:nvGrpSpPr>
        <p:grpSpPr>
          <a:xfrm>
            <a:off x="888918" y="4233943"/>
            <a:ext cx="7297535" cy="438556"/>
            <a:chOff x="1298291" y="5484366"/>
            <a:chExt cx="9730046" cy="584742"/>
          </a:xfrm>
        </p:grpSpPr>
        <p:sp>
          <p:nvSpPr>
            <p:cNvPr id="398" name="Google Shape;398;g2136e510fe8_2_357"/>
            <p:cNvSpPr/>
            <p:nvPr/>
          </p:nvSpPr>
          <p:spPr>
            <a:xfrm>
              <a:off x="1298291" y="5484366"/>
              <a:ext cx="9730046" cy="201100"/>
            </a:xfrm>
            <a:custGeom>
              <a:avLst/>
              <a:gdLst/>
              <a:ahLst/>
              <a:cxnLst/>
              <a:rect l="l" t="t" r="r" b="b"/>
              <a:pathLst>
                <a:path w="7959138" h="796436" extrusionOk="0">
                  <a:moveTo>
                    <a:pt x="389567" y="0"/>
                  </a:moveTo>
                  <a:lnTo>
                    <a:pt x="7585803" y="5410"/>
                  </a:lnTo>
                  <a:lnTo>
                    <a:pt x="7959138" y="796436"/>
                  </a:lnTo>
                  <a:lnTo>
                    <a:pt x="0" y="796436"/>
                  </a:lnTo>
                  <a:lnTo>
                    <a:pt x="389567" y="0"/>
                  </a:lnTo>
                  <a:close/>
                </a:path>
              </a:pathLst>
            </a:custGeom>
            <a:gradFill>
              <a:gsLst>
                <a:gs pos="0">
                  <a:srgbClr val="A5A5A5"/>
                </a:gs>
                <a:gs pos="58999">
                  <a:srgbClr val="212121">
                    <a:alpha val="48627"/>
                  </a:srgbClr>
                </a:gs>
                <a:gs pos="100000">
                  <a:srgbClr val="000000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</p:txBody>
        </p:sp>
        <p:sp>
          <p:nvSpPr>
            <p:cNvPr id="399" name="Google Shape;399;g2136e510fe8_2_357"/>
            <p:cNvSpPr/>
            <p:nvPr/>
          </p:nvSpPr>
          <p:spPr>
            <a:xfrm>
              <a:off x="1304822" y="5673708"/>
              <a:ext cx="9697200" cy="39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685800" dist="50800" dir="5400000" sx="105000" sy="105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Unified </a:t>
              </a:r>
              <a:r>
                <a:rPr lang="en-US" sz="1100" b="0" i="0" u="none" strike="noStrike" cap="none">
                  <a:solidFill>
                    <a:srgbClr val="FC0000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Agent | Agentless</a:t>
              </a:r>
              <a:endParaRPr sz="1100" b="0" i="0" u="none" strike="noStrike" cap="none">
                <a:solidFill>
                  <a:srgbClr val="000000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</p:txBody>
        </p:sp>
      </p:grpSp>
      <p:sp>
        <p:nvSpPr>
          <p:cNvPr id="400" name="Google Shape;400;g2136e510fe8_2_357"/>
          <p:cNvSpPr/>
          <p:nvPr/>
        </p:nvSpPr>
        <p:spPr>
          <a:xfrm flipH="1">
            <a:off x="901793" y="3540832"/>
            <a:ext cx="7253400" cy="710100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500" tIns="81000" rIns="0" bIns="81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2136e510fe8_2_357"/>
          <p:cNvSpPr/>
          <p:nvPr/>
        </p:nvSpPr>
        <p:spPr>
          <a:xfrm>
            <a:off x="6946404" y="1261401"/>
            <a:ext cx="1215300" cy="1202100"/>
          </a:xfrm>
          <a:prstGeom prst="rect">
            <a:avLst/>
          </a:prstGeom>
          <a:solidFill>
            <a:srgbClr val="FC0000"/>
          </a:solidFill>
          <a:ln>
            <a:noFill/>
          </a:ln>
          <a:effectLst>
            <a:outerShdw blurRad="685800" dist="50800" dir="5400000" sx="105000" sy="105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2136e510fe8_2_357"/>
          <p:cNvSpPr txBox="1"/>
          <p:nvPr/>
        </p:nvSpPr>
        <p:spPr>
          <a:xfrm>
            <a:off x="3443108" y="3602758"/>
            <a:ext cx="21711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Data Fabric</a:t>
            </a:r>
            <a:endParaRPr sz="1000" b="0" i="0" u="none" strike="noStrike" cap="none">
              <a:solidFill>
                <a:schemeClr val="lt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403" name="Google Shape;403;g2136e510fe8_2_357"/>
          <p:cNvSpPr/>
          <p:nvPr/>
        </p:nvSpPr>
        <p:spPr>
          <a:xfrm>
            <a:off x="888918" y="2989126"/>
            <a:ext cx="7302509" cy="151323"/>
          </a:xfrm>
          <a:custGeom>
            <a:avLst/>
            <a:gdLst/>
            <a:ahLst/>
            <a:cxnLst/>
            <a:rect l="l" t="t" r="r" b="b"/>
            <a:pathLst>
              <a:path w="7959138" h="796436" extrusionOk="0">
                <a:moveTo>
                  <a:pt x="389567" y="0"/>
                </a:moveTo>
                <a:lnTo>
                  <a:pt x="7585803" y="5410"/>
                </a:lnTo>
                <a:lnTo>
                  <a:pt x="7959138" y="796436"/>
                </a:lnTo>
                <a:lnTo>
                  <a:pt x="0" y="796436"/>
                </a:lnTo>
                <a:lnTo>
                  <a:pt x="389567" y="0"/>
                </a:lnTo>
                <a:close/>
              </a:path>
            </a:pathLst>
          </a:custGeom>
          <a:gradFill>
            <a:gsLst>
              <a:gs pos="0">
                <a:srgbClr val="A5A5A5"/>
              </a:gs>
              <a:gs pos="58999">
                <a:srgbClr val="212121">
                  <a:alpha val="48627"/>
                </a:srgbClr>
              </a:gs>
              <a:gs pos="100000">
                <a:srgbClr val="000000"/>
              </a:gs>
            </a:gsLst>
            <a:lin ang="16200038" scaled="0"/>
          </a:gra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2136e510fe8_2_357"/>
          <p:cNvSpPr/>
          <p:nvPr/>
        </p:nvSpPr>
        <p:spPr>
          <a:xfrm>
            <a:off x="893817" y="3131132"/>
            <a:ext cx="7272900" cy="296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85800" dist="50800" dir="5400000" sx="105000" sy="105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Automation &amp; Orchestration</a:t>
            </a:r>
            <a:endParaRPr sz="1100" b="0" i="0" u="none" strike="noStrike" cap="none">
              <a:solidFill>
                <a:srgbClr val="000000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grpSp>
        <p:nvGrpSpPr>
          <p:cNvPr id="405" name="Google Shape;405;g2136e510fe8_2_357"/>
          <p:cNvGrpSpPr/>
          <p:nvPr/>
        </p:nvGrpSpPr>
        <p:grpSpPr>
          <a:xfrm>
            <a:off x="1061797" y="3852875"/>
            <a:ext cx="6933236" cy="276011"/>
            <a:chOff x="1135787" y="3884864"/>
            <a:chExt cx="5854785" cy="276011"/>
          </a:xfrm>
        </p:grpSpPr>
        <p:sp>
          <p:nvSpPr>
            <p:cNvPr id="406" name="Google Shape;406;g2136e510fe8_2_357"/>
            <p:cNvSpPr/>
            <p:nvPr/>
          </p:nvSpPr>
          <p:spPr>
            <a:xfrm flipH="1">
              <a:off x="5518472" y="3884875"/>
              <a:ext cx="1472100" cy="2760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APIs &amp; Ecosystem</a:t>
              </a:r>
              <a:endParaRPr sz="900" b="0" i="0" u="none" strike="noStrike" cap="non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</p:txBody>
        </p:sp>
        <p:sp>
          <p:nvSpPr>
            <p:cNvPr id="407" name="Google Shape;407;g2136e510fe8_2_357"/>
            <p:cNvSpPr/>
            <p:nvPr/>
          </p:nvSpPr>
          <p:spPr>
            <a:xfrm flipH="1">
              <a:off x="1135787" y="3884864"/>
              <a:ext cx="1330200" cy="2760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Threat Graph</a:t>
              </a:r>
              <a:endParaRPr sz="900" b="0" i="0" u="none" strike="noStrike" cap="non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</p:txBody>
        </p:sp>
        <p:sp>
          <p:nvSpPr>
            <p:cNvPr id="408" name="Google Shape;408;g2136e510fe8_2_357"/>
            <p:cNvSpPr/>
            <p:nvPr/>
          </p:nvSpPr>
          <p:spPr>
            <a:xfrm flipH="1">
              <a:off x="2596674" y="3884864"/>
              <a:ext cx="1330200" cy="2760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Asset Graph</a:t>
              </a:r>
              <a:endParaRPr sz="900" b="0" i="0" u="none" strike="noStrike" cap="non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</p:txBody>
        </p:sp>
        <p:sp>
          <p:nvSpPr>
            <p:cNvPr id="409" name="Google Shape;409;g2136e510fe8_2_357"/>
            <p:cNvSpPr/>
            <p:nvPr/>
          </p:nvSpPr>
          <p:spPr>
            <a:xfrm flipH="1">
              <a:off x="4057560" y="3884864"/>
              <a:ext cx="1330200" cy="2760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Intel Graph</a:t>
              </a:r>
              <a:endParaRPr sz="900" b="0" i="0" u="none" strike="noStrike" cap="non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</p:txBody>
        </p:sp>
      </p:grpSp>
      <p:sp>
        <p:nvSpPr>
          <p:cNvPr id="410" name="Google Shape;410;g2136e510fe8_2_357"/>
          <p:cNvSpPr txBox="1"/>
          <p:nvPr/>
        </p:nvSpPr>
        <p:spPr>
          <a:xfrm>
            <a:off x="7140867" y="1960513"/>
            <a:ext cx="1114200" cy="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Observability</a:t>
            </a:r>
            <a:r>
              <a:rPr lang="en-US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2136e510fe8_2_357"/>
          <p:cNvSpPr/>
          <p:nvPr/>
        </p:nvSpPr>
        <p:spPr>
          <a:xfrm rot="-3185071">
            <a:off x="7140221" y="1524973"/>
            <a:ext cx="300796" cy="295965"/>
          </a:xfrm>
          <a:custGeom>
            <a:avLst/>
            <a:gdLst/>
            <a:ahLst/>
            <a:cxnLst/>
            <a:rect l="l" t="t" r="r" b="b"/>
            <a:pathLst>
              <a:path w="478593" h="470906" extrusionOk="0">
                <a:moveTo>
                  <a:pt x="267705" y="470880"/>
                </a:moveTo>
                <a:cubicBezTo>
                  <a:pt x="120087" y="470880"/>
                  <a:pt x="0" y="350816"/>
                  <a:pt x="0" y="203226"/>
                </a:cubicBezTo>
                <a:cubicBezTo>
                  <a:pt x="0" y="125585"/>
                  <a:pt x="33686" y="51857"/>
                  <a:pt x="92420" y="933"/>
                </a:cubicBezTo>
                <a:cubicBezTo>
                  <a:pt x="94013" y="-443"/>
                  <a:pt x="96442" y="-281"/>
                  <a:pt x="97819" y="1311"/>
                </a:cubicBezTo>
                <a:cubicBezTo>
                  <a:pt x="99195" y="2904"/>
                  <a:pt x="99033" y="5332"/>
                  <a:pt x="97441" y="6709"/>
                </a:cubicBezTo>
                <a:cubicBezTo>
                  <a:pt x="40380" y="56175"/>
                  <a:pt x="7666" y="127798"/>
                  <a:pt x="7666" y="203226"/>
                </a:cubicBezTo>
                <a:cubicBezTo>
                  <a:pt x="7666" y="346579"/>
                  <a:pt x="124325" y="463216"/>
                  <a:pt x="267705" y="463216"/>
                </a:cubicBezTo>
                <a:cubicBezTo>
                  <a:pt x="347709" y="463216"/>
                  <a:pt x="422072" y="427188"/>
                  <a:pt x="471764" y="364390"/>
                </a:cubicBezTo>
                <a:cubicBezTo>
                  <a:pt x="473087" y="362744"/>
                  <a:pt x="475489" y="362447"/>
                  <a:pt x="477135" y="363770"/>
                </a:cubicBezTo>
                <a:cubicBezTo>
                  <a:pt x="478809" y="365092"/>
                  <a:pt x="479079" y="367494"/>
                  <a:pt x="477756" y="369167"/>
                </a:cubicBezTo>
                <a:cubicBezTo>
                  <a:pt x="426607" y="433827"/>
                  <a:pt x="350031" y="470907"/>
                  <a:pt x="267678" y="470907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2136e510fe8_2_357"/>
          <p:cNvSpPr/>
          <p:nvPr/>
        </p:nvSpPr>
        <p:spPr>
          <a:xfrm rot="-3185071">
            <a:off x="7145266" y="1464166"/>
            <a:ext cx="235900" cy="206349"/>
          </a:xfrm>
          <a:custGeom>
            <a:avLst/>
            <a:gdLst/>
            <a:ahLst/>
            <a:cxnLst/>
            <a:rect l="l" t="t" r="r" b="b"/>
            <a:pathLst>
              <a:path w="375338" h="328320" extrusionOk="0">
                <a:moveTo>
                  <a:pt x="365379" y="328320"/>
                </a:moveTo>
                <a:cubicBezTo>
                  <a:pt x="365109" y="328320"/>
                  <a:pt x="364839" y="328293"/>
                  <a:pt x="364542" y="328239"/>
                </a:cubicBezTo>
                <a:cubicBezTo>
                  <a:pt x="362464" y="327780"/>
                  <a:pt x="361168" y="325729"/>
                  <a:pt x="361627" y="323678"/>
                </a:cubicBezTo>
                <a:cubicBezTo>
                  <a:pt x="365649" y="305408"/>
                  <a:pt x="367673" y="286572"/>
                  <a:pt x="367673" y="267681"/>
                </a:cubicBezTo>
                <a:cubicBezTo>
                  <a:pt x="367673" y="124301"/>
                  <a:pt x="251014" y="7664"/>
                  <a:pt x="107634" y="7664"/>
                </a:cubicBezTo>
                <a:cubicBezTo>
                  <a:pt x="72112" y="7664"/>
                  <a:pt x="37698" y="14681"/>
                  <a:pt x="5334" y="28552"/>
                </a:cubicBezTo>
                <a:cubicBezTo>
                  <a:pt x="3391" y="29389"/>
                  <a:pt x="1124" y="28498"/>
                  <a:pt x="314" y="26528"/>
                </a:cubicBezTo>
                <a:cubicBezTo>
                  <a:pt x="-523" y="24585"/>
                  <a:pt x="368" y="22318"/>
                  <a:pt x="2338" y="21481"/>
                </a:cubicBezTo>
                <a:cubicBezTo>
                  <a:pt x="35646" y="7232"/>
                  <a:pt x="71087" y="0"/>
                  <a:pt x="107634" y="0"/>
                </a:cubicBezTo>
                <a:cubicBezTo>
                  <a:pt x="255252" y="0"/>
                  <a:pt x="375339" y="120064"/>
                  <a:pt x="375339" y="267654"/>
                </a:cubicBezTo>
                <a:cubicBezTo>
                  <a:pt x="375339" y="287111"/>
                  <a:pt x="373234" y="306515"/>
                  <a:pt x="369104" y="325298"/>
                </a:cubicBezTo>
                <a:cubicBezTo>
                  <a:pt x="368699" y="327079"/>
                  <a:pt x="367133" y="328320"/>
                  <a:pt x="365352" y="32832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2136e510fe8_2_357"/>
          <p:cNvSpPr/>
          <p:nvPr/>
        </p:nvSpPr>
        <p:spPr>
          <a:xfrm rot="-3185071">
            <a:off x="7144398" y="1505852"/>
            <a:ext cx="281439" cy="281402"/>
          </a:xfrm>
          <a:custGeom>
            <a:avLst/>
            <a:gdLst/>
            <a:ahLst/>
            <a:cxnLst/>
            <a:rect l="l" t="t" r="r" b="b"/>
            <a:pathLst>
              <a:path w="447795" h="447736" extrusionOk="0">
                <a:moveTo>
                  <a:pt x="223898" y="447736"/>
                </a:moveTo>
                <a:cubicBezTo>
                  <a:pt x="100437" y="447736"/>
                  <a:pt x="0" y="347319"/>
                  <a:pt x="0" y="223882"/>
                </a:cubicBezTo>
                <a:cubicBezTo>
                  <a:pt x="0" y="100444"/>
                  <a:pt x="100437" y="0"/>
                  <a:pt x="223898" y="0"/>
                </a:cubicBezTo>
                <a:cubicBezTo>
                  <a:pt x="347358" y="0"/>
                  <a:pt x="447795" y="100417"/>
                  <a:pt x="447795" y="223855"/>
                </a:cubicBezTo>
                <a:cubicBezTo>
                  <a:pt x="447795" y="262554"/>
                  <a:pt x="437754" y="300713"/>
                  <a:pt x="418752" y="334176"/>
                </a:cubicBezTo>
                <a:cubicBezTo>
                  <a:pt x="417699" y="336011"/>
                  <a:pt x="415351" y="336659"/>
                  <a:pt x="413515" y="335606"/>
                </a:cubicBezTo>
                <a:cubicBezTo>
                  <a:pt x="411680" y="334554"/>
                  <a:pt x="411032" y="332233"/>
                  <a:pt x="412058" y="330371"/>
                </a:cubicBezTo>
                <a:cubicBezTo>
                  <a:pt x="430412" y="298041"/>
                  <a:pt x="440102" y="261204"/>
                  <a:pt x="440102" y="223828"/>
                </a:cubicBezTo>
                <a:cubicBezTo>
                  <a:pt x="440102" y="104627"/>
                  <a:pt x="343094" y="7637"/>
                  <a:pt x="223871" y="7637"/>
                </a:cubicBezTo>
                <a:cubicBezTo>
                  <a:pt x="104647" y="7637"/>
                  <a:pt x="7666" y="104654"/>
                  <a:pt x="7666" y="223855"/>
                </a:cubicBezTo>
                <a:cubicBezTo>
                  <a:pt x="7666" y="343055"/>
                  <a:pt x="104674" y="440045"/>
                  <a:pt x="223898" y="440045"/>
                </a:cubicBezTo>
                <a:cubicBezTo>
                  <a:pt x="271160" y="440045"/>
                  <a:pt x="316048" y="425067"/>
                  <a:pt x="353728" y="396758"/>
                </a:cubicBezTo>
                <a:cubicBezTo>
                  <a:pt x="355429" y="395490"/>
                  <a:pt x="357831" y="395841"/>
                  <a:pt x="359100" y="397514"/>
                </a:cubicBezTo>
                <a:cubicBezTo>
                  <a:pt x="360368" y="399214"/>
                  <a:pt x="360045" y="401616"/>
                  <a:pt x="358344" y="402884"/>
                </a:cubicBezTo>
                <a:cubicBezTo>
                  <a:pt x="319341" y="432219"/>
                  <a:pt x="272861" y="447709"/>
                  <a:pt x="223925" y="447709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2136e510fe8_2_357"/>
          <p:cNvSpPr/>
          <p:nvPr/>
        </p:nvSpPr>
        <p:spPr>
          <a:xfrm rot="-3185071">
            <a:off x="7457970" y="1732551"/>
            <a:ext cx="48348" cy="123663"/>
          </a:xfrm>
          <a:custGeom>
            <a:avLst/>
            <a:gdLst/>
            <a:ahLst/>
            <a:cxnLst/>
            <a:rect l="l" t="t" r="r" b="b"/>
            <a:pathLst>
              <a:path w="76926" h="196759" extrusionOk="0">
                <a:moveTo>
                  <a:pt x="38490" y="196760"/>
                </a:moveTo>
                <a:cubicBezTo>
                  <a:pt x="17275" y="196760"/>
                  <a:pt x="0" y="179489"/>
                  <a:pt x="0" y="158277"/>
                </a:cubicBezTo>
                <a:lnTo>
                  <a:pt x="0" y="3832"/>
                </a:lnTo>
                <a:cubicBezTo>
                  <a:pt x="0" y="1727"/>
                  <a:pt x="1727" y="0"/>
                  <a:pt x="3833" y="0"/>
                </a:cubicBezTo>
                <a:lnTo>
                  <a:pt x="21944" y="0"/>
                </a:lnTo>
                <a:cubicBezTo>
                  <a:pt x="24077" y="0"/>
                  <a:pt x="25777" y="1727"/>
                  <a:pt x="25777" y="3832"/>
                </a:cubicBezTo>
                <a:cubicBezTo>
                  <a:pt x="25777" y="5937"/>
                  <a:pt x="24050" y="7664"/>
                  <a:pt x="21944" y="7664"/>
                </a:cubicBezTo>
                <a:lnTo>
                  <a:pt x="7666" y="7664"/>
                </a:lnTo>
                <a:lnTo>
                  <a:pt x="7666" y="158277"/>
                </a:lnTo>
                <a:cubicBezTo>
                  <a:pt x="7666" y="175252"/>
                  <a:pt x="21486" y="189069"/>
                  <a:pt x="38463" y="189069"/>
                </a:cubicBezTo>
                <a:cubicBezTo>
                  <a:pt x="55441" y="189069"/>
                  <a:pt x="69261" y="175252"/>
                  <a:pt x="69261" y="158277"/>
                </a:cubicBezTo>
                <a:lnTo>
                  <a:pt x="69261" y="57859"/>
                </a:lnTo>
                <a:cubicBezTo>
                  <a:pt x="69261" y="55755"/>
                  <a:pt x="70989" y="54027"/>
                  <a:pt x="73094" y="54027"/>
                </a:cubicBezTo>
                <a:cubicBezTo>
                  <a:pt x="75199" y="54027"/>
                  <a:pt x="76927" y="55755"/>
                  <a:pt x="76927" y="57859"/>
                </a:cubicBezTo>
                <a:lnTo>
                  <a:pt x="76927" y="158277"/>
                </a:lnTo>
                <a:cubicBezTo>
                  <a:pt x="76927" y="179489"/>
                  <a:pt x="59652" y="196760"/>
                  <a:pt x="38436" y="19676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2136e510fe8_2_357"/>
          <p:cNvSpPr/>
          <p:nvPr/>
        </p:nvSpPr>
        <p:spPr>
          <a:xfrm rot="-3185071">
            <a:off x="7497569" y="1802613"/>
            <a:ext cx="26159" cy="26154"/>
          </a:xfrm>
          <a:custGeom>
            <a:avLst/>
            <a:gdLst/>
            <a:ahLst/>
            <a:cxnLst/>
            <a:rect l="l" t="t" r="r" b="b"/>
            <a:pathLst>
              <a:path w="41621" h="41613" extrusionOk="0">
                <a:moveTo>
                  <a:pt x="20811" y="41614"/>
                </a:moveTo>
                <a:cubicBezTo>
                  <a:pt x="9339" y="41614"/>
                  <a:pt x="0" y="32276"/>
                  <a:pt x="0" y="20807"/>
                </a:cubicBezTo>
                <a:cubicBezTo>
                  <a:pt x="0" y="9337"/>
                  <a:pt x="9339" y="0"/>
                  <a:pt x="20811" y="0"/>
                </a:cubicBezTo>
                <a:cubicBezTo>
                  <a:pt x="32282" y="0"/>
                  <a:pt x="41621" y="9337"/>
                  <a:pt x="41621" y="20807"/>
                </a:cubicBezTo>
                <a:cubicBezTo>
                  <a:pt x="41621" y="32276"/>
                  <a:pt x="32282" y="41614"/>
                  <a:pt x="20811" y="41614"/>
                </a:cubicBezTo>
                <a:close/>
                <a:moveTo>
                  <a:pt x="20811" y="7664"/>
                </a:moveTo>
                <a:cubicBezTo>
                  <a:pt x="13550" y="7664"/>
                  <a:pt x="7666" y="13547"/>
                  <a:pt x="7666" y="20807"/>
                </a:cubicBezTo>
                <a:cubicBezTo>
                  <a:pt x="7666" y="28066"/>
                  <a:pt x="13550" y="33949"/>
                  <a:pt x="20811" y="33949"/>
                </a:cubicBezTo>
                <a:cubicBezTo>
                  <a:pt x="28072" y="33949"/>
                  <a:pt x="33956" y="28066"/>
                  <a:pt x="33956" y="20807"/>
                </a:cubicBezTo>
                <a:cubicBezTo>
                  <a:pt x="33956" y="13547"/>
                  <a:pt x="28072" y="7664"/>
                  <a:pt x="20811" y="7664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2136e510fe8_2_357"/>
          <p:cNvSpPr/>
          <p:nvPr/>
        </p:nvSpPr>
        <p:spPr>
          <a:xfrm flipH="1">
            <a:off x="905318" y="2606687"/>
            <a:ext cx="1752900" cy="334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Managed Threat Hunting</a:t>
            </a:r>
            <a:endParaRPr sz="900" b="0" i="0" u="none" strike="noStrike" cap="none">
              <a:solidFill>
                <a:schemeClr val="lt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417" name="Google Shape;417;g2136e510fe8_2_357"/>
          <p:cNvSpPr/>
          <p:nvPr/>
        </p:nvSpPr>
        <p:spPr>
          <a:xfrm flipH="1">
            <a:off x="2747598" y="2606689"/>
            <a:ext cx="2141400" cy="334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Managed Detection &amp; Response</a:t>
            </a:r>
            <a:endParaRPr sz="900" b="0" i="0" u="none" strike="noStrike" cap="none">
              <a:solidFill>
                <a:schemeClr val="lt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418" name="Google Shape;418;g2136e510fe8_2_357"/>
          <p:cNvSpPr/>
          <p:nvPr/>
        </p:nvSpPr>
        <p:spPr>
          <a:xfrm flipH="1">
            <a:off x="4978471" y="2606687"/>
            <a:ext cx="1613400" cy="334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Incident Response</a:t>
            </a:r>
            <a:endParaRPr sz="900" b="0" i="0" u="none" strike="noStrike" cap="none">
              <a:solidFill>
                <a:schemeClr val="lt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419" name="Google Shape;419;g2136e510fe8_2_357"/>
          <p:cNvSpPr/>
          <p:nvPr/>
        </p:nvSpPr>
        <p:spPr>
          <a:xfrm flipH="1">
            <a:off x="6681540" y="2606687"/>
            <a:ext cx="1472100" cy="334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Proactive Services</a:t>
            </a:r>
            <a:endParaRPr sz="900" b="0" i="0" u="none" strike="noStrike" cap="none">
              <a:solidFill>
                <a:schemeClr val="lt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420" name="Google Shape;420;g2136e510fe8_2_357"/>
          <p:cNvSpPr/>
          <p:nvPr/>
        </p:nvSpPr>
        <p:spPr>
          <a:xfrm>
            <a:off x="5746822" y="1261401"/>
            <a:ext cx="1215300" cy="1202100"/>
          </a:xfrm>
          <a:prstGeom prst="rect">
            <a:avLst/>
          </a:prstGeom>
          <a:solidFill>
            <a:srgbClr val="FC0000"/>
          </a:solidFill>
          <a:ln>
            <a:noFill/>
          </a:ln>
          <a:effectLst>
            <a:outerShdw blurRad="685800" dist="50800" dir="5400000" sx="105000" sy="105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1" name="Google Shape;421;g2136e510fe8_2_357"/>
          <p:cNvGrpSpPr/>
          <p:nvPr/>
        </p:nvGrpSpPr>
        <p:grpSpPr>
          <a:xfrm>
            <a:off x="5976150" y="1483796"/>
            <a:ext cx="360091" cy="357609"/>
            <a:chOff x="9608257" y="2153290"/>
            <a:chExt cx="639025" cy="634622"/>
          </a:xfrm>
        </p:grpSpPr>
        <p:grpSp>
          <p:nvGrpSpPr>
            <p:cNvPr id="422" name="Google Shape;422;g2136e510fe8_2_357"/>
            <p:cNvGrpSpPr/>
            <p:nvPr/>
          </p:nvGrpSpPr>
          <p:grpSpPr>
            <a:xfrm>
              <a:off x="9608257" y="2153290"/>
              <a:ext cx="635721" cy="634622"/>
              <a:chOff x="9608257" y="2153290"/>
              <a:chExt cx="635721" cy="634622"/>
            </a:xfrm>
          </p:grpSpPr>
          <p:sp>
            <p:nvSpPr>
              <p:cNvPr id="423" name="Google Shape;423;g2136e510fe8_2_357"/>
              <p:cNvSpPr/>
              <p:nvPr/>
            </p:nvSpPr>
            <p:spPr>
              <a:xfrm>
                <a:off x="9608257" y="2153290"/>
                <a:ext cx="186255" cy="185933"/>
              </a:xfrm>
              <a:custGeom>
                <a:avLst/>
                <a:gdLst/>
                <a:ahLst/>
                <a:cxnLst/>
                <a:rect l="l" t="t" r="r" b="b"/>
                <a:pathLst>
                  <a:path w="186255" h="185933" extrusionOk="0">
                    <a:moveTo>
                      <a:pt x="5658" y="185934"/>
                    </a:moveTo>
                    <a:cubicBezTo>
                      <a:pt x="2551" y="185934"/>
                      <a:pt x="0" y="183420"/>
                      <a:pt x="0" y="180285"/>
                    </a:cubicBezTo>
                    <a:lnTo>
                      <a:pt x="0" y="107251"/>
                    </a:lnTo>
                    <a:cubicBezTo>
                      <a:pt x="0" y="48091"/>
                      <a:pt x="48207" y="0"/>
                      <a:pt x="107436" y="0"/>
                    </a:cubicBezTo>
                    <a:lnTo>
                      <a:pt x="180598" y="0"/>
                    </a:lnTo>
                    <a:cubicBezTo>
                      <a:pt x="183705" y="0"/>
                      <a:pt x="186256" y="2514"/>
                      <a:pt x="186256" y="5648"/>
                    </a:cubicBezTo>
                    <a:cubicBezTo>
                      <a:pt x="186256" y="8782"/>
                      <a:pt x="183737" y="11296"/>
                      <a:pt x="180598" y="11296"/>
                    </a:cubicBezTo>
                    <a:lnTo>
                      <a:pt x="107436" y="11296"/>
                    </a:lnTo>
                    <a:cubicBezTo>
                      <a:pt x="54421" y="11296"/>
                      <a:pt x="11316" y="54327"/>
                      <a:pt x="11316" y="107251"/>
                    </a:cubicBezTo>
                    <a:lnTo>
                      <a:pt x="11316" y="180285"/>
                    </a:lnTo>
                    <a:cubicBezTo>
                      <a:pt x="11316" y="183420"/>
                      <a:pt x="8798" y="185934"/>
                      <a:pt x="5658" y="1859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g2136e510fe8_2_357"/>
              <p:cNvSpPr/>
              <p:nvPr/>
            </p:nvSpPr>
            <p:spPr>
              <a:xfrm>
                <a:off x="9608257" y="2601979"/>
                <a:ext cx="186255" cy="185933"/>
              </a:xfrm>
              <a:custGeom>
                <a:avLst/>
                <a:gdLst/>
                <a:ahLst/>
                <a:cxnLst/>
                <a:rect l="l" t="t" r="r" b="b"/>
                <a:pathLst>
                  <a:path w="186255" h="185933" extrusionOk="0">
                    <a:moveTo>
                      <a:pt x="180598" y="185934"/>
                    </a:moveTo>
                    <a:lnTo>
                      <a:pt x="107436" y="185934"/>
                    </a:lnTo>
                    <a:cubicBezTo>
                      <a:pt x="48207" y="185934"/>
                      <a:pt x="0" y="137842"/>
                      <a:pt x="0" y="78683"/>
                    </a:cubicBezTo>
                    <a:lnTo>
                      <a:pt x="0" y="5648"/>
                    </a:lnTo>
                    <a:cubicBezTo>
                      <a:pt x="0" y="2514"/>
                      <a:pt x="2518" y="0"/>
                      <a:pt x="5658" y="0"/>
                    </a:cubicBezTo>
                    <a:cubicBezTo>
                      <a:pt x="8798" y="0"/>
                      <a:pt x="11316" y="2514"/>
                      <a:pt x="11316" y="5648"/>
                    </a:cubicBezTo>
                    <a:lnTo>
                      <a:pt x="11316" y="78683"/>
                    </a:lnTo>
                    <a:cubicBezTo>
                      <a:pt x="11316" y="131606"/>
                      <a:pt x="54421" y="174637"/>
                      <a:pt x="107436" y="174637"/>
                    </a:cubicBezTo>
                    <a:lnTo>
                      <a:pt x="180598" y="174637"/>
                    </a:lnTo>
                    <a:cubicBezTo>
                      <a:pt x="183705" y="174637"/>
                      <a:pt x="186256" y="177151"/>
                      <a:pt x="186256" y="180285"/>
                    </a:cubicBezTo>
                    <a:cubicBezTo>
                      <a:pt x="186256" y="183420"/>
                      <a:pt x="183737" y="185934"/>
                      <a:pt x="180598" y="1859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g2136e510fe8_2_357"/>
              <p:cNvSpPr/>
              <p:nvPr/>
            </p:nvSpPr>
            <p:spPr>
              <a:xfrm>
                <a:off x="10057723" y="2153290"/>
                <a:ext cx="186255" cy="185933"/>
              </a:xfrm>
              <a:custGeom>
                <a:avLst/>
                <a:gdLst/>
                <a:ahLst/>
                <a:cxnLst/>
                <a:rect l="l" t="t" r="r" b="b"/>
                <a:pathLst>
                  <a:path w="186255" h="185933" extrusionOk="0">
                    <a:moveTo>
                      <a:pt x="180598" y="185934"/>
                    </a:moveTo>
                    <a:cubicBezTo>
                      <a:pt x="177491" y="185934"/>
                      <a:pt x="174940" y="183420"/>
                      <a:pt x="174940" y="180285"/>
                    </a:cubicBezTo>
                    <a:lnTo>
                      <a:pt x="174940" y="107251"/>
                    </a:lnTo>
                    <a:cubicBezTo>
                      <a:pt x="174940" y="54327"/>
                      <a:pt x="131834" y="11296"/>
                      <a:pt x="78819" y="11296"/>
                    </a:cubicBezTo>
                    <a:lnTo>
                      <a:pt x="5658" y="11296"/>
                    </a:lnTo>
                    <a:cubicBezTo>
                      <a:pt x="2551" y="11296"/>
                      <a:pt x="0" y="8782"/>
                      <a:pt x="0" y="5648"/>
                    </a:cubicBezTo>
                    <a:cubicBezTo>
                      <a:pt x="0" y="2514"/>
                      <a:pt x="2518" y="0"/>
                      <a:pt x="5658" y="0"/>
                    </a:cubicBezTo>
                    <a:lnTo>
                      <a:pt x="78819" y="0"/>
                    </a:lnTo>
                    <a:cubicBezTo>
                      <a:pt x="138048" y="0"/>
                      <a:pt x="186256" y="48091"/>
                      <a:pt x="186256" y="107251"/>
                    </a:cubicBezTo>
                    <a:lnTo>
                      <a:pt x="186256" y="180285"/>
                    </a:lnTo>
                    <a:cubicBezTo>
                      <a:pt x="186256" y="183420"/>
                      <a:pt x="183737" y="185934"/>
                      <a:pt x="180598" y="1859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g2136e510fe8_2_357"/>
              <p:cNvSpPr/>
              <p:nvPr/>
            </p:nvSpPr>
            <p:spPr>
              <a:xfrm>
                <a:off x="10057723" y="2601979"/>
                <a:ext cx="186255" cy="185933"/>
              </a:xfrm>
              <a:custGeom>
                <a:avLst/>
                <a:gdLst/>
                <a:ahLst/>
                <a:cxnLst/>
                <a:rect l="l" t="t" r="r" b="b"/>
                <a:pathLst>
                  <a:path w="186255" h="185933" extrusionOk="0">
                    <a:moveTo>
                      <a:pt x="78819" y="185934"/>
                    </a:moveTo>
                    <a:lnTo>
                      <a:pt x="5658" y="185934"/>
                    </a:lnTo>
                    <a:cubicBezTo>
                      <a:pt x="2551" y="185934"/>
                      <a:pt x="0" y="183420"/>
                      <a:pt x="0" y="180285"/>
                    </a:cubicBezTo>
                    <a:cubicBezTo>
                      <a:pt x="0" y="177151"/>
                      <a:pt x="2518" y="174637"/>
                      <a:pt x="5658" y="174637"/>
                    </a:cubicBezTo>
                    <a:lnTo>
                      <a:pt x="78819" y="174637"/>
                    </a:lnTo>
                    <a:cubicBezTo>
                      <a:pt x="131834" y="174637"/>
                      <a:pt x="174940" y="131574"/>
                      <a:pt x="174940" y="78683"/>
                    </a:cubicBezTo>
                    <a:lnTo>
                      <a:pt x="174940" y="5648"/>
                    </a:lnTo>
                    <a:cubicBezTo>
                      <a:pt x="174940" y="2514"/>
                      <a:pt x="177458" y="0"/>
                      <a:pt x="180598" y="0"/>
                    </a:cubicBezTo>
                    <a:cubicBezTo>
                      <a:pt x="183737" y="0"/>
                      <a:pt x="186256" y="2514"/>
                      <a:pt x="186256" y="5648"/>
                    </a:cubicBezTo>
                    <a:lnTo>
                      <a:pt x="186256" y="78683"/>
                    </a:lnTo>
                    <a:cubicBezTo>
                      <a:pt x="186256" y="137810"/>
                      <a:pt x="138048" y="185934"/>
                      <a:pt x="78819" y="1859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" name="Google Shape;427;g2136e510fe8_2_357"/>
            <p:cNvSpPr/>
            <p:nvPr/>
          </p:nvSpPr>
          <p:spPr>
            <a:xfrm>
              <a:off x="9681712" y="2359008"/>
              <a:ext cx="495417" cy="229845"/>
            </a:xfrm>
            <a:custGeom>
              <a:avLst/>
              <a:gdLst/>
              <a:ahLst/>
              <a:cxnLst/>
              <a:rect l="l" t="t" r="r" b="b"/>
              <a:pathLst>
                <a:path w="495417" h="229845" extrusionOk="0">
                  <a:moveTo>
                    <a:pt x="247709" y="229846"/>
                  </a:moveTo>
                  <a:cubicBezTo>
                    <a:pt x="153943" y="229846"/>
                    <a:pt x="64822" y="189296"/>
                    <a:pt x="3238" y="118612"/>
                  </a:cubicBezTo>
                  <a:lnTo>
                    <a:pt x="0" y="114923"/>
                  </a:lnTo>
                  <a:lnTo>
                    <a:pt x="3238" y="111234"/>
                  </a:lnTo>
                  <a:cubicBezTo>
                    <a:pt x="64822" y="40550"/>
                    <a:pt x="153943" y="0"/>
                    <a:pt x="247709" y="0"/>
                  </a:cubicBezTo>
                  <a:cubicBezTo>
                    <a:pt x="341474" y="0"/>
                    <a:pt x="430596" y="40550"/>
                    <a:pt x="492179" y="111234"/>
                  </a:cubicBezTo>
                  <a:lnTo>
                    <a:pt x="495417" y="114923"/>
                  </a:lnTo>
                  <a:lnTo>
                    <a:pt x="492179" y="118612"/>
                  </a:lnTo>
                  <a:cubicBezTo>
                    <a:pt x="430596" y="189296"/>
                    <a:pt x="341474" y="229846"/>
                    <a:pt x="247709" y="229846"/>
                  </a:cubicBezTo>
                  <a:close/>
                  <a:moveTo>
                    <a:pt x="15044" y="114890"/>
                  </a:moveTo>
                  <a:cubicBezTo>
                    <a:pt x="74339" y="180840"/>
                    <a:pt x="158882" y="218549"/>
                    <a:pt x="247709" y="218549"/>
                  </a:cubicBezTo>
                  <a:cubicBezTo>
                    <a:pt x="336536" y="218549"/>
                    <a:pt x="421079" y="180840"/>
                    <a:pt x="480373" y="114890"/>
                  </a:cubicBezTo>
                  <a:cubicBezTo>
                    <a:pt x="421079" y="48940"/>
                    <a:pt x="336536" y="11231"/>
                    <a:pt x="247709" y="11231"/>
                  </a:cubicBezTo>
                  <a:cubicBezTo>
                    <a:pt x="158882" y="11231"/>
                    <a:pt x="74339" y="48940"/>
                    <a:pt x="15044" y="11489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g2136e510fe8_2_357"/>
            <p:cNvSpPr/>
            <p:nvPr/>
          </p:nvSpPr>
          <p:spPr>
            <a:xfrm>
              <a:off x="9830521" y="2375169"/>
              <a:ext cx="197800" cy="197458"/>
            </a:xfrm>
            <a:custGeom>
              <a:avLst/>
              <a:gdLst/>
              <a:ahLst/>
              <a:cxnLst/>
              <a:rect l="l" t="t" r="r" b="b"/>
              <a:pathLst>
                <a:path w="197800" h="197458" extrusionOk="0">
                  <a:moveTo>
                    <a:pt x="98900" y="197458"/>
                  </a:moveTo>
                  <a:cubicBezTo>
                    <a:pt x="44381" y="197458"/>
                    <a:pt x="0" y="153187"/>
                    <a:pt x="0" y="98729"/>
                  </a:cubicBezTo>
                  <a:cubicBezTo>
                    <a:pt x="0" y="44271"/>
                    <a:pt x="44381" y="0"/>
                    <a:pt x="98900" y="0"/>
                  </a:cubicBezTo>
                  <a:cubicBezTo>
                    <a:pt x="153420" y="0"/>
                    <a:pt x="197801" y="44271"/>
                    <a:pt x="197801" y="98729"/>
                  </a:cubicBezTo>
                  <a:cubicBezTo>
                    <a:pt x="197801" y="153187"/>
                    <a:pt x="153420" y="197458"/>
                    <a:pt x="98900" y="197458"/>
                  </a:cubicBezTo>
                  <a:close/>
                  <a:moveTo>
                    <a:pt x="98900" y="11296"/>
                  </a:moveTo>
                  <a:cubicBezTo>
                    <a:pt x="50595" y="11296"/>
                    <a:pt x="11316" y="50507"/>
                    <a:pt x="11316" y="98729"/>
                  </a:cubicBezTo>
                  <a:cubicBezTo>
                    <a:pt x="11316" y="146951"/>
                    <a:pt x="50595" y="186162"/>
                    <a:pt x="98900" y="186162"/>
                  </a:cubicBezTo>
                  <a:cubicBezTo>
                    <a:pt x="147206" y="186162"/>
                    <a:pt x="186485" y="146951"/>
                    <a:pt x="186485" y="98729"/>
                  </a:cubicBezTo>
                  <a:cubicBezTo>
                    <a:pt x="186485" y="50507"/>
                    <a:pt x="147206" y="11296"/>
                    <a:pt x="98900" y="11296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9" name="Google Shape;429;g2136e510fe8_2_357"/>
            <p:cNvGrpSpPr/>
            <p:nvPr/>
          </p:nvGrpSpPr>
          <p:grpSpPr>
            <a:xfrm>
              <a:off x="9923763" y="2153290"/>
              <a:ext cx="11315" cy="634622"/>
              <a:chOff x="9923763" y="2153290"/>
              <a:chExt cx="11315" cy="634622"/>
            </a:xfrm>
          </p:grpSpPr>
          <p:sp>
            <p:nvSpPr>
              <p:cNvPr id="430" name="Google Shape;430;g2136e510fe8_2_357"/>
              <p:cNvSpPr/>
              <p:nvPr/>
            </p:nvSpPr>
            <p:spPr>
              <a:xfrm>
                <a:off x="9923763" y="2153290"/>
                <a:ext cx="11315" cy="27294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27294" extrusionOk="0">
                    <a:moveTo>
                      <a:pt x="5658" y="27294"/>
                    </a:moveTo>
                    <a:cubicBezTo>
                      <a:pt x="2551" y="27294"/>
                      <a:pt x="0" y="24780"/>
                      <a:pt x="0" y="21646"/>
                    </a:cubicBezTo>
                    <a:lnTo>
                      <a:pt x="0" y="5648"/>
                    </a:lnTo>
                    <a:cubicBezTo>
                      <a:pt x="0" y="2514"/>
                      <a:pt x="2518" y="0"/>
                      <a:pt x="5658" y="0"/>
                    </a:cubicBezTo>
                    <a:cubicBezTo>
                      <a:pt x="8798" y="0"/>
                      <a:pt x="11316" y="2514"/>
                      <a:pt x="11316" y="5648"/>
                    </a:cubicBezTo>
                    <a:lnTo>
                      <a:pt x="11316" y="21646"/>
                    </a:lnTo>
                    <a:cubicBezTo>
                      <a:pt x="11316" y="24780"/>
                      <a:pt x="8798" y="27294"/>
                      <a:pt x="5658" y="272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g2136e510fe8_2_357"/>
              <p:cNvSpPr/>
              <p:nvPr/>
            </p:nvSpPr>
            <p:spPr>
              <a:xfrm>
                <a:off x="9923763" y="2200434"/>
                <a:ext cx="11315" cy="540366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540366" extrusionOk="0">
                    <a:moveTo>
                      <a:pt x="5658" y="540366"/>
                    </a:moveTo>
                    <a:cubicBezTo>
                      <a:pt x="2551" y="540366"/>
                      <a:pt x="0" y="537852"/>
                      <a:pt x="0" y="534718"/>
                    </a:cubicBezTo>
                    <a:lnTo>
                      <a:pt x="0" y="503604"/>
                    </a:lnTo>
                    <a:cubicBezTo>
                      <a:pt x="0" y="500470"/>
                      <a:pt x="2518" y="497956"/>
                      <a:pt x="5658" y="497956"/>
                    </a:cubicBezTo>
                    <a:cubicBezTo>
                      <a:pt x="8798" y="497956"/>
                      <a:pt x="11316" y="500470"/>
                      <a:pt x="11316" y="503604"/>
                    </a:cubicBezTo>
                    <a:lnTo>
                      <a:pt x="11316" y="534718"/>
                    </a:lnTo>
                    <a:cubicBezTo>
                      <a:pt x="11316" y="537852"/>
                      <a:pt x="8798" y="540366"/>
                      <a:pt x="5658" y="540366"/>
                    </a:cubicBezTo>
                    <a:close/>
                    <a:moveTo>
                      <a:pt x="5658" y="478138"/>
                    </a:moveTo>
                    <a:cubicBezTo>
                      <a:pt x="2551" y="478138"/>
                      <a:pt x="0" y="475624"/>
                      <a:pt x="0" y="472490"/>
                    </a:cubicBezTo>
                    <a:lnTo>
                      <a:pt x="0" y="441376"/>
                    </a:lnTo>
                    <a:cubicBezTo>
                      <a:pt x="0" y="438242"/>
                      <a:pt x="2518" y="435728"/>
                      <a:pt x="5658" y="435728"/>
                    </a:cubicBezTo>
                    <a:cubicBezTo>
                      <a:pt x="8798" y="435728"/>
                      <a:pt x="11316" y="438242"/>
                      <a:pt x="11316" y="441376"/>
                    </a:cubicBezTo>
                    <a:lnTo>
                      <a:pt x="11316" y="472490"/>
                    </a:lnTo>
                    <a:cubicBezTo>
                      <a:pt x="11316" y="475624"/>
                      <a:pt x="8798" y="478138"/>
                      <a:pt x="5658" y="478138"/>
                    </a:cubicBezTo>
                    <a:close/>
                    <a:moveTo>
                      <a:pt x="5658" y="415877"/>
                    </a:moveTo>
                    <a:cubicBezTo>
                      <a:pt x="2551" y="415877"/>
                      <a:pt x="0" y="413363"/>
                      <a:pt x="0" y="410229"/>
                    </a:cubicBezTo>
                    <a:lnTo>
                      <a:pt x="0" y="379115"/>
                    </a:lnTo>
                    <a:cubicBezTo>
                      <a:pt x="0" y="375981"/>
                      <a:pt x="2518" y="373467"/>
                      <a:pt x="5658" y="373467"/>
                    </a:cubicBezTo>
                    <a:cubicBezTo>
                      <a:pt x="8798" y="373467"/>
                      <a:pt x="11316" y="375981"/>
                      <a:pt x="11316" y="379115"/>
                    </a:cubicBezTo>
                    <a:lnTo>
                      <a:pt x="11316" y="410229"/>
                    </a:lnTo>
                    <a:cubicBezTo>
                      <a:pt x="11316" y="413363"/>
                      <a:pt x="8798" y="415877"/>
                      <a:pt x="5658" y="415877"/>
                    </a:cubicBezTo>
                    <a:close/>
                    <a:moveTo>
                      <a:pt x="5658" y="353649"/>
                    </a:moveTo>
                    <a:cubicBezTo>
                      <a:pt x="2551" y="353649"/>
                      <a:pt x="0" y="351135"/>
                      <a:pt x="0" y="348001"/>
                    </a:cubicBezTo>
                    <a:lnTo>
                      <a:pt x="0" y="316887"/>
                    </a:lnTo>
                    <a:cubicBezTo>
                      <a:pt x="0" y="313753"/>
                      <a:pt x="2518" y="311239"/>
                      <a:pt x="5658" y="311239"/>
                    </a:cubicBezTo>
                    <a:cubicBezTo>
                      <a:pt x="8798" y="311239"/>
                      <a:pt x="11316" y="313753"/>
                      <a:pt x="11316" y="316887"/>
                    </a:cubicBezTo>
                    <a:lnTo>
                      <a:pt x="11316" y="348001"/>
                    </a:lnTo>
                    <a:cubicBezTo>
                      <a:pt x="11316" y="351135"/>
                      <a:pt x="8798" y="353649"/>
                      <a:pt x="5658" y="353649"/>
                    </a:cubicBezTo>
                    <a:close/>
                    <a:moveTo>
                      <a:pt x="5658" y="291388"/>
                    </a:moveTo>
                    <a:cubicBezTo>
                      <a:pt x="2551" y="291388"/>
                      <a:pt x="0" y="288874"/>
                      <a:pt x="0" y="285740"/>
                    </a:cubicBezTo>
                    <a:lnTo>
                      <a:pt x="0" y="254626"/>
                    </a:lnTo>
                    <a:cubicBezTo>
                      <a:pt x="0" y="251492"/>
                      <a:pt x="2518" y="248978"/>
                      <a:pt x="5658" y="248978"/>
                    </a:cubicBezTo>
                    <a:cubicBezTo>
                      <a:pt x="8798" y="248978"/>
                      <a:pt x="11316" y="251492"/>
                      <a:pt x="11316" y="254626"/>
                    </a:cubicBezTo>
                    <a:lnTo>
                      <a:pt x="11316" y="285740"/>
                    </a:lnTo>
                    <a:cubicBezTo>
                      <a:pt x="11316" y="288874"/>
                      <a:pt x="8798" y="291388"/>
                      <a:pt x="5658" y="291388"/>
                    </a:cubicBezTo>
                    <a:close/>
                    <a:moveTo>
                      <a:pt x="5658" y="229160"/>
                    </a:moveTo>
                    <a:cubicBezTo>
                      <a:pt x="2551" y="229160"/>
                      <a:pt x="0" y="226646"/>
                      <a:pt x="0" y="223512"/>
                    </a:cubicBezTo>
                    <a:lnTo>
                      <a:pt x="0" y="192398"/>
                    </a:lnTo>
                    <a:cubicBezTo>
                      <a:pt x="0" y="189264"/>
                      <a:pt x="2518" y="186750"/>
                      <a:pt x="5658" y="186750"/>
                    </a:cubicBezTo>
                    <a:cubicBezTo>
                      <a:pt x="8798" y="186750"/>
                      <a:pt x="11316" y="189264"/>
                      <a:pt x="11316" y="192398"/>
                    </a:cubicBezTo>
                    <a:lnTo>
                      <a:pt x="11316" y="223512"/>
                    </a:lnTo>
                    <a:cubicBezTo>
                      <a:pt x="11316" y="226646"/>
                      <a:pt x="8798" y="229160"/>
                      <a:pt x="5658" y="229160"/>
                    </a:cubicBezTo>
                    <a:close/>
                    <a:moveTo>
                      <a:pt x="5658" y="166899"/>
                    </a:moveTo>
                    <a:cubicBezTo>
                      <a:pt x="2551" y="166899"/>
                      <a:pt x="0" y="164385"/>
                      <a:pt x="0" y="161251"/>
                    </a:cubicBezTo>
                    <a:lnTo>
                      <a:pt x="0" y="130137"/>
                    </a:lnTo>
                    <a:cubicBezTo>
                      <a:pt x="0" y="127003"/>
                      <a:pt x="2518" y="124489"/>
                      <a:pt x="5658" y="124489"/>
                    </a:cubicBezTo>
                    <a:cubicBezTo>
                      <a:pt x="8798" y="124489"/>
                      <a:pt x="11316" y="127003"/>
                      <a:pt x="11316" y="130137"/>
                    </a:cubicBezTo>
                    <a:lnTo>
                      <a:pt x="11316" y="161251"/>
                    </a:lnTo>
                    <a:cubicBezTo>
                      <a:pt x="11316" y="164385"/>
                      <a:pt x="8798" y="166899"/>
                      <a:pt x="5658" y="166899"/>
                    </a:cubicBezTo>
                    <a:close/>
                    <a:moveTo>
                      <a:pt x="5658" y="104671"/>
                    </a:moveTo>
                    <a:cubicBezTo>
                      <a:pt x="2551" y="104671"/>
                      <a:pt x="0" y="102157"/>
                      <a:pt x="0" y="99023"/>
                    </a:cubicBezTo>
                    <a:lnTo>
                      <a:pt x="0" y="67909"/>
                    </a:lnTo>
                    <a:cubicBezTo>
                      <a:pt x="0" y="64775"/>
                      <a:pt x="2518" y="62261"/>
                      <a:pt x="5658" y="62261"/>
                    </a:cubicBezTo>
                    <a:cubicBezTo>
                      <a:pt x="8798" y="62261"/>
                      <a:pt x="11316" y="64775"/>
                      <a:pt x="11316" y="67909"/>
                    </a:cubicBezTo>
                    <a:lnTo>
                      <a:pt x="11316" y="99023"/>
                    </a:lnTo>
                    <a:cubicBezTo>
                      <a:pt x="11316" y="102157"/>
                      <a:pt x="8798" y="104671"/>
                      <a:pt x="5658" y="104671"/>
                    </a:cubicBezTo>
                    <a:close/>
                    <a:moveTo>
                      <a:pt x="5658" y="42410"/>
                    </a:moveTo>
                    <a:cubicBezTo>
                      <a:pt x="2551" y="42410"/>
                      <a:pt x="0" y="39897"/>
                      <a:pt x="0" y="36762"/>
                    </a:cubicBezTo>
                    <a:lnTo>
                      <a:pt x="0" y="5648"/>
                    </a:lnTo>
                    <a:cubicBezTo>
                      <a:pt x="0" y="2514"/>
                      <a:pt x="2518" y="0"/>
                      <a:pt x="5658" y="0"/>
                    </a:cubicBezTo>
                    <a:cubicBezTo>
                      <a:pt x="8798" y="0"/>
                      <a:pt x="11316" y="2514"/>
                      <a:pt x="11316" y="5648"/>
                    </a:cubicBezTo>
                    <a:lnTo>
                      <a:pt x="11316" y="36762"/>
                    </a:lnTo>
                    <a:cubicBezTo>
                      <a:pt x="11316" y="39897"/>
                      <a:pt x="8798" y="42410"/>
                      <a:pt x="5658" y="42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g2136e510fe8_2_357"/>
              <p:cNvSpPr/>
              <p:nvPr/>
            </p:nvSpPr>
            <p:spPr>
              <a:xfrm>
                <a:off x="9923763" y="2760618"/>
                <a:ext cx="11315" cy="27294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27294" extrusionOk="0">
                    <a:moveTo>
                      <a:pt x="5658" y="27294"/>
                    </a:moveTo>
                    <a:cubicBezTo>
                      <a:pt x="2551" y="27294"/>
                      <a:pt x="0" y="24780"/>
                      <a:pt x="0" y="21646"/>
                    </a:cubicBezTo>
                    <a:lnTo>
                      <a:pt x="0" y="5648"/>
                    </a:lnTo>
                    <a:cubicBezTo>
                      <a:pt x="0" y="2514"/>
                      <a:pt x="2518" y="0"/>
                      <a:pt x="5658" y="0"/>
                    </a:cubicBezTo>
                    <a:cubicBezTo>
                      <a:pt x="8798" y="0"/>
                      <a:pt x="11316" y="2514"/>
                      <a:pt x="11316" y="5648"/>
                    </a:cubicBezTo>
                    <a:lnTo>
                      <a:pt x="11316" y="21646"/>
                    </a:lnTo>
                    <a:cubicBezTo>
                      <a:pt x="11316" y="24780"/>
                      <a:pt x="8798" y="27294"/>
                      <a:pt x="5658" y="272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3" name="Google Shape;433;g2136e510fe8_2_357"/>
            <p:cNvGrpSpPr/>
            <p:nvPr/>
          </p:nvGrpSpPr>
          <p:grpSpPr>
            <a:xfrm>
              <a:off x="9611560" y="2464953"/>
              <a:ext cx="635722" cy="11296"/>
              <a:chOff x="9611560" y="2464953"/>
              <a:chExt cx="635722" cy="11296"/>
            </a:xfrm>
          </p:grpSpPr>
          <p:sp>
            <p:nvSpPr>
              <p:cNvPr id="434" name="Google Shape;434;g2136e510fe8_2_357"/>
              <p:cNvSpPr/>
              <p:nvPr/>
            </p:nvSpPr>
            <p:spPr>
              <a:xfrm>
                <a:off x="9611560" y="2464953"/>
                <a:ext cx="27341" cy="11296"/>
              </a:xfrm>
              <a:custGeom>
                <a:avLst/>
                <a:gdLst/>
                <a:ahLst/>
                <a:cxnLst/>
                <a:rect l="l" t="t" r="r" b="b"/>
                <a:pathLst>
                  <a:path w="27341" h="11296" extrusionOk="0">
                    <a:moveTo>
                      <a:pt x="21684" y="11296"/>
                    </a:moveTo>
                    <a:lnTo>
                      <a:pt x="5658" y="11296"/>
                    </a:lnTo>
                    <a:cubicBezTo>
                      <a:pt x="2551" y="11296"/>
                      <a:pt x="0" y="8782"/>
                      <a:pt x="0" y="5648"/>
                    </a:cubicBezTo>
                    <a:cubicBezTo>
                      <a:pt x="0" y="2514"/>
                      <a:pt x="2518" y="0"/>
                      <a:pt x="5658" y="0"/>
                    </a:cubicBezTo>
                    <a:lnTo>
                      <a:pt x="21684" y="0"/>
                    </a:lnTo>
                    <a:cubicBezTo>
                      <a:pt x="24790" y="0"/>
                      <a:pt x="27341" y="2514"/>
                      <a:pt x="27341" y="5648"/>
                    </a:cubicBezTo>
                    <a:cubicBezTo>
                      <a:pt x="27341" y="8782"/>
                      <a:pt x="24823" y="11296"/>
                      <a:pt x="21684" y="11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g2136e510fe8_2_357"/>
              <p:cNvSpPr/>
              <p:nvPr/>
            </p:nvSpPr>
            <p:spPr>
              <a:xfrm>
                <a:off x="9658655" y="2464953"/>
                <a:ext cx="541433" cy="11296"/>
              </a:xfrm>
              <a:custGeom>
                <a:avLst/>
                <a:gdLst/>
                <a:ahLst/>
                <a:cxnLst/>
                <a:rect l="l" t="t" r="r" b="b"/>
                <a:pathLst>
                  <a:path w="541433" h="11296" extrusionOk="0">
                    <a:moveTo>
                      <a:pt x="535775" y="11296"/>
                    </a:moveTo>
                    <a:lnTo>
                      <a:pt x="504607" y="11296"/>
                    </a:lnTo>
                    <a:cubicBezTo>
                      <a:pt x="501500" y="11296"/>
                      <a:pt x="498949" y="8782"/>
                      <a:pt x="498949" y="5648"/>
                    </a:cubicBezTo>
                    <a:cubicBezTo>
                      <a:pt x="498949" y="2514"/>
                      <a:pt x="501468" y="0"/>
                      <a:pt x="504607" y="0"/>
                    </a:cubicBezTo>
                    <a:lnTo>
                      <a:pt x="535775" y="0"/>
                    </a:lnTo>
                    <a:cubicBezTo>
                      <a:pt x="538882" y="0"/>
                      <a:pt x="541433" y="2514"/>
                      <a:pt x="541433" y="5648"/>
                    </a:cubicBezTo>
                    <a:cubicBezTo>
                      <a:pt x="541433" y="8782"/>
                      <a:pt x="538915" y="11296"/>
                      <a:pt x="535775" y="11296"/>
                    </a:cubicBezTo>
                    <a:close/>
                    <a:moveTo>
                      <a:pt x="473407" y="11296"/>
                    </a:moveTo>
                    <a:lnTo>
                      <a:pt x="442239" y="11296"/>
                    </a:lnTo>
                    <a:cubicBezTo>
                      <a:pt x="439132" y="11296"/>
                      <a:pt x="436581" y="8782"/>
                      <a:pt x="436581" y="5648"/>
                    </a:cubicBezTo>
                    <a:cubicBezTo>
                      <a:pt x="436581" y="2514"/>
                      <a:pt x="439099" y="0"/>
                      <a:pt x="442239" y="0"/>
                    </a:cubicBezTo>
                    <a:lnTo>
                      <a:pt x="473407" y="0"/>
                    </a:lnTo>
                    <a:cubicBezTo>
                      <a:pt x="476514" y="0"/>
                      <a:pt x="479065" y="2514"/>
                      <a:pt x="479065" y="5648"/>
                    </a:cubicBezTo>
                    <a:cubicBezTo>
                      <a:pt x="479065" y="8782"/>
                      <a:pt x="476546" y="11296"/>
                      <a:pt x="473407" y="11296"/>
                    </a:cubicBezTo>
                    <a:close/>
                    <a:moveTo>
                      <a:pt x="411038" y="11296"/>
                    </a:moveTo>
                    <a:lnTo>
                      <a:pt x="379870" y="11296"/>
                    </a:lnTo>
                    <a:cubicBezTo>
                      <a:pt x="376763" y="11296"/>
                      <a:pt x="374212" y="8782"/>
                      <a:pt x="374212" y="5648"/>
                    </a:cubicBezTo>
                    <a:cubicBezTo>
                      <a:pt x="374212" y="2514"/>
                      <a:pt x="376730" y="0"/>
                      <a:pt x="379870" y="0"/>
                    </a:cubicBezTo>
                    <a:lnTo>
                      <a:pt x="411038" y="0"/>
                    </a:lnTo>
                    <a:cubicBezTo>
                      <a:pt x="414145" y="0"/>
                      <a:pt x="416696" y="2514"/>
                      <a:pt x="416696" y="5648"/>
                    </a:cubicBezTo>
                    <a:cubicBezTo>
                      <a:pt x="416696" y="8782"/>
                      <a:pt x="414178" y="11296"/>
                      <a:pt x="411038" y="11296"/>
                    </a:cubicBezTo>
                    <a:close/>
                    <a:moveTo>
                      <a:pt x="348669" y="11296"/>
                    </a:moveTo>
                    <a:lnTo>
                      <a:pt x="317501" y="11296"/>
                    </a:lnTo>
                    <a:cubicBezTo>
                      <a:pt x="314394" y="11296"/>
                      <a:pt x="311843" y="8782"/>
                      <a:pt x="311843" y="5648"/>
                    </a:cubicBezTo>
                    <a:cubicBezTo>
                      <a:pt x="311843" y="2514"/>
                      <a:pt x="314362" y="0"/>
                      <a:pt x="317501" y="0"/>
                    </a:cubicBezTo>
                    <a:lnTo>
                      <a:pt x="348669" y="0"/>
                    </a:lnTo>
                    <a:cubicBezTo>
                      <a:pt x="351776" y="0"/>
                      <a:pt x="354327" y="2514"/>
                      <a:pt x="354327" y="5648"/>
                    </a:cubicBezTo>
                    <a:cubicBezTo>
                      <a:pt x="354327" y="8782"/>
                      <a:pt x="351809" y="11296"/>
                      <a:pt x="348669" y="11296"/>
                    </a:cubicBezTo>
                    <a:close/>
                    <a:moveTo>
                      <a:pt x="286301" y="11296"/>
                    </a:moveTo>
                    <a:lnTo>
                      <a:pt x="255133" y="11296"/>
                    </a:lnTo>
                    <a:cubicBezTo>
                      <a:pt x="252026" y="11296"/>
                      <a:pt x="249475" y="8782"/>
                      <a:pt x="249475" y="5648"/>
                    </a:cubicBezTo>
                    <a:cubicBezTo>
                      <a:pt x="249475" y="2514"/>
                      <a:pt x="251993" y="0"/>
                      <a:pt x="255133" y="0"/>
                    </a:cubicBezTo>
                    <a:lnTo>
                      <a:pt x="286301" y="0"/>
                    </a:lnTo>
                    <a:cubicBezTo>
                      <a:pt x="289408" y="0"/>
                      <a:pt x="291959" y="2514"/>
                      <a:pt x="291959" y="5648"/>
                    </a:cubicBezTo>
                    <a:cubicBezTo>
                      <a:pt x="291959" y="8782"/>
                      <a:pt x="289440" y="11296"/>
                      <a:pt x="286301" y="11296"/>
                    </a:cubicBezTo>
                    <a:close/>
                    <a:moveTo>
                      <a:pt x="223932" y="11296"/>
                    </a:moveTo>
                    <a:lnTo>
                      <a:pt x="192764" y="11296"/>
                    </a:lnTo>
                    <a:cubicBezTo>
                      <a:pt x="189657" y="11296"/>
                      <a:pt x="187106" y="8782"/>
                      <a:pt x="187106" y="5648"/>
                    </a:cubicBezTo>
                    <a:cubicBezTo>
                      <a:pt x="187106" y="2514"/>
                      <a:pt x="189624" y="0"/>
                      <a:pt x="192764" y="0"/>
                    </a:cubicBezTo>
                    <a:lnTo>
                      <a:pt x="223932" y="0"/>
                    </a:lnTo>
                    <a:cubicBezTo>
                      <a:pt x="227039" y="0"/>
                      <a:pt x="229590" y="2514"/>
                      <a:pt x="229590" y="5648"/>
                    </a:cubicBezTo>
                    <a:cubicBezTo>
                      <a:pt x="229590" y="8782"/>
                      <a:pt x="227072" y="11296"/>
                      <a:pt x="223932" y="11296"/>
                    </a:cubicBezTo>
                    <a:close/>
                    <a:moveTo>
                      <a:pt x="161563" y="11296"/>
                    </a:moveTo>
                    <a:lnTo>
                      <a:pt x="130395" y="11296"/>
                    </a:lnTo>
                    <a:cubicBezTo>
                      <a:pt x="127288" y="11296"/>
                      <a:pt x="124737" y="8782"/>
                      <a:pt x="124737" y="5648"/>
                    </a:cubicBezTo>
                    <a:cubicBezTo>
                      <a:pt x="124737" y="2514"/>
                      <a:pt x="127256" y="0"/>
                      <a:pt x="130395" y="0"/>
                    </a:cubicBezTo>
                    <a:lnTo>
                      <a:pt x="161563" y="0"/>
                    </a:lnTo>
                    <a:cubicBezTo>
                      <a:pt x="164670" y="0"/>
                      <a:pt x="167221" y="2514"/>
                      <a:pt x="167221" y="5648"/>
                    </a:cubicBezTo>
                    <a:cubicBezTo>
                      <a:pt x="167221" y="8782"/>
                      <a:pt x="164703" y="11296"/>
                      <a:pt x="161563" y="11296"/>
                    </a:cubicBezTo>
                    <a:close/>
                    <a:moveTo>
                      <a:pt x="99195" y="11296"/>
                    </a:moveTo>
                    <a:lnTo>
                      <a:pt x="68027" y="11296"/>
                    </a:lnTo>
                    <a:cubicBezTo>
                      <a:pt x="64920" y="11296"/>
                      <a:pt x="62369" y="8782"/>
                      <a:pt x="62369" y="5648"/>
                    </a:cubicBezTo>
                    <a:cubicBezTo>
                      <a:pt x="62369" y="2514"/>
                      <a:pt x="64887" y="0"/>
                      <a:pt x="68027" y="0"/>
                    </a:cubicBezTo>
                    <a:lnTo>
                      <a:pt x="99195" y="0"/>
                    </a:lnTo>
                    <a:cubicBezTo>
                      <a:pt x="102302" y="0"/>
                      <a:pt x="104853" y="2514"/>
                      <a:pt x="104853" y="5648"/>
                    </a:cubicBezTo>
                    <a:cubicBezTo>
                      <a:pt x="104853" y="8782"/>
                      <a:pt x="102334" y="11296"/>
                      <a:pt x="99195" y="11296"/>
                    </a:cubicBezTo>
                    <a:close/>
                    <a:moveTo>
                      <a:pt x="36826" y="11296"/>
                    </a:moveTo>
                    <a:lnTo>
                      <a:pt x="5658" y="11296"/>
                    </a:lnTo>
                    <a:cubicBezTo>
                      <a:pt x="2551" y="11296"/>
                      <a:pt x="0" y="8782"/>
                      <a:pt x="0" y="5648"/>
                    </a:cubicBezTo>
                    <a:cubicBezTo>
                      <a:pt x="0" y="2514"/>
                      <a:pt x="2518" y="0"/>
                      <a:pt x="5658" y="0"/>
                    </a:cubicBezTo>
                    <a:lnTo>
                      <a:pt x="36826" y="0"/>
                    </a:lnTo>
                    <a:cubicBezTo>
                      <a:pt x="39933" y="0"/>
                      <a:pt x="42484" y="2514"/>
                      <a:pt x="42484" y="5648"/>
                    </a:cubicBezTo>
                    <a:cubicBezTo>
                      <a:pt x="42484" y="8782"/>
                      <a:pt x="39966" y="11296"/>
                      <a:pt x="36826" y="11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g2136e510fe8_2_357"/>
              <p:cNvSpPr/>
              <p:nvPr/>
            </p:nvSpPr>
            <p:spPr>
              <a:xfrm>
                <a:off x="10219941" y="2464953"/>
                <a:ext cx="27341" cy="11296"/>
              </a:xfrm>
              <a:custGeom>
                <a:avLst/>
                <a:gdLst/>
                <a:ahLst/>
                <a:cxnLst/>
                <a:rect l="l" t="t" r="r" b="b"/>
                <a:pathLst>
                  <a:path w="27341" h="11296" extrusionOk="0">
                    <a:moveTo>
                      <a:pt x="21684" y="11296"/>
                    </a:moveTo>
                    <a:lnTo>
                      <a:pt x="5658" y="11296"/>
                    </a:lnTo>
                    <a:cubicBezTo>
                      <a:pt x="2551" y="11296"/>
                      <a:pt x="0" y="8782"/>
                      <a:pt x="0" y="5648"/>
                    </a:cubicBezTo>
                    <a:cubicBezTo>
                      <a:pt x="0" y="2514"/>
                      <a:pt x="2518" y="0"/>
                      <a:pt x="5658" y="0"/>
                    </a:cubicBezTo>
                    <a:lnTo>
                      <a:pt x="21684" y="0"/>
                    </a:lnTo>
                    <a:cubicBezTo>
                      <a:pt x="24790" y="0"/>
                      <a:pt x="27341" y="2514"/>
                      <a:pt x="27341" y="5648"/>
                    </a:cubicBezTo>
                    <a:cubicBezTo>
                      <a:pt x="27341" y="8782"/>
                      <a:pt x="24823" y="11296"/>
                      <a:pt x="21684" y="11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37" name="Google Shape;437;g2136e510fe8_2_357"/>
          <p:cNvSpPr txBox="1"/>
          <p:nvPr/>
        </p:nvSpPr>
        <p:spPr>
          <a:xfrm>
            <a:off x="5968625" y="1960513"/>
            <a:ext cx="1114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Security </a:t>
            </a:r>
            <a:br>
              <a:rPr lang="en-US" sz="11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1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&amp; IT ops</a:t>
            </a:r>
            <a:endParaRPr sz="1100" b="1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8" name="Google Shape;438;g2136e510fe8_2_357"/>
          <p:cNvSpPr/>
          <p:nvPr/>
        </p:nvSpPr>
        <p:spPr>
          <a:xfrm>
            <a:off x="4531923" y="1261401"/>
            <a:ext cx="1215300" cy="1202100"/>
          </a:xfrm>
          <a:prstGeom prst="rect">
            <a:avLst/>
          </a:prstGeom>
          <a:solidFill>
            <a:srgbClr val="FC0000"/>
          </a:solidFill>
          <a:ln>
            <a:noFill/>
          </a:ln>
          <a:effectLst>
            <a:outerShdw blurRad="685800" dist="50800" dir="5400000" sx="105000" sy="105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g2136e510fe8_2_357"/>
          <p:cNvGrpSpPr/>
          <p:nvPr/>
        </p:nvGrpSpPr>
        <p:grpSpPr>
          <a:xfrm>
            <a:off x="4731071" y="1504386"/>
            <a:ext cx="385736" cy="341149"/>
            <a:chOff x="7525741" y="2074520"/>
            <a:chExt cx="828293" cy="732550"/>
          </a:xfrm>
        </p:grpSpPr>
        <p:sp>
          <p:nvSpPr>
            <p:cNvPr id="440" name="Google Shape;440;g2136e510fe8_2_357"/>
            <p:cNvSpPr/>
            <p:nvPr/>
          </p:nvSpPr>
          <p:spPr>
            <a:xfrm>
              <a:off x="7525741" y="2141809"/>
              <a:ext cx="476226" cy="583492"/>
            </a:xfrm>
            <a:custGeom>
              <a:avLst/>
              <a:gdLst/>
              <a:ahLst/>
              <a:cxnLst/>
              <a:rect l="l" t="t" r="r" b="b"/>
              <a:pathLst>
                <a:path w="476226" h="583492" extrusionOk="0">
                  <a:moveTo>
                    <a:pt x="470064" y="583492"/>
                  </a:moveTo>
                  <a:lnTo>
                    <a:pt x="80027" y="583492"/>
                  </a:lnTo>
                  <a:cubicBezTo>
                    <a:pt x="35894" y="583492"/>
                    <a:pt x="0" y="547553"/>
                    <a:pt x="0" y="503365"/>
                  </a:cubicBezTo>
                  <a:lnTo>
                    <a:pt x="0" y="80127"/>
                  </a:lnTo>
                  <a:cubicBezTo>
                    <a:pt x="0" y="35939"/>
                    <a:pt x="35894" y="0"/>
                    <a:pt x="80027" y="0"/>
                  </a:cubicBezTo>
                  <a:lnTo>
                    <a:pt x="336149" y="0"/>
                  </a:lnTo>
                  <a:cubicBezTo>
                    <a:pt x="339556" y="0"/>
                    <a:pt x="342312" y="2760"/>
                    <a:pt x="342312" y="6171"/>
                  </a:cubicBezTo>
                  <a:cubicBezTo>
                    <a:pt x="342312" y="9582"/>
                    <a:pt x="339556" y="12341"/>
                    <a:pt x="336149" y="12341"/>
                  </a:cubicBezTo>
                  <a:lnTo>
                    <a:pt x="80027" y="12341"/>
                  </a:lnTo>
                  <a:cubicBezTo>
                    <a:pt x="42677" y="12341"/>
                    <a:pt x="12326" y="42761"/>
                    <a:pt x="12326" y="80127"/>
                  </a:cubicBezTo>
                  <a:lnTo>
                    <a:pt x="12326" y="503365"/>
                  </a:lnTo>
                  <a:cubicBezTo>
                    <a:pt x="12326" y="540762"/>
                    <a:pt x="42708" y="571151"/>
                    <a:pt x="80027" y="571151"/>
                  </a:cubicBezTo>
                  <a:lnTo>
                    <a:pt x="470064" y="571151"/>
                  </a:lnTo>
                  <a:cubicBezTo>
                    <a:pt x="473471" y="571151"/>
                    <a:pt x="476227" y="573910"/>
                    <a:pt x="476227" y="577321"/>
                  </a:cubicBezTo>
                  <a:cubicBezTo>
                    <a:pt x="476227" y="580732"/>
                    <a:pt x="473471" y="583492"/>
                    <a:pt x="470064" y="583492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2136e510fe8_2_357"/>
            <p:cNvSpPr/>
            <p:nvPr/>
          </p:nvSpPr>
          <p:spPr>
            <a:xfrm>
              <a:off x="7940368" y="2141809"/>
              <a:ext cx="342312" cy="176998"/>
            </a:xfrm>
            <a:custGeom>
              <a:avLst/>
              <a:gdLst/>
              <a:ahLst/>
              <a:cxnLst/>
              <a:rect l="l" t="t" r="r" b="b"/>
              <a:pathLst>
                <a:path w="342312" h="176998" extrusionOk="0">
                  <a:moveTo>
                    <a:pt x="336149" y="176998"/>
                  </a:moveTo>
                  <a:cubicBezTo>
                    <a:pt x="332743" y="176998"/>
                    <a:pt x="329986" y="174238"/>
                    <a:pt x="329986" y="170827"/>
                  </a:cubicBezTo>
                  <a:lnTo>
                    <a:pt x="329986" y="80127"/>
                  </a:lnTo>
                  <a:cubicBezTo>
                    <a:pt x="329986" y="42730"/>
                    <a:pt x="299604" y="12341"/>
                    <a:pt x="262286" y="12341"/>
                  </a:cubicBezTo>
                  <a:lnTo>
                    <a:pt x="6163" y="12341"/>
                  </a:lnTo>
                  <a:cubicBezTo>
                    <a:pt x="2756" y="12341"/>
                    <a:pt x="0" y="9582"/>
                    <a:pt x="0" y="6171"/>
                  </a:cubicBezTo>
                  <a:cubicBezTo>
                    <a:pt x="0" y="2760"/>
                    <a:pt x="2756" y="0"/>
                    <a:pt x="6163" y="0"/>
                  </a:cubicBezTo>
                  <a:lnTo>
                    <a:pt x="262286" y="0"/>
                  </a:lnTo>
                  <a:cubicBezTo>
                    <a:pt x="306418" y="0"/>
                    <a:pt x="342312" y="35939"/>
                    <a:pt x="342312" y="80127"/>
                  </a:cubicBezTo>
                  <a:lnTo>
                    <a:pt x="342312" y="170827"/>
                  </a:lnTo>
                  <a:cubicBezTo>
                    <a:pt x="342312" y="174238"/>
                    <a:pt x="339556" y="176998"/>
                    <a:pt x="336149" y="176998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g2136e510fe8_2_357"/>
            <p:cNvSpPr/>
            <p:nvPr/>
          </p:nvSpPr>
          <p:spPr>
            <a:xfrm>
              <a:off x="7557640" y="2173220"/>
              <a:ext cx="79747" cy="78173"/>
            </a:xfrm>
            <a:custGeom>
              <a:avLst/>
              <a:gdLst/>
              <a:ahLst/>
              <a:cxnLst/>
              <a:rect l="l" t="t" r="r" b="b"/>
              <a:pathLst>
                <a:path w="79747" h="78173" extrusionOk="0">
                  <a:moveTo>
                    <a:pt x="6163" y="78173"/>
                  </a:moveTo>
                  <a:cubicBezTo>
                    <a:pt x="2756" y="78173"/>
                    <a:pt x="0" y="75413"/>
                    <a:pt x="0" y="72002"/>
                  </a:cubicBezTo>
                  <a:cubicBezTo>
                    <a:pt x="0" y="32311"/>
                    <a:pt x="33014" y="0"/>
                    <a:pt x="73585" y="0"/>
                  </a:cubicBezTo>
                  <a:cubicBezTo>
                    <a:pt x="76992" y="0"/>
                    <a:pt x="79748" y="2760"/>
                    <a:pt x="79748" y="6171"/>
                  </a:cubicBezTo>
                  <a:cubicBezTo>
                    <a:pt x="79748" y="9582"/>
                    <a:pt x="76992" y="12341"/>
                    <a:pt x="73585" y="12341"/>
                  </a:cubicBezTo>
                  <a:cubicBezTo>
                    <a:pt x="39797" y="12341"/>
                    <a:pt x="12295" y="39102"/>
                    <a:pt x="12295" y="72002"/>
                  </a:cubicBezTo>
                  <a:cubicBezTo>
                    <a:pt x="12295" y="75413"/>
                    <a:pt x="9539" y="78173"/>
                    <a:pt x="6132" y="78173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g2136e510fe8_2_357"/>
            <p:cNvSpPr/>
            <p:nvPr/>
          </p:nvSpPr>
          <p:spPr>
            <a:xfrm>
              <a:off x="7557640" y="2612150"/>
              <a:ext cx="79778" cy="78173"/>
            </a:xfrm>
            <a:custGeom>
              <a:avLst/>
              <a:gdLst/>
              <a:ahLst/>
              <a:cxnLst/>
              <a:rect l="l" t="t" r="r" b="b"/>
              <a:pathLst>
                <a:path w="79778" h="78173" extrusionOk="0">
                  <a:moveTo>
                    <a:pt x="73585" y="78173"/>
                  </a:moveTo>
                  <a:cubicBezTo>
                    <a:pt x="33014" y="78173"/>
                    <a:pt x="0" y="45893"/>
                    <a:pt x="0" y="6171"/>
                  </a:cubicBezTo>
                  <a:cubicBezTo>
                    <a:pt x="0" y="2760"/>
                    <a:pt x="2756" y="0"/>
                    <a:pt x="6163" y="0"/>
                  </a:cubicBezTo>
                  <a:cubicBezTo>
                    <a:pt x="9570" y="0"/>
                    <a:pt x="12326" y="2760"/>
                    <a:pt x="12326" y="6171"/>
                  </a:cubicBezTo>
                  <a:cubicBezTo>
                    <a:pt x="12326" y="39071"/>
                    <a:pt x="39828" y="65832"/>
                    <a:pt x="73616" y="65832"/>
                  </a:cubicBezTo>
                  <a:cubicBezTo>
                    <a:pt x="77023" y="65832"/>
                    <a:pt x="79779" y="68591"/>
                    <a:pt x="79779" y="72002"/>
                  </a:cubicBezTo>
                  <a:cubicBezTo>
                    <a:pt x="79779" y="75413"/>
                    <a:pt x="77023" y="78173"/>
                    <a:pt x="73616" y="78173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g2136e510fe8_2_357"/>
            <p:cNvSpPr/>
            <p:nvPr/>
          </p:nvSpPr>
          <p:spPr>
            <a:xfrm>
              <a:off x="8169949" y="2173220"/>
              <a:ext cx="79747" cy="78173"/>
            </a:xfrm>
            <a:custGeom>
              <a:avLst/>
              <a:gdLst/>
              <a:ahLst/>
              <a:cxnLst/>
              <a:rect l="l" t="t" r="r" b="b"/>
              <a:pathLst>
                <a:path w="79747" h="78173" extrusionOk="0">
                  <a:moveTo>
                    <a:pt x="73616" y="78173"/>
                  </a:moveTo>
                  <a:cubicBezTo>
                    <a:pt x="70209" y="78173"/>
                    <a:pt x="67453" y="75413"/>
                    <a:pt x="67453" y="72002"/>
                  </a:cubicBezTo>
                  <a:cubicBezTo>
                    <a:pt x="67453" y="39102"/>
                    <a:pt x="39951" y="12341"/>
                    <a:pt x="6163" y="12341"/>
                  </a:cubicBezTo>
                  <a:cubicBezTo>
                    <a:pt x="2756" y="12341"/>
                    <a:pt x="0" y="9582"/>
                    <a:pt x="0" y="6171"/>
                  </a:cubicBezTo>
                  <a:cubicBezTo>
                    <a:pt x="0" y="2760"/>
                    <a:pt x="2756" y="0"/>
                    <a:pt x="6163" y="0"/>
                  </a:cubicBezTo>
                  <a:cubicBezTo>
                    <a:pt x="46734" y="0"/>
                    <a:pt x="79748" y="32280"/>
                    <a:pt x="79748" y="72002"/>
                  </a:cubicBezTo>
                  <a:cubicBezTo>
                    <a:pt x="79748" y="75413"/>
                    <a:pt x="76992" y="78173"/>
                    <a:pt x="73585" y="78173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5" name="Google Shape;445;g2136e510fe8_2_357"/>
            <p:cNvGrpSpPr/>
            <p:nvPr/>
          </p:nvGrpSpPr>
          <p:grpSpPr>
            <a:xfrm>
              <a:off x="7618341" y="2237812"/>
              <a:ext cx="266125" cy="374865"/>
              <a:chOff x="7618341" y="2237812"/>
              <a:chExt cx="266125" cy="374865"/>
            </a:xfrm>
          </p:grpSpPr>
          <p:sp>
            <p:nvSpPr>
              <p:cNvPr id="446" name="Google Shape;446;g2136e510fe8_2_357"/>
              <p:cNvSpPr/>
              <p:nvPr/>
            </p:nvSpPr>
            <p:spPr>
              <a:xfrm>
                <a:off x="7666469" y="2237812"/>
                <a:ext cx="165132" cy="165338"/>
              </a:xfrm>
              <a:custGeom>
                <a:avLst/>
                <a:gdLst/>
                <a:ahLst/>
                <a:cxnLst/>
                <a:rect l="l" t="t" r="r" b="b"/>
                <a:pathLst>
                  <a:path w="165132" h="165338" extrusionOk="0">
                    <a:moveTo>
                      <a:pt x="82566" y="165339"/>
                    </a:moveTo>
                    <a:cubicBezTo>
                      <a:pt x="37040" y="165339"/>
                      <a:pt x="0" y="128252"/>
                      <a:pt x="0" y="82669"/>
                    </a:cubicBezTo>
                    <a:cubicBezTo>
                      <a:pt x="0" y="37087"/>
                      <a:pt x="37040" y="0"/>
                      <a:pt x="82566" y="0"/>
                    </a:cubicBezTo>
                    <a:cubicBezTo>
                      <a:pt x="128092" y="0"/>
                      <a:pt x="165132" y="37087"/>
                      <a:pt x="165132" y="82669"/>
                    </a:cubicBezTo>
                    <a:cubicBezTo>
                      <a:pt x="165132" y="128252"/>
                      <a:pt x="128092" y="165339"/>
                      <a:pt x="82566" y="165339"/>
                    </a:cubicBezTo>
                    <a:close/>
                    <a:moveTo>
                      <a:pt x="82566" y="12310"/>
                    </a:moveTo>
                    <a:cubicBezTo>
                      <a:pt x="43823" y="12310"/>
                      <a:pt x="12295" y="43877"/>
                      <a:pt x="12295" y="82669"/>
                    </a:cubicBezTo>
                    <a:cubicBezTo>
                      <a:pt x="12295" y="121461"/>
                      <a:pt x="43823" y="153028"/>
                      <a:pt x="82566" y="153028"/>
                    </a:cubicBezTo>
                    <a:cubicBezTo>
                      <a:pt x="121310" y="153028"/>
                      <a:pt x="152837" y="121461"/>
                      <a:pt x="152837" y="82669"/>
                    </a:cubicBezTo>
                    <a:cubicBezTo>
                      <a:pt x="152837" y="43877"/>
                      <a:pt x="121310" y="12310"/>
                      <a:pt x="82566" y="123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g2136e510fe8_2_357"/>
              <p:cNvSpPr/>
              <p:nvPr/>
            </p:nvSpPr>
            <p:spPr>
              <a:xfrm>
                <a:off x="7618341" y="2414035"/>
                <a:ext cx="266125" cy="198642"/>
              </a:xfrm>
              <a:custGeom>
                <a:avLst/>
                <a:gdLst/>
                <a:ahLst/>
                <a:cxnLst/>
                <a:rect l="l" t="t" r="r" b="b"/>
                <a:pathLst>
                  <a:path w="266125" h="198642" extrusionOk="0">
                    <a:moveTo>
                      <a:pt x="260025" y="198642"/>
                    </a:moveTo>
                    <a:cubicBezTo>
                      <a:pt x="256618" y="198642"/>
                      <a:pt x="253862" y="195882"/>
                      <a:pt x="253862" y="192471"/>
                    </a:cubicBezTo>
                    <a:lnTo>
                      <a:pt x="253862" y="56002"/>
                    </a:lnTo>
                    <a:cubicBezTo>
                      <a:pt x="253862" y="31908"/>
                      <a:pt x="234289" y="12310"/>
                      <a:pt x="210225" y="12310"/>
                    </a:cubicBezTo>
                    <a:lnTo>
                      <a:pt x="55963" y="12310"/>
                    </a:lnTo>
                    <a:cubicBezTo>
                      <a:pt x="31899" y="12310"/>
                      <a:pt x="12326" y="31908"/>
                      <a:pt x="12326" y="56002"/>
                    </a:cubicBezTo>
                    <a:lnTo>
                      <a:pt x="12326" y="192471"/>
                    </a:lnTo>
                    <a:cubicBezTo>
                      <a:pt x="12326" y="195882"/>
                      <a:pt x="9570" y="198642"/>
                      <a:pt x="6163" y="198642"/>
                    </a:cubicBezTo>
                    <a:cubicBezTo>
                      <a:pt x="2756" y="198642"/>
                      <a:pt x="0" y="195882"/>
                      <a:pt x="0" y="192471"/>
                    </a:cubicBezTo>
                    <a:lnTo>
                      <a:pt x="0" y="56002"/>
                    </a:lnTo>
                    <a:cubicBezTo>
                      <a:pt x="0" y="25117"/>
                      <a:pt x="25086" y="0"/>
                      <a:pt x="55932" y="0"/>
                    </a:cubicBezTo>
                    <a:lnTo>
                      <a:pt x="210194" y="0"/>
                    </a:lnTo>
                    <a:cubicBezTo>
                      <a:pt x="241040" y="0"/>
                      <a:pt x="266126" y="25117"/>
                      <a:pt x="266126" y="56002"/>
                    </a:cubicBezTo>
                    <a:lnTo>
                      <a:pt x="266126" y="192471"/>
                    </a:lnTo>
                    <a:cubicBezTo>
                      <a:pt x="266126" y="195882"/>
                      <a:pt x="263370" y="198642"/>
                      <a:pt x="259963" y="1986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8" name="Google Shape;448;g2136e510fe8_2_357"/>
            <p:cNvSpPr/>
            <p:nvPr/>
          </p:nvSpPr>
          <p:spPr>
            <a:xfrm>
              <a:off x="7855727" y="2074520"/>
              <a:ext cx="96905" cy="146919"/>
            </a:xfrm>
            <a:custGeom>
              <a:avLst/>
              <a:gdLst/>
              <a:ahLst/>
              <a:cxnLst/>
              <a:rect l="l" t="t" r="r" b="b"/>
              <a:pathLst>
                <a:path w="96905" h="146919" extrusionOk="0">
                  <a:moveTo>
                    <a:pt x="63829" y="146920"/>
                  </a:moveTo>
                  <a:lnTo>
                    <a:pt x="33076" y="146920"/>
                  </a:lnTo>
                  <a:cubicBezTo>
                    <a:pt x="14835" y="146920"/>
                    <a:pt x="0" y="132066"/>
                    <a:pt x="0" y="113771"/>
                  </a:cubicBezTo>
                  <a:lnTo>
                    <a:pt x="0" y="33117"/>
                  </a:lnTo>
                  <a:cubicBezTo>
                    <a:pt x="0" y="14853"/>
                    <a:pt x="14835" y="0"/>
                    <a:pt x="33076" y="0"/>
                  </a:cubicBezTo>
                  <a:lnTo>
                    <a:pt x="63829" y="0"/>
                  </a:lnTo>
                  <a:cubicBezTo>
                    <a:pt x="82071" y="0"/>
                    <a:pt x="96905" y="14853"/>
                    <a:pt x="96905" y="33117"/>
                  </a:cubicBezTo>
                  <a:lnTo>
                    <a:pt x="96905" y="113771"/>
                  </a:lnTo>
                  <a:cubicBezTo>
                    <a:pt x="96905" y="132035"/>
                    <a:pt x="82071" y="146920"/>
                    <a:pt x="63829" y="146920"/>
                  </a:cubicBezTo>
                  <a:close/>
                  <a:moveTo>
                    <a:pt x="33107" y="12341"/>
                  </a:moveTo>
                  <a:cubicBezTo>
                    <a:pt x="21648" y="12341"/>
                    <a:pt x="12326" y="21675"/>
                    <a:pt x="12326" y="33148"/>
                  </a:cubicBezTo>
                  <a:lnTo>
                    <a:pt x="12326" y="113802"/>
                  </a:lnTo>
                  <a:cubicBezTo>
                    <a:pt x="12326" y="125275"/>
                    <a:pt x="21648" y="134609"/>
                    <a:pt x="33107" y="134609"/>
                  </a:cubicBezTo>
                  <a:lnTo>
                    <a:pt x="63860" y="134609"/>
                  </a:lnTo>
                  <a:cubicBezTo>
                    <a:pt x="75319" y="134609"/>
                    <a:pt x="84641" y="125275"/>
                    <a:pt x="84641" y="113802"/>
                  </a:cubicBezTo>
                  <a:lnTo>
                    <a:pt x="84641" y="33117"/>
                  </a:lnTo>
                  <a:cubicBezTo>
                    <a:pt x="84641" y="21644"/>
                    <a:pt x="75319" y="12310"/>
                    <a:pt x="63860" y="12310"/>
                  </a:cubicBezTo>
                  <a:lnTo>
                    <a:pt x="33107" y="1231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9" name="Google Shape;449;g2136e510fe8_2_357"/>
            <p:cNvGrpSpPr/>
            <p:nvPr/>
          </p:nvGrpSpPr>
          <p:grpSpPr>
            <a:xfrm>
              <a:off x="8101058" y="2476742"/>
              <a:ext cx="169494" cy="123376"/>
              <a:chOff x="8101058" y="2476742"/>
              <a:chExt cx="169494" cy="123376"/>
            </a:xfrm>
          </p:grpSpPr>
          <p:sp>
            <p:nvSpPr>
              <p:cNvPr id="450" name="Google Shape;450;g2136e510fe8_2_357"/>
              <p:cNvSpPr/>
              <p:nvPr/>
            </p:nvSpPr>
            <p:spPr>
              <a:xfrm>
                <a:off x="8101058" y="2524206"/>
                <a:ext cx="68843" cy="75912"/>
              </a:xfrm>
              <a:custGeom>
                <a:avLst/>
                <a:gdLst/>
                <a:ahLst/>
                <a:cxnLst/>
                <a:rect l="l" t="t" r="r" b="b"/>
                <a:pathLst>
                  <a:path w="68843" h="75912" extrusionOk="0">
                    <a:moveTo>
                      <a:pt x="62697" y="75913"/>
                    </a:moveTo>
                    <a:cubicBezTo>
                      <a:pt x="60994" y="75913"/>
                      <a:pt x="59321" y="75199"/>
                      <a:pt x="58083" y="73835"/>
                    </a:cubicBezTo>
                    <a:lnTo>
                      <a:pt x="1562" y="10267"/>
                    </a:lnTo>
                    <a:cubicBezTo>
                      <a:pt x="-699" y="7724"/>
                      <a:pt x="-482" y="3817"/>
                      <a:pt x="2058" y="1554"/>
                    </a:cubicBezTo>
                    <a:cubicBezTo>
                      <a:pt x="4597" y="-710"/>
                      <a:pt x="8500" y="-462"/>
                      <a:pt x="10760" y="2050"/>
                    </a:cubicBezTo>
                    <a:lnTo>
                      <a:pt x="67281" y="65618"/>
                    </a:lnTo>
                    <a:cubicBezTo>
                      <a:pt x="69542" y="68160"/>
                      <a:pt x="69325" y="72067"/>
                      <a:pt x="66785" y="74331"/>
                    </a:cubicBezTo>
                    <a:cubicBezTo>
                      <a:pt x="65608" y="75385"/>
                      <a:pt x="64153" y="75882"/>
                      <a:pt x="62697" y="75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g2136e510fe8_2_357"/>
              <p:cNvSpPr/>
              <p:nvPr/>
            </p:nvSpPr>
            <p:spPr>
              <a:xfrm>
                <a:off x="8157797" y="2476742"/>
                <a:ext cx="112755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112755" h="123375" extrusionOk="0">
                    <a:moveTo>
                      <a:pt x="6144" y="123376"/>
                    </a:moveTo>
                    <a:cubicBezTo>
                      <a:pt x="4658" y="123376"/>
                      <a:pt x="3202" y="122849"/>
                      <a:pt x="2025" y="121794"/>
                    </a:cubicBezTo>
                    <a:cubicBezTo>
                      <a:pt x="-483" y="119500"/>
                      <a:pt x="-700" y="115624"/>
                      <a:pt x="1592" y="113081"/>
                    </a:cubicBezTo>
                    <a:lnTo>
                      <a:pt x="102028" y="2039"/>
                    </a:lnTo>
                    <a:cubicBezTo>
                      <a:pt x="104319" y="-504"/>
                      <a:pt x="108191" y="-690"/>
                      <a:pt x="110730" y="1604"/>
                    </a:cubicBezTo>
                    <a:cubicBezTo>
                      <a:pt x="113239" y="3899"/>
                      <a:pt x="113456" y="7775"/>
                      <a:pt x="111164" y="10318"/>
                    </a:cubicBezTo>
                    <a:lnTo>
                      <a:pt x="10728" y="121360"/>
                    </a:lnTo>
                    <a:cubicBezTo>
                      <a:pt x="9520" y="122694"/>
                      <a:pt x="7848" y="123376"/>
                      <a:pt x="6175" y="1233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2" name="Google Shape;452;g2136e510fe8_2_357"/>
            <p:cNvSpPr/>
            <p:nvPr/>
          </p:nvSpPr>
          <p:spPr>
            <a:xfrm>
              <a:off x="7989672" y="2347614"/>
              <a:ext cx="364362" cy="459456"/>
            </a:xfrm>
            <a:custGeom>
              <a:avLst/>
              <a:gdLst/>
              <a:ahLst/>
              <a:cxnLst/>
              <a:rect l="l" t="t" r="r" b="b"/>
              <a:pathLst>
                <a:path w="364362" h="459456" extrusionOk="0">
                  <a:moveTo>
                    <a:pt x="182197" y="459457"/>
                  </a:moveTo>
                  <a:lnTo>
                    <a:pt x="179193" y="457782"/>
                  </a:lnTo>
                  <a:cubicBezTo>
                    <a:pt x="110006" y="418991"/>
                    <a:pt x="56118" y="379330"/>
                    <a:pt x="18117" y="311855"/>
                  </a:cubicBezTo>
                  <a:cubicBezTo>
                    <a:pt x="6256" y="290831"/>
                    <a:pt x="0" y="266427"/>
                    <a:pt x="0" y="241310"/>
                  </a:cubicBezTo>
                  <a:lnTo>
                    <a:pt x="0" y="65956"/>
                  </a:lnTo>
                  <a:cubicBezTo>
                    <a:pt x="0" y="29582"/>
                    <a:pt x="29545" y="0"/>
                    <a:pt x="65873" y="0"/>
                  </a:cubicBezTo>
                  <a:lnTo>
                    <a:pt x="298521" y="0"/>
                  </a:lnTo>
                  <a:cubicBezTo>
                    <a:pt x="334817" y="0"/>
                    <a:pt x="364363" y="29582"/>
                    <a:pt x="364363" y="65925"/>
                  </a:cubicBezTo>
                  <a:lnTo>
                    <a:pt x="364363" y="241310"/>
                  </a:lnTo>
                  <a:cubicBezTo>
                    <a:pt x="364363" y="266427"/>
                    <a:pt x="358107" y="290800"/>
                    <a:pt x="346245" y="311855"/>
                  </a:cubicBezTo>
                  <a:cubicBezTo>
                    <a:pt x="308245" y="379330"/>
                    <a:pt x="254357" y="418991"/>
                    <a:pt x="185170" y="457782"/>
                  </a:cubicBezTo>
                  <a:lnTo>
                    <a:pt x="182166" y="459457"/>
                  </a:lnTo>
                  <a:close/>
                  <a:moveTo>
                    <a:pt x="65873" y="12310"/>
                  </a:moveTo>
                  <a:cubicBezTo>
                    <a:pt x="36328" y="12310"/>
                    <a:pt x="12295" y="36373"/>
                    <a:pt x="12295" y="65956"/>
                  </a:cubicBezTo>
                  <a:lnTo>
                    <a:pt x="12295" y="241310"/>
                  </a:lnTo>
                  <a:cubicBezTo>
                    <a:pt x="12295" y="264319"/>
                    <a:pt x="18025" y="286583"/>
                    <a:pt x="28833" y="305809"/>
                  </a:cubicBezTo>
                  <a:cubicBezTo>
                    <a:pt x="64882" y="369811"/>
                    <a:pt x="116262" y="408106"/>
                    <a:pt x="182197" y="445348"/>
                  </a:cubicBezTo>
                  <a:cubicBezTo>
                    <a:pt x="248132" y="408106"/>
                    <a:pt x="299512" y="369811"/>
                    <a:pt x="335561" y="305809"/>
                  </a:cubicBezTo>
                  <a:cubicBezTo>
                    <a:pt x="346369" y="286614"/>
                    <a:pt x="352099" y="264319"/>
                    <a:pt x="352099" y="241310"/>
                  </a:cubicBezTo>
                  <a:lnTo>
                    <a:pt x="352099" y="65925"/>
                  </a:lnTo>
                  <a:cubicBezTo>
                    <a:pt x="352099" y="36373"/>
                    <a:pt x="328097" y="12310"/>
                    <a:pt x="298552" y="12310"/>
                  </a:cubicBezTo>
                  <a:lnTo>
                    <a:pt x="65904" y="1231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3" name="Google Shape;453;g2136e510fe8_2_357"/>
          <p:cNvSpPr txBox="1"/>
          <p:nvPr/>
        </p:nvSpPr>
        <p:spPr>
          <a:xfrm>
            <a:off x="4734122" y="1960513"/>
            <a:ext cx="1114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Identity Protection</a:t>
            </a:r>
            <a:endParaRPr sz="1100" b="1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4" name="Google Shape;454;g2136e510fe8_2_357"/>
          <p:cNvSpPr/>
          <p:nvPr/>
        </p:nvSpPr>
        <p:spPr>
          <a:xfrm>
            <a:off x="3317022" y="1261401"/>
            <a:ext cx="1215300" cy="1202100"/>
          </a:xfrm>
          <a:prstGeom prst="rect">
            <a:avLst/>
          </a:prstGeom>
          <a:solidFill>
            <a:srgbClr val="FC0000"/>
          </a:solidFill>
          <a:ln>
            <a:noFill/>
          </a:ln>
          <a:effectLst>
            <a:outerShdw blurRad="685800" dist="50800" dir="5400000" sx="105000" sy="105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5" name="Google Shape;455;g2136e510fe8_2_357"/>
          <p:cNvGrpSpPr/>
          <p:nvPr/>
        </p:nvGrpSpPr>
        <p:grpSpPr>
          <a:xfrm>
            <a:off x="3456433" y="1443723"/>
            <a:ext cx="420957" cy="420941"/>
            <a:chOff x="5670668" y="2096653"/>
            <a:chExt cx="663866" cy="663840"/>
          </a:xfrm>
        </p:grpSpPr>
        <p:grpSp>
          <p:nvGrpSpPr>
            <p:cNvPr id="456" name="Google Shape;456;g2136e510fe8_2_357"/>
            <p:cNvGrpSpPr/>
            <p:nvPr/>
          </p:nvGrpSpPr>
          <p:grpSpPr>
            <a:xfrm>
              <a:off x="5835104" y="2237176"/>
              <a:ext cx="334890" cy="382974"/>
              <a:chOff x="5835104" y="2237176"/>
              <a:chExt cx="334890" cy="382974"/>
            </a:xfrm>
          </p:grpSpPr>
          <p:grpSp>
            <p:nvGrpSpPr>
              <p:cNvPr id="457" name="Google Shape;457;g2136e510fe8_2_357"/>
              <p:cNvGrpSpPr/>
              <p:nvPr/>
            </p:nvGrpSpPr>
            <p:grpSpPr>
              <a:xfrm>
                <a:off x="5835104" y="2237176"/>
                <a:ext cx="334890" cy="382974"/>
                <a:chOff x="5835104" y="2237176"/>
                <a:chExt cx="334890" cy="382974"/>
              </a:xfrm>
            </p:grpSpPr>
            <p:sp>
              <p:nvSpPr>
                <p:cNvPr id="458" name="Google Shape;458;g2136e510fe8_2_357"/>
                <p:cNvSpPr/>
                <p:nvPr/>
              </p:nvSpPr>
              <p:spPr>
                <a:xfrm>
                  <a:off x="5918081" y="2431337"/>
                  <a:ext cx="40472" cy="35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72" h="35741" extrusionOk="0">
                      <a:moveTo>
                        <a:pt x="21393" y="35742"/>
                      </a:moveTo>
                      <a:cubicBezTo>
                        <a:pt x="29725" y="35742"/>
                        <a:pt x="36924" y="30959"/>
                        <a:pt x="40473" y="24016"/>
                      </a:cubicBezTo>
                      <a:lnTo>
                        <a:pt x="5554" y="0"/>
                      </a:lnTo>
                      <a:cubicBezTo>
                        <a:pt x="2108" y="3806"/>
                        <a:pt x="0" y="8820"/>
                        <a:pt x="0" y="14348"/>
                      </a:cubicBezTo>
                      <a:cubicBezTo>
                        <a:pt x="0" y="26176"/>
                        <a:pt x="9591" y="35742"/>
                        <a:pt x="21393" y="357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59;g2136e510fe8_2_357"/>
                <p:cNvSpPr/>
                <p:nvPr/>
              </p:nvSpPr>
              <p:spPr>
                <a:xfrm>
                  <a:off x="5873560" y="2261449"/>
                  <a:ext cx="41133" cy="49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33" h="49301" extrusionOk="0">
                      <a:moveTo>
                        <a:pt x="140" y="11134"/>
                      </a:moveTo>
                      <a:cubicBezTo>
                        <a:pt x="-682" y="6891"/>
                        <a:pt x="2198" y="2828"/>
                        <a:pt x="6492" y="2211"/>
                      </a:cubicBezTo>
                      <a:lnTo>
                        <a:pt x="18628" y="514"/>
                      </a:lnTo>
                      <a:cubicBezTo>
                        <a:pt x="20403" y="257"/>
                        <a:pt x="22382" y="0"/>
                        <a:pt x="23668" y="0"/>
                      </a:cubicBezTo>
                      <a:cubicBezTo>
                        <a:pt x="23874" y="0"/>
                        <a:pt x="24028" y="0"/>
                        <a:pt x="24131" y="0"/>
                      </a:cubicBezTo>
                      <a:cubicBezTo>
                        <a:pt x="24311" y="180"/>
                        <a:pt x="24594" y="540"/>
                        <a:pt x="25005" y="1131"/>
                      </a:cubicBezTo>
                      <a:lnTo>
                        <a:pt x="25237" y="1466"/>
                      </a:lnTo>
                      <a:lnTo>
                        <a:pt x="25520" y="1800"/>
                      </a:lnTo>
                      <a:cubicBezTo>
                        <a:pt x="25520" y="1800"/>
                        <a:pt x="31562" y="9103"/>
                        <a:pt x="36448" y="16637"/>
                      </a:cubicBezTo>
                      <a:cubicBezTo>
                        <a:pt x="37990" y="19028"/>
                        <a:pt x="39276" y="21316"/>
                        <a:pt x="40305" y="23296"/>
                      </a:cubicBezTo>
                      <a:cubicBezTo>
                        <a:pt x="41976" y="26536"/>
                        <a:pt x="41050" y="30496"/>
                        <a:pt x="38145" y="32707"/>
                      </a:cubicBezTo>
                      <a:lnTo>
                        <a:pt x="18397" y="47750"/>
                      </a:lnTo>
                      <a:cubicBezTo>
                        <a:pt x="13949" y="51144"/>
                        <a:pt x="7520" y="48675"/>
                        <a:pt x="6440" y="43198"/>
                      </a:cubicBezTo>
                      <a:lnTo>
                        <a:pt x="140" y="110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g2136e510fe8_2_357"/>
                <p:cNvSpPr/>
                <p:nvPr/>
              </p:nvSpPr>
              <p:spPr>
                <a:xfrm>
                  <a:off x="5844361" y="2250213"/>
                  <a:ext cx="316505" cy="244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05" h="244483" extrusionOk="0">
                      <a:moveTo>
                        <a:pt x="33016" y="244457"/>
                      </a:moveTo>
                      <a:cubicBezTo>
                        <a:pt x="32553" y="244457"/>
                        <a:pt x="32116" y="244328"/>
                        <a:pt x="31730" y="244071"/>
                      </a:cubicBezTo>
                      <a:cubicBezTo>
                        <a:pt x="11880" y="230803"/>
                        <a:pt x="0" y="208638"/>
                        <a:pt x="0" y="184802"/>
                      </a:cubicBezTo>
                      <a:lnTo>
                        <a:pt x="0" y="153251"/>
                      </a:lnTo>
                      <a:cubicBezTo>
                        <a:pt x="0" y="142786"/>
                        <a:pt x="6043" y="119978"/>
                        <a:pt x="22268" y="103368"/>
                      </a:cubicBezTo>
                      <a:cubicBezTo>
                        <a:pt x="34893" y="89688"/>
                        <a:pt x="67498" y="67318"/>
                        <a:pt x="85805" y="55207"/>
                      </a:cubicBezTo>
                      <a:cubicBezTo>
                        <a:pt x="92697" y="50655"/>
                        <a:pt x="95088" y="41656"/>
                        <a:pt x="91359" y="34276"/>
                      </a:cubicBezTo>
                      <a:lnTo>
                        <a:pt x="86474" y="24608"/>
                      </a:lnTo>
                      <a:cubicBezTo>
                        <a:pt x="85960" y="23579"/>
                        <a:pt x="86268" y="22319"/>
                        <a:pt x="87220" y="21651"/>
                      </a:cubicBezTo>
                      <a:cubicBezTo>
                        <a:pt x="107430" y="7483"/>
                        <a:pt x="131987" y="0"/>
                        <a:pt x="158266" y="0"/>
                      </a:cubicBezTo>
                      <a:cubicBezTo>
                        <a:pt x="184545" y="0"/>
                        <a:pt x="209101" y="7483"/>
                        <a:pt x="229286" y="21651"/>
                      </a:cubicBezTo>
                      <a:cubicBezTo>
                        <a:pt x="230237" y="22319"/>
                        <a:pt x="230546" y="23579"/>
                        <a:pt x="230031" y="24608"/>
                      </a:cubicBezTo>
                      <a:lnTo>
                        <a:pt x="225146" y="34276"/>
                      </a:lnTo>
                      <a:cubicBezTo>
                        <a:pt x="221418" y="41656"/>
                        <a:pt x="223809" y="50655"/>
                        <a:pt x="230700" y="55207"/>
                      </a:cubicBezTo>
                      <a:cubicBezTo>
                        <a:pt x="249008" y="67318"/>
                        <a:pt x="281612" y="89662"/>
                        <a:pt x="294289" y="103419"/>
                      </a:cubicBezTo>
                      <a:cubicBezTo>
                        <a:pt x="310463" y="119978"/>
                        <a:pt x="316505" y="142786"/>
                        <a:pt x="316505" y="153277"/>
                      </a:cubicBezTo>
                      <a:lnTo>
                        <a:pt x="316505" y="184827"/>
                      </a:lnTo>
                      <a:cubicBezTo>
                        <a:pt x="316505" y="208664"/>
                        <a:pt x="304652" y="230829"/>
                        <a:pt x="284775" y="244097"/>
                      </a:cubicBezTo>
                      <a:cubicBezTo>
                        <a:pt x="284029" y="244585"/>
                        <a:pt x="283078" y="244611"/>
                        <a:pt x="282307" y="244174"/>
                      </a:cubicBezTo>
                      <a:cubicBezTo>
                        <a:pt x="281535" y="243737"/>
                        <a:pt x="281098" y="242862"/>
                        <a:pt x="281150" y="241988"/>
                      </a:cubicBezTo>
                      <a:cubicBezTo>
                        <a:pt x="283824" y="207867"/>
                        <a:pt x="278373" y="183130"/>
                        <a:pt x="278141" y="182102"/>
                      </a:cubicBezTo>
                      <a:lnTo>
                        <a:pt x="277910" y="181073"/>
                      </a:lnTo>
                      <a:lnTo>
                        <a:pt x="217303" y="149960"/>
                      </a:lnTo>
                      <a:lnTo>
                        <a:pt x="169914" y="209178"/>
                      </a:lnTo>
                      <a:cubicBezTo>
                        <a:pt x="169477" y="209744"/>
                        <a:pt x="168808" y="210052"/>
                        <a:pt x="168088" y="210052"/>
                      </a:cubicBezTo>
                      <a:lnTo>
                        <a:pt x="148392" y="210052"/>
                      </a:lnTo>
                      <a:cubicBezTo>
                        <a:pt x="147672" y="210052"/>
                        <a:pt x="147003" y="209744"/>
                        <a:pt x="146566" y="209178"/>
                      </a:cubicBezTo>
                      <a:lnTo>
                        <a:pt x="99202" y="149960"/>
                      </a:lnTo>
                      <a:lnTo>
                        <a:pt x="38596" y="181073"/>
                      </a:lnTo>
                      <a:lnTo>
                        <a:pt x="38364" y="182102"/>
                      </a:lnTo>
                      <a:cubicBezTo>
                        <a:pt x="38133" y="183130"/>
                        <a:pt x="32656" y="207738"/>
                        <a:pt x="35356" y="241988"/>
                      </a:cubicBezTo>
                      <a:cubicBezTo>
                        <a:pt x="35433" y="242888"/>
                        <a:pt x="34970" y="243737"/>
                        <a:pt x="34199" y="244174"/>
                      </a:cubicBezTo>
                      <a:cubicBezTo>
                        <a:pt x="33839" y="244380"/>
                        <a:pt x="33427" y="244482"/>
                        <a:pt x="33016" y="244482"/>
                      </a:cubicBezTo>
                      <a:close/>
                      <a:moveTo>
                        <a:pt x="216661" y="144612"/>
                      </a:moveTo>
                      <a:cubicBezTo>
                        <a:pt x="217021" y="144612"/>
                        <a:pt x="217381" y="144689"/>
                        <a:pt x="217715" y="144869"/>
                      </a:cubicBezTo>
                      <a:lnTo>
                        <a:pt x="280970" y="177345"/>
                      </a:lnTo>
                      <a:cubicBezTo>
                        <a:pt x="281587" y="177653"/>
                        <a:pt x="282024" y="178219"/>
                        <a:pt x="282178" y="178913"/>
                      </a:cubicBezTo>
                      <a:lnTo>
                        <a:pt x="282667" y="181022"/>
                      </a:lnTo>
                      <a:cubicBezTo>
                        <a:pt x="282898" y="182050"/>
                        <a:pt x="287989" y="205090"/>
                        <a:pt x="286112" y="237334"/>
                      </a:cubicBezTo>
                      <a:cubicBezTo>
                        <a:pt x="302286" y="224760"/>
                        <a:pt x="311800" y="205450"/>
                        <a:pt x="311800" y="184802"/>
                      </a:cubicBezTo>
                      <a:lnTo>
                        <a:pt x="311800" y="153251"/>
                      </a:lnTo>
                      <a:cubicBezTo>
                        <a:pt x="311800" y="146720"/>
                        <a:pt x="307943" y="124118"/>
                        <a:pt x="290869" y="106607"/>
                      </a:cubicBezTo>
                      <a:cubicBezTo>
                        <a:pt x="278475" y="93185"/>
                        <a:pt x="246231" y="71072"/>
                        <a:pt x="228077" y="59089"/>
                      </a:cubicBezTo>
                      <a:cubicBezTo>
                        <a:pt x="219206" y="53227"/>
                        <a:pt x="216146" y="41656"/>
                        <a:pt x="220929" y="32167"/>
                      </a:cubicBezTo>
                      <a:lnTo>
                        <a:pt x="224915" y="24299"/>
                      </a:lnTo>
                      <a:cubicBezTo>
                        <a:pt x="205810" y="11442"/>
                        <a:pt x="182796" y="4654"/>
                        <a:pt x="158214" y="4654"/>
                      </a:cubicBezTo>
                      <a:cubicBezTo>
                        <a:pt x="133632" y="4654"/>
                        <a:pt x="110619" y="11442"/>
                        <a:pt x="91514" y="24299"/>
                      </a:cubicBezTo>
                      <a:lnTo>
                        <a:pt x="95499" y="32167"/>
                      </a:lnTo>
                      <a:cubicBezTo>
                        <a:pt x="100308" y="41656"/>
                        <a:pt x="97222" y="53227"/>
                        <a:pt x="88351" y="59089"/>
                      </a:cubicBezTo>
                      <a:cubicBezTo>
                        <a:pt x="70223" y="71072"/>
                        <a:pt x="37953" y="93185"/>
                        <a:pt x="25610" y="106556"/>
                      </a:cubicBezTo>
                      <a:cubicBezTo>
                        <a:pt x="8460" y="124118"/>
                        <a:pt x="4628" y="146695"/>
                        <a:pt x="4628" y="153251"/>
                      </a:cubicBezTo>
                      <a:lnTo>
                        <a:pt x="4628" y="184802"/>
                      </a:lnTo>
                      <a:cubicBezTo>
                        <a:pt x="4628" y="205450"/>
                        <a:pt x="14142" y="224735"/>
                        <a:pt x="30316" y="237334"/>
                      </a:cubicBezTo>
                      <a:cubicBezTo>
                        <a:pt x="28439" y="204961"/>
                        <a:pt x="33530" y="182025"/>
                        <a:pt x="33762" y="181022"/>
                      </a:cubicBezTo>
                      <a:lnTo>
                        <a:pt x="34224" y="178939"/>
                      </a:lnTo>
                      <a:cubicBezTo>
                        <a:pt x="34379" y="178271"/>
                        <a:pt x="34816" y="177705"/>
                        <a:pt x="35433" y="177371"/>
                      </a:cubicBezTo>
                      <a:lnTo>
                        <a:pt x="98688" y="144895"/>
                      </a:lnTo>
                      <a:cubicBezTo>
                        <a:pt x="99665" y="144380"/>
                        <a:pt x="100873" y="144638"/>
                        <a:pt x="101568" y="145512"/>
                      </a:cubicBezTo>
                      <a:lnTo>
                        <a:pt x="149420" y="205347"/>
                      </a:lnTo>
                      <a:lnTo>
                        <a:pt x="166880" y="205347"/>
                      </a:lnTo>
                      <a:lnTo>
                        <a:pt x="214758" y="145512"/>
                      </a:lnTo>
                      <a:cubicBezTo>
                        <a:pt x="215221" y="144946"/>
                        <a:pt x="215889" y="144638"/>
                        <a:pt x="216583" y="1446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61;g2136e510fe8_2_357"/>
                <p:cNvSpPr/>
                <p:nvPr/>
              </p:nvSpPr>
              <p:spPr>
                <a:xfrm>
                  <a:off x="5883643" y="2458500"/>
                  <a:ext cx="238092" cy="152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092" h="152239" extrusionOk="0">
                      <a:moveTo>
                        <a:pt x="122944" y="152239"/>
                      </a:moveTo>
                      <a:cubicBezTo>
                        <a:pt x="122327" y="152239"/>
                        <a:pt x="121761" y="152008"/>
                        <a:pt x="121324" y="151571"/>
                      </a:cubicBezTo>
                      <a:cubicBezTo>
                        <a:pt x="120861" y="151133"/>
                        <a:pt x="120604" y="150516"/>
                        <a:pt x="120604" y="149899"/>
                      </a:cubicBezTo>
                      <a:lnTo>
                        <a:pt x="120604" y="93587"/>
                      </a:lnTo>
                      <a:cubicBezTo>
                        <a:pt x="120604" y="92301"/>
                        <a:pt x="121658" y="91247"/>
                        <a:pt x="122944" y="91247"/>
                      </a:cubicBezTo>
                      <a:cubicBezTo>
                        <a:pt x="124229" y="91247"/>
                        <a:pt x="125284" y="92301"/>
                        <a:pt x="125284" y="93587"/>
                      </a:cubicBezTo>
                      <a:lnTo>
                        <a:pt x="125284" y="147456"/>
                      </a:lnTo>
                      <a:cubicBezTo>
                        <a:pt x="156191" y="145579"/>
                        <a:pt x="179847" y="126809"/>
                        <a:pt x="194401" y="111175"/>
                      </a:cubicBezTo>
                      <a:cubicBezTo>
                        <a:pt x="212143" y="90013"/>
                        <a:pt x="223689" y="70522"/>
                        <a:pt x="230683" y="49951"/>
                      </a:cubicBezTo>
                      <a:cubicBezTo>
                        <a:pt x="232894" y="35681"/>
                        <a:pt x="233742" y="20998"/>
                        <a:pt x="233202" y="6290"/>
                      </a:cubicBezTo>
                      <a:lnTo>
                        <a:pt x="165705" y="44732"/>
                      </a:lnTo>
                      <a:cubicBezTo>
                        <a:pt x="164779" y="45246"/>
                        <a:pt x="163648" y="45092"/>
                        <a:pt x="162902" y="44346"/>
                      </a:cubicBezTo>
                      <a:lnTo>
                        <a:pt x="127624" y="9067"/>
                      </a:lnTo>
                      <a:lnTo>
                        <a:pt x="110370" y="9067"/>
                      </a:lnTo>
                      <a:lnTo>
                        <a:pt x="75091" y="44346"/>
                      </a:lnTo>
                      <a:cubicBezTo>
                        <a:pt x="74345" y="45092"/>
                        <a:pt x="73188" y="45246"/>
                        <a:pt x="72288" y="44732"/>
                      </a:cubicBezTo>
                      <a:lnTo>
                        <a:pt x="4791" y="6290"/>
                      </a:lnTo>
                      <a:cubicBezTo>
                        <a:pt x="4251" y="20998"/>
                        <a:pt x="5099" y="35681"/>
                        <a:pt x="7311" y="49951"/>
                      </a:cubicBezTo>
                      <a:cubicBezTo>
                        <a:pt x="14305" y="70522"/>
                        <a:pt x="25850" y="90013"/>
                        <a:pt x="43669" y="111252"/>
                      </a:cubicBezTo>
                      <a:cubicBezTo>
                        <a:pt x="58120" y="126783"/>
                        <a:pt x="81777" y="145554"/>
                        <a:pt x="112710" y="147431"/>
                      </a:cubicBezTo>
                      <a:lnTo>
                        <a:pt x="112710" y="93561"/>
                      </a:lnTo>
                      <a:cubicBezTo>
                        <a:pt x="112710" y="92276"/>
                        <a:pt x="113764" y="91221"/>
                        <a:pt x="115050" y="91221"/>
                      </a:cubicBezTo>
                      <a:cubicBezTo>
                        <a:pt x="116335" y="91221"/>
                        <a:pt x="117390" y="92276"/>
                        <a:pt x="117390" y="93561"/>
                      </a:cubicBezTo>
                      <a:lnTo>
                        <a:pt x="117390" y="149873"/>
                      </a:lnTo>
                      <a:cubicBezTo>
                        <a:pt x="117390" y="150516"/>
                        <a:pt x="117132" y="151108"/>
                        <a:pt x="116670" y="151545"/>
                      </a:cubicBezTo>
                      <a:cubicBezTo>
                        <a:pt x="116207" y="151982"/>
                        <a:pt x="115615" y="152265"/>
                        <a:pt x="114973" y="152188"/>
                      </a:cubicBezTo>
                      <a:cubicBezTo>
                        <a:pt x="81262" y="151108"/>
                        <a:pt x="55703" y="131000"/>
                        <a:pt x="40198" y="114312"/>
                      </a:cubicBezTo>
                      <a:cubicBezTo>
                        <a:pt x="21865" y="92430"/>
                        <a:pt x="10036" y="72425"/>
                        <a:pt x="2862" y="51237"/>
                      </a:cubicBezTo>
                      <a:cubicBezTo>
                        <a:pt x="2811" y="51109"/>
                        <a:pt x="2785" y="50980"/>
                        <a:pt x="2760" y="50851"/>
                      </a:cubicBezTo>
                      <a:cubicBezTo>
                        <a:pt x="265" y="34961"/>
                        <a:pt x="-532" y="18607"/>
                        <a:pt x="343" y="2227"/>
                      </a:cubicBezTo>
                      <a:cubicBezTo>
                        <a:pt x="394" y="1430"/>
                        <a:pt x="857" y="685"/>
                        <a:pt x="1551" y="299"/>
                      </a:cubicBezTo>
                      <a:cubicBezTo>
                        <a:pt x="2271" y="-87"/>
                        <a:pt x="3120" y="-87"/>
                        <a:pt x="3814" y="299"/>
                      </a:cubicBezTo>
                      <a:lnTo>
                        <a:pt x="73086" y="39769"/>
                      </a:lnTo>
                      <a:lnTo>
                        <a:pt x="107799" y="5056"/>
                      </a:lnTo>
                      <a:cubicBezTo>
                        <a:pt x="108236" y="4619"/>
                        <a:pt x="108827" y="4362"/>
                        <a:pt x="109444" y="4362"/>
                      </a:cubicBezTo>
                      <a:lnTo>
                        <a:pt x="128652" y="4362"/>
                      </a:lnTo>
                      <a:cubicBezTo>
                        <a:pt x="129269" y="4362"/>
                        <a:pt x="129861" y="4619"/>
                        <a:pt x="130298" y="5056"/>
                      </a:cubicBezTo>
                      <a:lnTo>
                        <a:pt x="165011" y="39769"/>
                      </a:lnTo>
                      <a:lnTo>
                        <a:pt x="234282" y="299"/>
                      </a:lnTo>
                      <a:cubicBezTo>
                        <a:pt x="234977" y="-87"/>
                        <a:pt x="235851" y="-112"/>
                        <a:pt x="236545" y="299"/>
                      </a:cubicBezTo>
                      <a:cubicBezTo>
                        <a:pt x="237265" y="685"/>
                        <a:pt x="237702" y="1405"/>
                        <a:pt x="237754" y="2227"/>
                      </a:cubicBezTo>
                      <a:cubicBezTo>
                        <a:pt x="238628" y="18607"/>
                        <a:pt x="237805" y="34961"/>
                        <a:pt x="235337" y="50851"/>
                      </a:cubicBezTo>
                      <a:cubicBezTo>
                        <a:pt x="235337" y="50980"/>
                        <a:pt x="235285" y="51109"/>
                        <a:pt x="235234" y="51237"/>
                      </a:cubicBezTo>
                      <a:cubicBezTo>
                        <a:pt x="228060" y="72425"/>
                        <a:pt x="216232" y="92456"/>
                        <a:pt x="197975" y="114235"/>
                      </a:cubicBezTo>
                      <a:cubicBezTo>
                        <a:pt x="182393" y="131000"/>
                        <a:pt x="156808" y="151133"/>
                        <a:pt x="123124" y="152188"/>
                      </a:cubicBezTo>
                      <a:cubicBezTo>
                        <a:pt x="123124" y="152188"/>
                        <a:pt x="123072" y="152188"/>
                        <a:pt x="123047" y="1521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462;g2136e510fe8_2_357"/>
                <p:cNvSpPr/>
                <p:nvPr/>
              </p:nvSpPr>
              <p:spPr>
                <a:xfrm>
                  <a:off x="5835104" y="2237176"/>
                  <a:ext cx="334890" cy="382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890" h="382974" extrusionOk="0">
                      <a:moveTo>
                        <a:pt x="168808" y="382949"/>
                      </a:moveTo>
                      <a:lnTo>
                        <a:pt x="166134" y="382949"/>
                      </a:lnTo>
                      <a:cubicBezTo>
                        <a:pt x="137541" y="382949"/>
                        <a:pt x="109719" y="370221"/>
                        <a:pt x="85625" y="346127"/>
                      </a:cubicBezTo>
                      <a:cubicBezTo>
                        <a:pt x="66623" y="327125"/>
                        <a:pt x="51812" y="302980"/>
                        <a:pt x="42761" y="276315"/>
                      </a:cubicBezTo>
                      <a:lnTo>
                        <a:pt x="40036" y="267573"/>
                      </a:lnTo>
                      <a:cubicBezTo>
                        <a:pt x="15325" y="253173"/>
                        <a:pt x="0" y="226586"/>
                        <a:pt x="0" y="197967"/>
                      </a:cubicBezTo>
                      <a:lnTo>
                        <a:pt x="0" y="166417"/>
                      </a:lnTo>
                      <a:cubicBezTo>
                        <a:pt x="0" y="143198"/>
                        <a:pt x="9977" y="121238"/>
                        <a:pt x="27385" y="105939"/>
                      </a:cubicBezTo>
                      <a:lnTo>
                        <a:pt x="11288" y="25508"/>
                      </a:lnTo>
                      <a:cubicBezTo>
                        <a:pt x="10414" y="21111"/>
                        <a:pt x="11288" y="16637"/>
                        <a:pt x="13782" y="12908"/>
                      </a:cubicBezTo>
                      <a:cubicBezTo>
                        <a:pt x="16277" y="9180"/>
                        <a:pt x="20056" y="6634"/>
                        <a:pt x="24453" y="5760"/>
                      </a:cubicBezTo>
                      <a:lnTo>
                        <a:pt x="49190" y="977"/>
                      </a:lnTo>
                      <a:cubicBezTo>
                        <a:pt x="51401" y="540"/>
                        <a:pt x="54898" y="0"/>
                        <a:pt x="59038" y="0"/>
                      </a:cubicBezTo>
                      <a:cubicBezTo>
                        <a:pt x="67446" y="0"/>
                        <a:pt x="75417" y="0"/>
                        <a:pt x="81614" y="7971"/>
                      </a:cubicBezTo>
                      <a:cubicBezTo>
                        <a:pt x="84674" y="11905"/>
                        <a:pt x="91205" y="21291"/>
                        <a:pt x="94008" y="25353"/>
                      </a:cubicBezTo>
                      <a:cubicBezTo>
                        <a:pt x="115247" y="11545"/>
                        <a:pt x="141218" y="3986"/>
                        <a:pt x="167445" y="3986"/>
                      </a:cubicBezTo>
                      <a:cubicBezTo>
                        <a:pt x="193673" y="3986"/>
                        <a:pt x="219643" y="11571"/>
                        <a:pt x="240857" y="25353"/>
                      </a:cubicBezTo>
                      <a:cubicBezTo>
                        <a:pt x="243660" y="21316"/>
                        <a:pt x="250165" y="11905"/>
                        <a:pt x="253251" y="7971"/>
                      </a:cubicBezTo>
                      <a:cubicBezTo>
                        <a:pt x="259473" y="0"/>
                        <a:pt x="267419" y="0"/>
                        <a:pt x="275827" y="0"/>
                      </a:cubicBezTo>
                      <a:cubicBezTo>
                        <a:pt x="279967" y="0"/>
                        <a:pt x="283464" y="540"/>
                        <a:pt x="285701" y="977"/>
                      </a:cubicBezTo>
                      <a:lnTo>
                        <a:pt x="310411" y="5760"/>
                      </a:lnTo>
                      <a:cubicBezTo>
                        <a:pt x="314834" y="6634"/>
                        <a:pt x="318614" y="9180"/>
                        <a:pt x="321108" y="12908"/>
                      </a:cubicBezTo>
                      <a:cubicBezTo>
                        <a:pt x="323602" y="16637"/>
                        <a:pt x="324477" y="21111"/>
                        <a:pt x="323602" y="25533"/>
                      </a:cubicBezTo>
                      <a:lnTo>
                        <a:pt x="307506" y="105965"/>
                      </a:lnTo>
                      <a:cubicBezTo>
                        <a:pt x="324939" y="121264"/>
                        <a:pt x="334890" y="143223"/>
                        <a:pt x="334890" y="166442"/>
                      </a:cubicBezTo>
                      <a:lnTo>
                        <a:pt x="334890" y="197993"/>
                      </a:lnTo>
                      <a:cubicBezTo>
                        <a:pt x="334890" y="226612"/>
                        <a:pt x="319565" y="253199"/>
                        <a:pt x="294855" y="267599"/>
                      </a:cubicBezTo>
                      <a:lnTo>
                        <a:pt x="292155" y="276290"/>
                      </a:lnTo>
                      <a:cubicBezTo>
                        <a:pt x="283104" y="303006"/>
                        <a:pt x="268293" y="327151"/>
                        <a:pt x="249291" y="346153"/>
                      </a:cubicBezTo>
                      <a:cubicBezTo>
                        <a:pt x="225197" y="370246"/>
                        <a:pt x="197350" y="382974"/>
                        <a:pt x="168782" y="382974"/>
                      </a:cubicBezTo>
                      <a:close/>
                      <a:moveTo>
                        <a:pt x="167471" y="378295"/>
                      </a:moveTo>
                      <a:lnTo>
                        <a:pt x="168808" y="378295"/>
                      </a:lnTo>
                      <a:cubicBezTo>
                        <a:pt x="196116" y="378295"/>
                        <a:pt x="222832" y="366029"/>
                        <a:pt x="246025" y="342836"/>
                      </a:cubicBezTo>
                      <a:cubicBezTo>
                        <a:pt x="264513" y="324322"/>
                        <a:pt x="278964" y="300820"/>
                        <a:pt x="287758" y="274824"/>
                      </a:cubicBezTo>
                      <a:lnTo>
                        <a:pt x="290715" y="265310"/>
                      </a:lnTo>
                      <a:cubicBezTo>
                        <a:pt x="290895" y="264744"/>
                        <a:pt x="291281" y="264256"/>
                        <a:pt x="291795" y="263973"/>
                      </a:cubicBezTo>
                      <a:cubicBezTo>
                        <a:pt x="315528" y="250525"/>
                        <a:pt x="330262" y="225223"/>
                        <a:pt x="330262" y="197967"/>
                      </a:cubicBezTo>
                      <a:lnTo>
                        <a:pt x="330262" y="166417"/>
                      </a:lnTo>
                      <a:cubicBezTo>
                        <a:pt x="330262" y="144098"/>
                        <a:pt x="320491" y="123038"/>
                        <a:pt x="303469" y="108587"/>
                      </a:cubicBezTo>
                      <a:cubicBezTo>
                        <a:pt x="302826" y="108047"/>
                        <a:pt x="302517" y="107173"/>
                        <a:pt x="302697" y="106350"/>
                      </a:cubicBezTo>
                      <a:lnTo>
                        <a:pt x="319077" y="24582"/>
                      </a:lnTo>
                      <a:cubicBezTo>
                        <a:pt x="319720" y="21393"/>
                        <a:pt x="319077" y="18179"/>
                        <a:pt x="317277" y="15479"/>
                      </a:cubicBezTo>
                      <a:cubicBezTo>
                        <a:pt x="315477" y="12780"/>
                        <a:pt x="312751" y="10954"/>
                        <a:pt x="309563" y="10311"/>
                      </a:cubicBezTo>
                      <a:lnTo>
                        <a:pt x="284852" y="5528"/>
                      </a:lnTo>
                      <a:cubicBezTo>
                        <a:pt x="282821" y="5117"/>
                        <a:pt x="279633" y="4654"/>
                        <a:pt x="275878" y="4654"/>
                      </a:cubicBezTo>
                      <a:cubicBezTo>
                        <a:pt x="267702" y="4654"/>
                        <a:pt x="261787" y="4654"/>
                        <a:pt x="256979" y="10825"/>
                      </a:cubicBezTo>
                      <a:cubicBezTo>
                        <a:pt x="253173" y="15685"/>
                        <a:pt x="243557" y="29725"/>
                        <a:pt x="243454" y="29853"/>
                      </a:cubicBezTo>
                      <a:cubicBezTo>
                        <a:pt x="242734" y="30907"/>
                        <a:pt x="241294" y="31190"/>
                        <a:pt x="240214" y="30470"/>
                      </a:cubicBezTo>
                      <a:cubicBezTo>
                        <a:pt x="219412" y="16379"/>
                        <a:pt x="193570" y="8614"/>
                        <a:pt x="167471" y="8614"/>
                      </a:cubicBezTo>
                      <a:cubicBezTo>
                        <a:pt x="141372" y="8614"/>
                        <a:pt x="115556" y="16379"/>
                        <a:pt x="94728" y="30470"/>
                      </a:cubicBezTo>
                      <a:cubicBezTo>
                        <a:pt x="93674" y="31190"/>
                        <a:pt x="92234" y="30907"/>
                        <a:pt x="91488" y="29853"/>
                      </a:cubicBezTo>
                      <a:cubicBezTo>
                        <a:pt x="91385" y="29725"/>
                        <a:pt x="81768" y="15685"/>
                        <a:pt x="77963" y="10825"/>
                      </a:cubicBezTo>
                      <a:cubicBezTo>
                        <a:pt x="73154" y="4654"/>
                        <a:pt x="67240" y="4654"/>
                        <a:pt x="59064" y="4654"/>
                      </a:cubicBezTo>
                      <a:cubicBezTo>
                        <a:pt x="55309" y="4654"/>
                        <a:pt x="52121" y="5143"/>
                        <a:pt x="50115" y="5528"/>
                      </a:cubicBezTo>
                      <a:lnTo>
                        <a:pt x="25379" y="10311"/>
                      </a:lnTo>
                      <a:cubicBezTo>
                        <a:pt x="22216" y="10954"/>
                        <a:pt x="19491" y="12780"/>
                        <a:pt x="17691" y="15479"/>
                      </a:cubicBezTo>
                      <a:cubicBezTo>
                        <a:pt x="15891" y="18179"/>
                        <a:pt x="15248" y="21419"/>
                        <a:pt x="15891" y="24582"/>
                      </a:cubicBezTo>
                      <a:lnTo>
                        <a:pt x="32270" y="106350"/>
                      </a:lnTo>
                      <a:cubicBezTo>
                        <a:pt x="32425" y="107173"/>
                        <a:pt x="32142" y="108047"/>
                        <a:pt x="31499" y="108587"/>
                      </a:cubicBezTo>
                      <a:cubicBezTo>
                        <a:pt x="14477" y="123013"/>
                        <a:pt x="4706" y="144098"/>
                        <a:pt x="4706" y="166417"/>
                      </a:cubicBezTo>
                      <a:lnTo>
                        <a:pt x="4706" y="197967"/>
                      </a:lnTo>
                      <a:cubicBezTo>
                        <a:pt x="4706" y="225223"/>
                        <a:pt x="19439" y="250525"/>
                        <a:pt x="43173" y="263973"/>
                      </a:cubicBezTo>
                      <a:cubicBezTo>
                        <a:pt x="43687" y="264256"/>
                        <a:pt x="44073" y="264744"/>
                        <a:pt x="44253" y="265310"/>
                      </a:cubicBezTo>
                      <a:lnTo>
                        <a:pt x="47210" y="274876"/>
                      </a:lnTo>
                      <a:cubicBezTo>
                        <a:pt x="56004" y="300820"/>
                        <a:pt x="70429" y="324322"/>
                        <a:pt x="88917" y="342836"/>
                      </a:cubicBezTo>
                      <a:cubicBezTo>
                        <a:pt x="112110" y="366029"/>
                        <a:pt x="138826" y="378295"/>
                        <a:pt x="166134" y="378295"/>
                      </a:cubicBezTo>
                      <a:lnTo>
                        <a:pt x="167471" y="3782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463;g2136e510fe8_2_357"/>
                <p:cNvSpPr/>
                <p:nvPr/>
              </p:nvSpPr>
              <p:spPr>
                <a:xfrm>
                  <a:off x="5969431" y="2497137"/>
                  <a:ext cx="66314" cy="47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14" h="47467" extrusionOk="0">
                      <a:moveTo>
                        <a:pt x="33170" y="47467"/>
                      </a:moveTo>
                      <a:cubicBezTo>
                        <a:pt x="30676" y="47467"/>
                        <a:pt x="28285" y="46413"/>
                        <a:pt x="26613" y="44562"/>
                      </a:cubicBezTo>
                      <a:lnTo>
                        <a:pt x="2417" y="17923"/>
                      </a:lnTo>
                      <a:cubicBezTo>
                        <a:pt x="-823" y="14348"/>
                        <a:pt x="-797" y="9000"/>
                        <a:pt x="2443" y="5452"/>
                      </a:cubicBezTo>
                      <a:lnTo>
                        <a:pt x="4680" y="3009"/>
                      </a:lnTo>
                      <a:cubicBezTo>
                        <a:pt x="6480" y="1055"/>
                        <a:pt x="9025" y="-25"/>
                        <a:pt x="11700" y="0"/>
                      </a:cubicBezTo>
                      <a:lnTo>
                        <a:pt x="33222" y="412"/>
                      </a:lnTo>
                      <a:lnTo>
                        <a:pt x="33659" y="412"/>
                      </a:lnTo>
                      <a:cubicBezTo>
                        <a:pt x="33659" y="412"/>
                        <a:pt x="54641" y="0"/>
                        <a:pt x="54641" y="0"/>
                      </a:cubicBezTo>
                      <a:cubicBezTo>
                        <a:pt x="57315" y="0"/>
                        <a:pt x="59861" y="1029"/>
                        <a:pt x="61635" y="3009"/>
                      </a:cubicBezTo>
                      <a:lnTo>
                        <a:pt x="63872" y="5452"/>
                      </a:lnTo>
                      <a:lnTo>
                        <a:pt x="63872" y="5452"/>
                      </a:lnTo>
                      <a:cubicBezTo>
                        <a:pt x="67112" y="9000"/>
                        <a:pt x="67138" y="14374"/>
                        <a:pt x="63898" y="17923"/>
                      </a:cubicBezTo>
                      <a:lnTo>
                        <a:pt x="39701" y="44562"/>
                      </a:lnTo>
                      <a:cubicBezTo>
                        <a:pt x="38030" y="46413"/>
                        <a:pt x="35639" y="47467"/>
                        <a:pt x="33170" y="47467"/>
                      </a:cubicBezTo>
                      <a:lnTo>
                        <a:pt x="33170" y="47467"/>
                      </a:lnTo>
                      <a:close/>
                      <a:moveTo>
                        <a:pt x="11494" y="4655"/>
                      </a:moveTo>
                      <a:cubicBezTo>
                        <a:pt x="10208" y="4655"/>
                        <a:pt x="8974" y="5195"/>
                        <a:pt x="8100" y="6146"/>
                      </a:cubicBezTo>
                      <a:lnTo>
                        <a:pt x="5863" y="8589"/>
                      </a:lnTo>
                      <a:cubicBezTo>
                        <a:pt x="4243" y="10337"/>
                        <a:pt x="4243" y="13011"/>
                        <a:pt x="5863" y="14786"/>
                      </a:cubicBezTo>
                      <a:lnTo>
                        <a:pt x="30059" y="41425"/>
                      </a:lnTo>
                      <a:cubicBezTo>
                        <a:pt x="30856" y="42299"/>
                        <a:pt x="31962" y="42787"/>
                        <a:pt x="33145" y="42787"/>
                      </a:cubicBezTo>
                      <a:lnTo>
                        <a:pt x="33145" y="42787"/>
                      </a:lnTo>
                      <a:cubicBezTo>
                        <a:pt x="34327" y="42787"/>
                        <a:pt x="35433" y="42299"/>
                        <a:pt x="36230" y="41425"/>
                      </a:cubicBezTo>
                      <a:lnTo>
                        <a:pt x="60426" y="14786"/>
                      </a:lnTo>
                      <a:cubicBezTo>
                        <a:pt x="62021" y="13011"/>
                        <a:pt x="62021" y="10363"/>
                        <a:pt x="60426" y="8589"/>
                      </a:cubicBezTo>
                      <a:lnTo>
                        <a:pt x="58189" y="6146"/>
                      </a:lnTo>
                      <a:cubicBezTo>
                        <a:pt x="57289" y="5169"/>
                        <a:pt x="56004" y="4603"/>
                        <a:pt x="54718" y="4655"/>
                      </a:cubicBezTo>
                      <a:lnTo>
                        <a:pt x="33196" y="5066"/>
                      </a:lnTo>
                      <a:lnTo>
                        <a:pt x="11597" y="4655"/>
                      </a:lnTo>
                      <a:cubicBezTo>
                        <a:pt x="11597" y="4655"/>
                        <a:pt x="11545" y="4655"/>
                        <a:pt x="11494" y="46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g2136e510fe8_2_357"/>
                <p:cNvSpPr/>
                <p:nvPr/>
              </p:nvSpPr>
              <p:spPr>
                <a:xfrm>
                  <a:off x="6046622" y="2431337"/>
                  <a:ext cx="40472" cy="35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72" h="35741" extrusionOk="0">
                      <a:moveTo>
                        <a:pt x="19079" y="35742"/>
                      </a:moveTo>
                      <a:cubicBezTo>
                        <a:pt x="10748" y="35742"/>
                        <a:pt x="3548" y="30959"/>
                        <a:pt x="0" y="24016"/>
                      </a:cubicBezTo>
                      <a:lnTo>
                        <a:pt x="34919" y="0"/>
                      </a:lnTo>
                      <a:cubicBezTo>
                        <a:pt x="38364" y="3806"/>
                        <a:pt x="40473" y="8820"/>
                        <a:pt x="40473" y="14348"/>
                      </a:cubicBezTo>
                      <a:cubicBezTo>
                        <a:pt x="40473" y="26176"/>
                        <a:pt x="30882" y="35742"/>
                        <a:pt x="19079" y="357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465;g2136e510fe8_2_357"/>
                <p:cNvSpPr/>
                <p:nvPr/>
              </p:nvSpPr>
              <p:spPr>
                <a:xfrm>
                  <a:off x="6090483" y="2261501"/>
                  <a:ext cx="41106" cy="4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06" h="49341" extrusionOk="0">
                      <a:moveTo>
                        <a:pt x="2988" y="32682"/>
                      </a:moveTo>
                      <a:cubicBezTo>
                        <a:pt x="83" y="30470"/>
                        <a:pt x="-843" y="26510"/>
                        <a:pt x="829" y="23271"/>
                      </a:cubicBezTo>
                      <a:cubicBezTo>
                        <a:pt x="1857" y="21291"/>
                        <a:pt x="3143" y="19002"/>
                        <a:pt x="4686" y="16611"/>
                      </a:cubicBezTo>
                      <a:cubicBezTo>
                        <a:pt x="9597" y="9051"/>
                        <a:pt x="15537" y="1851"/>
                        <a:pt x="15614" y="1800"/>
                      </a:cubicBezTo>
                      <a:lnTo>
                        <a:pt x="15871" y="1466"/>
                      </a:lnTo>
                      <a:lnTo>
                        <a:pt x="16102" y="1131"/>
                      </a:lnTo>
                      <a:cubicBezTo>
                        <a:pt x="16514" y="514"/>
                        <a:pt x="16822" y="180"/>
                        <a:pt x="16977" y="0"/>
                      </a:cubicBezTo>
                      <a:cubicBezTo>
                        <a:pt x="17079" y="0"/>
                        <a:pt x="17234" y="0"/>
                        <a:pt x="17439" y="0"/>
                      </a:cubicBezTo>
                      <a:cubicBezTo>
                        <a:pt x="18725" y="0"/>
                        <a:pt x="20705" y="257"/>
                        <a:pt x="22479" y="514"/>
                      </a:cubicBezTo>
                      <a:lnTo>
                        <a:pt x="34616" y="2211"/>
                      </a:lnTo>
                      <a:cubicBezTo>
                        <a:pt x="38884" y="2803"/>
                        <a:pt x="41790" y="6891"/>
                        <a:pt x="40967" y="11134"/>
                      </a:cubicBezTo>
                      <a:lnTo>
                        <a:pt x="34667" y="43250"/>
                      </a:lnTo>
                      <a:cubicBezTo>
                        <a:pt x="33587" y="48727"/>
                        <a:pt x="27133" y="51170"/>
                        <a:pt x="22711" y="47801"/>
                      </a:cubicBezTo>
                      <a:lnTo>
                        <a:pt x="2963" y="327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6" name="Google Shape;466;g2136e510fe8_2_357"/>
              <p:cNvSpPr/>
              <p:nvPr/>
            </p:nvSpPr>
            <p:spPr>
              <a:xfrm>
                <a:off x="5931195" y="2321978"/>
                <a:ext cx="4679" cy="71380"/>
              </a:xfrm>
              <a:custGeom>
                <a:avLst/>
                <a:gdLst/>
                <a:ahLst/>
                <a:cxnLst/>
                <a:rect l="l" t="t" r="r" b="b"/>
                <a:pathLst>
                  <a:path w="4679" h="71380" extrusionOk="0">
                    <a:moveTo>
                      <a:pt x="2340" y="71380"/>
                    </a:moveTo>
                    <a:cubicBezTo>
                      <a:pt x="1054" y="71380"/>
                      <a:pt x="0" y="70326"/>
                      <a:pt x="0" y="69040"/>
                    </a:cubicBezTo>
                    <a:lnTo>
                      <a:pt x="0" y="2340"/>
                    </a:lnTo>
                    <a:cubicBezTo>
                      <a:pt x="0" y="1054"/>
                      <a:pt x="1054" y="0"/>
                      <a:pt x="2340" y="0"/>
                    </a:cubicBezTo>
                    <a:cubicBezTo>
                      <a:pt x="3626" y="0"/>
                      <a:pt x="4680" y="1054"/>
                      <a:pt x="4680" y="2340"/>
                    </a:cubicBezTo>
                    <a:lnTo>
                      <a:pt x="4680" y="69040"/>
                    </a:lnTo>
                    <a:cubicBezTo>
                      <a:pt x="4680" y="70326"/>
                      <a:pt x="3626" y="71380"/>
                      <a:pt x="2340" y="713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g2136e510fe8_2_357"/>
              <p:cNvSpPr/>
              <p:nvPr/>
            </p:nvSpPr>
            <p:spPr>
              <a:xfrm>
                <a:off x="6069944" y="2321978"/>
                <a:ext cx="4679" cy="71380"/>
              </a:xfrm>
              <a:custGeom>
                <a:avLst/>
                <a:gdLst/>
                <a:ahLst/>
                <a:cxnLst/>
                <a:rect l="l" t="t" r="r" b="b"/>
                <a:pathLst>
                  <a:path w="4679" h="71380" extrusionOk="0">
                    <a:moveTo>
                      <a:pt x="2340" y="71380"/>
                    </a:moveTo>
                    <a:cubicBezTo>
                      <a:pt x="1054" y="71380"/>
                      <a:pt x="0" y="70326"/>
                      <a:pt x="0" y="69040"/>
                    </a:cubicBezTo>
                    <a:lnTo>
                      <a:pt x="0" y="2340"/>
                    </a:lnTo>
                    <a:cubicBezTo>
                      <a:pt x="0" y="1054"/>
                      <a:pt x="1054" y="0"/>
                      <a:pt x="2340" y="0"/>
                    </a:cubicBezTo>
                    <a:cubicBezTo>
                      <a:pt x="3626" y="0"/>
                      <a:pt x="4680" y="1054"/>
                      <a:pt x="4680" y="2340"/>
                    </a:cubicBezTo>
                    <a:lnTo>
                      <a:pt x="4680" y="69040"/>
                    </a:lnTo>
                    <a:cubicBezTo>
                      <a:pt x="4680" y="70326"/>
                      <a:pt x="3626" y="71380"/>
                      <a:pt x="2340" y="713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8" name="Google Shape;468;g2136e510fe8_2_357"/>
            <p:cNvSpPr/>
            <p:nvPr/>
          </p:nvSpPr>
          <p:spPr>
            <a:xfrm>
              <a:off x="5712837" y="2140045"/>
              <a:ext cx="267485" cy="292063"/>
            </a:xfrm>
            <a:custGeom>
              <a:avLst/>
              <a:gdLst/>
              <a:ahLst/>
              <a:cxnLst/>
              <a:rect l="l" t="t" r="r" b="b"/>
              <a:pathLst>
                <a:path w="267485" h="292063" extrusionOk="0">
                  <a:moveTo>
                    <a:pt x="3471" y="292064"/>
                  </a:moveTo>
                  <a:cubicBezTo>
                    <a:pt x="1569" y="292064"/>
                    <a:pt x="0" y="290521"/>
                    <a:pt x="0" y="288592"/>
                  </a:cubicBezTo>
                  <a:cubicBezTo>
                    <a:pt x="0" y="215747"/>
                    <a:pt x="27128" y="146115"/>
                    <a:pt x="76420" y="92528"/>
                  </a:cubicBezTo>
                  <a:cubicBezTo>
                    <a:pt x="125404" y="39250"/>
                    <a:pt x="191924" y="6414"/>
                    <a:pt x="263716" y="12"/>
                  </a:cubicBezTo>
                  <a:cubicBezTo>
                    <a:pt x="265670" y="-143"/>
                    <a:pt x="267290" y="1246"/>
                    <a:pt x="267470" y="3149"/>
                  </a:cubicBezTo>
                  <a:cubicBezTo>
                    <a:pt x="267650" y="5052"/>
                    <a:pt x="266236" y="6723"/>
                    <a:pt x="264333" y="6903"/>
                  </a:cubicBezTo>
                  <a:cubicBezTo>
                    <a:pt x="194264" y="13151"/>
                    <a:pt x="129338" y="45216"/>
                    <a:pt x="81511" y="97208"/>
                  </a:cubicBezTo>
                  <a:cubicBezTo>
                    <a:pt x="33402" y="149509"/>
                    <a:pt x="6917" y="217495"/>
                    <a:pt x="6917" y="288592"/>
                  </a:cubicBezTo>
                  <a:cubicBezTo>
                    <a:pt x="6917" y="290495"/>
                    <a:pt x="5374" y="292064"/>
                    <a:pt x="3446" y="292064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g2136e510fe8_2_357"/>
            <p:cNvSpPr/>
            <p:nvPr/>
          </p:nvSpPr>
          <p:spPr>
            <a:xfrm>
              <a:off x="5713957" y="2450379"/>
              <a:ext cx="292115" cy="267996"/>
            </a:xfrm>
            <a:custGeom>
              <a:avLst/>
              <a:gdLst/>
              <a:ahLst/>
              <a:cxnLst/>
              <a:rect l="l" t="t" r="r" b="b"/>
              <a:pathLst>
                <a:path w="292115" h="267996" extrusionOk="0">
                  <a:moveTo>
                    <a:pt x="288644" y="267996"/>
                  </a:moveTo>
                  <a:cubicBezTo>
                    <a:pt x="215695" y="267996"/>
                    <a:pt x="146012" y="240791"/>
                    <a:pt x="92400" y="191396"/>
                  </a:cubicBezTo>
                  <a:cubicBezTo>
                    <a:pt x="39096" y="142309"/>
                    <a:pt x="6286" y="75660"/>
                    <a:pt x="12" y="3766"/>
                  </a:cubicBezTo>
                  <a:cubicBezTo>
                    <a:pt x="-143" y="1863"/>
                    <a:pt x="1246" y="192"/>
                    <a:pt x="3149" y="12"/>
                  </a:cubicBezTo>
                  <a:cubicBezTo>
                    <a:pt x="5026" y="-143"/>
                    <a:pt x="6723" y="1246"/>
                    <a:pt x="6903" y="3149"/>
                  </a:cubicBezTo>
                  <a:cubicBezTo>
                    <a:pt x="13023" y="73320"/>
                    <a:pt x="45061" y="138375"/>
                    <a:pt x="97080" y="186305"/>
                  </a:cubicBezTo>
                  <a:cubicBezTo>
                    <a:pt x="149406" y="234517"/>
                    <a:pt x="217444" y="261053"/>
                    <a:pt x="288644" y="261053"/>
                  </a:cubicBezTo>
                  <a:cubicBezTo>
                    <a:pt x="290547" y="261053"/>
                    <a:pt x="292115" y="262596"/>
                    <a:pt x="292115" y="264525"/>
                  </a:cubicBezTo>
                  <a:cubicBezTo>
                    <a:pt x="292115" y="266453"/>
                    <a:pt x="290572" y="267996"/>
                    <a:pt x="288644" y="267996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g2136e510fe8_2_357"/>
            <p:cNvSpPr/>
            <p:nvPr/>
          </p:nvSpPr>
          <p:spPr>
            <a:xfrm>
              <a:off x="6024802" y="2425140"/>
              <a:ext cx="267562" cy="292103"/>
            </a:xfrm>
            <a:custGeom>
              <a:avLst/>
              <a:gdLst/>
              <a:ahLst/>
              <a:cxnLst/>
              <a:rect l="l" t="t" r="r" b="b"/>
              <a:pathLst>
                <a:path w="267562" h="292103" extrusionOk="0">
                  <a:moveTo>
                    <a:pt x="3461" y="292103"/>
                  </a:moveTo>
                  <a:cubicBezTo>
                    <a:pt x="1687" y="292103"/>
                    <a:pt x="170" y="290741"/>
                    <a:pt x="15" y="288941"/>
                  </a:cubicBezTo>
                  <a:cubicBezTo>
                    <a:pt x="-165" y="287038"/>
                    <a:pt x="1250" y="285367"/>
                    <a:pt x="3152" y="285187"/>
                  </a:cubicBezTo>
                  <a:cubicBezTo>
                    <a:pt x="73247" y="278964"/>
                    <a:pt x="138173" y="246899"/>
                    <a:pt x="186000" y="194881"/>
                  </a:cubicBezTo>
                  <a:cubicBezTo>
                    <a:pt x="234110" y="142580"/>
                    <a:pt x="260620" y="74594"/>
                    <a:pt x="260620" y="3471"/>
                  </a:cubicBezTo>
                  <a:cubicBezTo>
                    <a:pt x="260620" y="1569"/>
                    <a:pt x="262163" y="0"/>
                    <a:pt x="264091" y="0"/>
                  </a:cubicBezTo>
                  <a:cubicBezTo>
                    <a:pt x="266020" y="0"/>
                    <a:pt x="267563" y="1543"/>
                    <a:pt x="267563" y="3471"/>
                  </a:cubicBezTo>
                  <a:cubicBezTo>
                    <a:pt x="267563" y="76343"/>
                    <a:pt x="240409" y="145975"/>
                    <a:pt x="191117" y="199561"/>
                  </a:cubicBezTo>
                  <a:cubicBezTo>
                    <a:pt x="142133" y="252839"/>
                    <a:pt x="75587" y="285675"/>
                    <a:pt x="3795" y="292052"/>
                  </a:cubicBezTo>
                  <a:cubicBezTo>
                    <a:pt x="3692" y="292052"/>
                    <a:pt x="3590" y="292052"/>
                    <a:pt x="3487" y="292052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g2136e510fe8_2_357"/>
            <p:cNvSpPr/>
            <p:nvPr/>
          </p:nvSpPr>
          <p:spPr>
            <a:xfrm>
              <a:off x="5999130" y="2138874"/>
              <a:ext cx="292115" cy="267984"/>
            </a:xfrm>
            <a:custGeom>
              <a:avLst/>
              <a:gdLst/>
              <a:ahLst/>
              <a:cxnLst/>
              <a:rect l="l" t="t" r="r" b="b"/>
              <a:pathLst>
                <a:path w="292115" h="267984" extrusionOk="0">
                  <a:moveTo>
                    <a:pt x="288658" y="267984"/>
                  </a:moveTo>
                  <a:cubicBezTo>
                    <a:pt x="286884" y="267984"/>
                    <a:pt x="285367" y="266622"/>
                    <a:pt x="285212" y="264822"/>
                  </a:cubicBezTo>
                  <a:cubicBezTo>
                    <a:pt x="279093" y="194650"/>
                    <a:pt x="247054" y="129595"/>
                    <a:pt x="195036" y="81691"/>
                  </a:cubicBezTo>
                  <a:cubicBezTo>
                    <a:pt x="142709" y="33479"/>
                    <a:pt x="74672" y="6943"/>
                    <a:pt x="3471" y="6943"/>
                  </a:cubicBezTo>
                  <a:cubicBezTo>
                    <a:pt x="1569" y="6943"/>
                    <a:pt x="0" y="5400"/>
                    <a:pt x="0" y="3471"/>
                  </a:cubicBezTo>
                  <a:cubicBezTo>
                    <a:pt x="0" y="1543"/>
                    <a:pt x="1543" y="0"/>
                    <a:pt x="3471" y="0"/>
                  </a:cubicBezTo>
                  <a:cubicBezTo>
                    <a:pt x="76420" y="0"/>
                    <a:pt x="146103" y="27205"/>
                    <a:pt x="199715" y="76574"/>
                  </a:cubicBezTo>
                  <a:cubicBezTo>
                    <a:pt x="253019" y="125661"/>
                    <a:pt x="285829" y="192310"/>
                    <a:pt x="292103" y="264205"/>
                  </a:cubicBezTo>
                  <a:cubicBezTo>
                    <a:pt x="292258" y="266107"/>
                    <a:pt x="290869" y="267779"/>
                    <a:pt x="288966" y="267959"/>
                  </a:cubicBezTo>
                  <a:cubicBezTo>
                    <a:pt x="288864" y="267959"/>
                    <a:pt x="288761" y="267959"/>
                    <a:pt x="288658" y="267959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2" name="Google Shape;472;g2136e510fe8_2_357"/>
            <p:cNvGrpSpPr/>
            <p:nvPr/>
          </p:nvGrpSpPr>
          <p:grpSpPr>
            <a:xfrm>
              <a:off x="5999130" y="2096653"/>
              <a:ext cx="6942" cy="663840"/>
              <a:chOff x="5999130" y="2096653"/>
              <a:chExt cx="6942" cy="663840"/>
            </a:xfrm>
          </p:grpSpPr>
          <p:sp>
            <p:nvSpPr>
              <p:cNvPr id="473" name="Google Shape;473;g2136e510fe8_2_357"/>
              <p:cNvSpPr/>
              <p:nvPr/>
            </p:nvSpPr>
            <p:spPr>
              <a:xfrm>
                <a:off x="5999130" y="2096653"/>
                <a:ext cx="6942" cy="92079"/>
              </a:xfrm>
              <a:custGeom>
                <a:avLst/>
                <a:gdLst/>
                <a:ahLst/>
                <a:cxnLst/>
                <a:rect l="l" t="t" r="r" b="b"/>
                <a:pathLst>
                  <a:path w="6942" h="92079" extrusionOk="0">
                    <a:moveTo>
                      <a:pt x="3471" y="92054"/>
                    </a:moveTo>
                    <a:cubicBezTo>
                      <a:pt x="1569" y="92054"/>
                      <a:pt x="0" y="90511"/>
                      <a:pt x="0" y="88582"/>
                    </a:cubicBezTo>
                    <a:lnTo>
                      <a:pt x="0" y="3471"/>
                    </a:lnTo>
                    <a:cubicBezTo>
                      <a:pt x="0" y="1569"/>
                      <a:pt x="1543" y="0"/>
                      <a:pt x="3471" y="0"/>
                    </a:cubicBezTo>
                    <a:cubicBezTo>
                      <a:pt x="5400" y="0"/>
                      <a:pt x="6943" y="1543"/>
                      <a:pt x="6943" y="3471"/>
                    </a:cubicBezTo>
                    <a:lnTo>
                      <a:pt x="6943" y="88608"/>
                    </a:lnTo>
                    <a:cubicBezTo>
                      <a:pt x="6943" y="90511"/>
                      <a:pt x="5400" y="92079"/>
                      <a:pt x="3471" y="920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g2136e510fe8_2_357"/>
              <p:cNvSpPr/>
              <p:nvPr/>
            </p:nvSpPr>
            <p:spPr>
              <a:xfrm>
                <a:off x="5999130" y="2668414"/>
                <a:ext cx="6942" cy="92079"/>
              </a:xfrm>
              <a:custGeom>
                <a:avLst/>
                <a:gdLst/>
                <a:ahLst/>
                <a:cxnLst/>
                <a:rect l="l" t="t" r="r" b="b"/>
                <a:pathLst>
                  <a:path w="6942" h="92079" extrusionOk="0">
                    <a:moveTo>
                      <a:pt x="3471" y="92079"/>
                    </a:moveTo>
                    <a:cubicBezTo>
                      <a:pt x="1569" y="92079"/>
                      <a:pt x="0" y="90537"/>
                      <a:pt x="0" y="88608"/>
                    </a:cubicBezTo>
                    <a:lnTo>
                      <a:pt x="0" y="3471"/>
                    </a:lnTo>
                    <a:cubicBezTo>
                      <a:pt x="0" y="1569"/>
                      <a:pt x="1543" y="0"/>
                      <a:pt x="3471" y="0"/>
                    </a:cubicBezTo>
                    <a:cubicBezTo>
                      <a:pt x="5400" y="0"/>
                      <a:pt x="6943" y="1543"/>
                      <a:pt x="6943" y="3471"/>
                    </a:cubicBezTo>
                    <a:lnTo>
                      <a:pt x="6943" y="88608"/>
                    </a:lnTo>
                    <a:cubicBezTo>
                      <a:pt x="6943" y="90511"/>
                      <a:pt x="5400" y="92079"/>
                      <a:pt x="3471" y="920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5" name="Google Shape;475;g2136e510fe8_2_357"/>
            <p:cNvGrpSpPr/>
            <p:nvPr/>
          </p:nvGrpSpPr>
          <p:grpSpPr>
            <a:xfrm>
              <a:off x="5670668" y="2425089"/>
              <a:ext cx="663866" cy="6942"/>
              <a:chOff x="5670668" y="2425089"/>
              <a:chExt cx="663866" cy="6942"/>
            </a:xfrm>
          </p:grpSpPr>
          <p:sp>
            <p:nvSpPr>
              <p:cNvPr id="476" name="Google Shape;476;g2136e510fe8_2_357"/>
              <p:cNvSpPr/>
              <p:nvPr/>
            </p:nvSpPr>
            <p:spPr>
              <a:xfrm>
                <a:off x="5670668" y="2425089"/>
                <a:ext cx="92079" cy="6942"/>
              </a:xfrm>
              <a:custGeom>
                <a:avLst/>
                <a:gdLst/>
                <a:ahLst/>
                <a:cxnLst/>
                <a:rect l="l" t="t" r="r" b="b"/>
                <a:pathLst>
                  <a:path w="92079" h="6942" extrusionOk="0">
                    <a:moveTo>
                      <a:pt x="88608" y="6943"/>
                    </a:moveTo>
                    <a:lnTo>
                      <a:pt x="3471" y="6943"/>
                    </a:lnTo>
                    <a:cubicBezTo>
                      <a:pt x="1569" y="6943"/>
                      <a:pt x="0" y="5400"/>
                      <a:pt x="0" y="3471"/>
                    </a:cubicBezTo>
                    <a:cubicBezTo>
                      <a:pt x="0" y="1543"/>
                      <a:pt x="1543" y="0"/>
                      <a:pt x="3471" y="0"/>
                    </a:cubicBezTo>
                    <a:lnTo>
                      <a:pt x="88608" y="0"/>
                    </a:lnTo>
                    <a:cubicBezTo>
                      <a:pt x="90511" y="0"/>
                      <a:pt x="92079" y="1543"/>
                      <a:pt x="92079" y="3471"/>
                    </a:cubicBezTo>
                    <a:cubicBezTo>
                      <a:pt x="92079" y="5400"/>
                      <a:pt x="90537" y="6943"/>
                      <a:pt x="88608" y="69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g2136e510fe8_2_357"/>
              <p:cNvSpPr/>
              <p:nvPr/>
            </p:nvSpPr>
            <p:spPr>
              <a:xfrm>
                <a:off x="6242455" y="2425089"/>
                <a:ext cx="92079" cy="6942"/>
              </a:xfrm>
              <a:custGeom>
                <a:avLst/>
                <a:gdLst/>
                <a:ahLst/>
                <a:cxnLst/>
                <a:rect l="l" t="t" r="r" b="b"/>
                <a:pathLst>
                  <a:path w="92079" h="6942" extrusionOk="0">
                    <a:moveTo>
                      <a:pt x="88608" y="6943"/>
                    </a:moveTo>
                    <a:lnTo>
                      <a:pt x="3471" y="6943"/>
                    </a:lnTo>
                    <a:cubicBezTo>
                      <a:pt x="1569" y="6943"/>
                      <a:pt x="0" y="5400"/>
                      <a:pt x="0" y="3471"/>
                    </a:cubicBezTo>
                    <a:cubicBezTo>
                      <a:pt x="0" y="1543"/>
                      <a:pt x="1543" y="0"/>
                      <a:pt x="3471" y="0"/>
                    </a:cubicBezTo>
                    <a:lnTo>
                      <a:pt x="88608" y="0"/>
                    </a:lnTo>
                    <a:cubicBezTo>
                      <a:pt x="90511" y="0"/>
                      <a:pt x="92079" y="1543"/>
                      <a:pt x="92079" y="3471"/>
                    </a:cubicBezTo>
                    <a:cubicBezTo>
                      <a:pt x="92079" y="5400"/>
                      <a:pt x="90537" y="6943"/>
                      <a:pt x="88608" y="69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8" name="Google Shape;478;g2136e510fe8_2_357"/>
          <p:cNvSpPr txBox="1"/>
          <p:nvPr/>
        </p:nvSpPr>
        <p:spPr>
          <a:xfrm>
            <a:off x="3501971" y="1960513"/>
            <a:ext cx="1114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Threat Intelligence</a:t>
            </a:r>
            <a:endParaRPr sz="1100" b="1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9" name="Google Shape;479;g2136e510fe8_2_357"/>
          <p:cNvSpPr/>
          <p:nvPr/>
        </p:nvSpPr>
        <p:spPr>
          <a:xfrm>
            <a:off x="2108797" y="1261401"/>
            <a:ext cx="1215300" cy="1202100"/>
          </a:xfrm>
          <a:prstGeom prst="rect">
            <a:avLst/>
          </a:prstGeom>
          <a:solidFill>
            <a:srgbClr val="FC0000"/>
          </a:solidFill>
          <a:ln>
            <a:noFill/>
          </a:ln>
          <a:effectLst>
            <a:outerShdw blurRad="685800" dist="50800" dir="5400000" sx="105000" sy="105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g2136e510fe8_2_357"/>
          <p:cNvSpPr/>
          <p:nvPr/>
        </p:nvSpPr>
        <p:spPr>
          <a:xfrm>
            <a:off x="900573" y="1261401"/>
            <a:ext cx="1215300" cy="1202100"/>
          </a:xfrm>
          <a:prstGeom prst="rect">
            <a:avLst/>
          </a:prstGeom>
          <a:solidFill>
            <a:srgbClr val="FC0000"/>
          </a:solidFill>
          <a:ln>
            <a:noFill/>
          </a:ln>
          <a:effectLst>
            <a:outerShdw blurRad="685800" dist="50800" dir="5400000" sx="105000" sy="105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1" name="Google Shape;481;g2136e510fe8_2_357"/>
          <p:cNvGrpSpPr/>
          <p:nvPr/>
        </p:nvGrpSpPr>
        <p:grpSpPr>
          <a:xfrm>
            <a:off x="2268460" y="1484037"/>
            <a:ext cx="451764" cy="319045"/>
            <a:chOff x="3739817" y="2076601"/>
            <a:chExt cx="801710" cy="566184"/>
          </a:xfrm>
        </p:grpSpPr>
        <p:grpSp>
          <p:nvGrpSpPr>
            <p:cNvPr id="482" name="Google Shape;482;g2136e510fe8_2_357"/>
            <p:cNvGrpSpPr/>
            <p:nvPr/>
          </p:nvGrpSpPr>
          <p:grpSpPr>
            <a:xfrm>
              <a:off x="3739817" y="2076601"/>
              <a:ext cx="801710" cy="555551"/>
              <a:chOff x="3739817" y="2076601"/>
              <a:chExt cx="801710" cy="555551"/>
            </a:xfrm>
          </p:grpSpPr>
          <p:sp>
            <p:nvSpPr>
              <p:cNvPr id="483" name="Google Shape;483;g2136e510fe8_2_357"/>
              <p:cNvSpPr/>
              <p:nvPr/>
            </p:nvSpPr>
            <p:spPr>
              <a:xfrm>
                <a:off x="3739817" y="2410180"/>
                <a:ext cx="244792" cy="200039"/>
              </a:xfrm>
              <a:custGeom>
                <a:avLst/>
                <a:gdLst/>
                <a:ahLst/>
                <a:cxnLst/>
                <a:rect l="l" t="t" r="r" b="b"/>
                <a:pathLst>
                  <a:path w="244792" h="200039" extrusionOk="0">
                    <a:moveTo>
                      <a:pt x="167380" y="200004"/>
                    </a:moveTo>
                    <a:cubicBezTo>
                      <a:pt x="75104" y="200004"/>
                      <a:pt x="0" y="125257"/>
                      <a:pt x="0" y="33419"/>
                    </a:cubicBezTo>
                    <a:cubicBezTo>
                      <a:pt x="0" y="23558"/>
                      <a:pt x="882" y="13662"/>
                      <a:pt x="2609" y="4012"/>
                    </a:cubicBezTo>
                    <a:cubicBezTo>
                      <a:pt x="3068" y="1380"/>
                      <a:pt x="5642" y="-410"/>
                      <a:pt x="8286" y="81"/>
                    </a:cubicBezTo>
                    <a:cubicBezTo>
                      <a:pt x="10931" y="537"/>
                      <a:pt x="12729" y="3064"/>
                      <a:pt x="12235" y="5731"/>
                    </a:cubicBezTo>
                    <a:cubicBezTo>
                      <a:pt x="10613" y="14820"/>
                      <a:pt x="9802" y="24120"/>
                      <a:pt x="9802" y="33419"/>
                    </a:cubicBezTo>
                    <a:cubicBezTo>
                      <a:pt x="9802" y="119923"/>
                      <a:pt x="80499" y="190284"/>
                      <a:pt x="167415" y="190284"/>
                    </a:cubicBezTo>
                    <a:cubicBezTo>
                      <a:pt x="192133" y="190284"/>
                      <a:pt x="215792" y="184739"/>
                      <a:pt x="237724" y="173860"/>
                    </a:cubicBezTo>
                    <a:cubicBezTo>
                      <a:pt x="240157" y="172667"/>
                      <a:pt x="243084" y="173650"/>
                      <a:pt x="244283" y="176036"/>
                    </a:cubicBezTo>
                    <a:cubicBezTo>
                      <a:pt x="245481" y="178457"/>
                      <a:pt x="244494" y="181370"/>
                      <a:pt x="242096" y="182563"/>
                    </a:cubicBezTo>
                    <a:cubicBezTo>
                      <a:pt x="218789" y="194144"/>
                      <a:pt x="193649" y="200039"/>
                      <a:pt x="167415" y="2000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g2136e510fe8_2_357"/>
              <p:cNvSpPr/>
              <p:nvPr/>
            </p:nvSpPr>
            <p:spPr>
              <a:xfrm>
                <a:off x="3858467" y="2076601"/>
                <a:ext cx="530338" cy="387809"/>
              </a:xfrm>
              <a:custGeom>
                <a:avLst/>
                <a:gdLst/>
                <a:ahLst/>
                <a:cxnLst/>
                <a:rect l="l" t="t" r="r" b="b"/>
                <a:pathLst>
                  <a:path w="530338" h="387809" extrusionOk="0">
                    <a:moveTo>
                      <a:pt x="32933" y="387809"/>
                    </a:moveTo>
                    <a:cubicBezTo>
                      <a:pt x="31135" y="387809"/>
                      <a:pt x="29407" y="386827"/>
                      <a:pt x="28561" y="385142"/>
                    </a:cubicBezTo>
                    <a:cubicBezTo>
                      <a:pt x="9626" y="347839"/>
                      <a:pt x="0" y="307587"/>
                      <a:pt x="0" y="265511"/>
                    </a:cubicBezTo>
                    <a:cubicBezTo>
                      <a:pt x="0" y="119105"/>
                      <a:pt x="119673" y="0"/>
                      <a:pt x="266778" y="0"/>
                    </a:cubicBezTo>
                    <a:cubicBezTo>
                      <a:pt x="398898" y="0"/>
                      <a:pt x="509721" y="94119"/>
                      <a:pt x="530278" y="223821"/>
                    </a:cubicBezTo>
                    <a:cubicBezTo>
                      <a:pt x="530701" y="226488"/>
                      <a:pt x="528867" y="228980"/>
                      <a:pt x="526223" y="229401"/>
                    </a:cubicBezTo>
                    <a:cubicBezTo>
                      <a:pt x="523578" y="229822"/>
                      <a:pt x="521040" y="227997"/>
                      <a:pt x="520617" y="225365"/>
                    </a:cubicBezTo>
                    <a:cubicBezTo>
                      <a:pt x="500836" y="100400"/>
                      <a:pt x="394068" y="9756"/>
                      <a:pt x="266778" y="9756"/>
                    </a:cubicBezTo>
                    <a:cubicBezTo>
                      <a:pt x="125068" y="9756"/>
                      <a:pt x="9802" y="124509"/>
                      <a:pt x="9802" y="265511"/>
                    </a:cubicBezTo>
                    <a:cubicBezTo>
                      <a:pt x="9802" y="306043"/>
                      <a:pt x="19040" y="344821"/>
                      <a:pt x="37305" y="380755"/>
                    </a:cubicBezTo>
                    <a:cubicBezTo>
                      <a:pt x="38539" y="383142"/>
                      <a:pt x="37552" y="386090"/>
                      <a:pt x="35154" y="387283"/>
                    </a:cubicBezTo>
                    <a:cubicBezTo>
                      <a:pt x="34449" y="387634"/>
                      <a:pt x="33709" y="387809"/>
                      <a:pt x="32968" y="3878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85" name="Google Shape;485;g2136e510fe8_2_357"/>
              <p:cNvGrpSpPr/>
              <p:nvPr/>
            </p:nvGrpSpPr>
            <p:grpSpPr>
              <a:xfrm>
                <a:off x="4281536" y="2296246"/>
                <a:ext cx="259991" cy="335906"/>
                <a:chOff x="4281536" y="2296246"/>
                <a:chExt cx="259991" cy="335906"/>
              </a:xfrm>
            </p:grpSpPr>
            <p:sp>
              <p:nvSpPr>
                <p:cNvPr id="486" name="Google Shape;486;g2136e510fe8_2_357"/>
                <p:cNvSpPr/>
                <p:nvPr/>
              </p:nvSpPr>
              <p:spPr>
                <a:xfrm>
                  <a:off x="4292132" y="2553194"/>
                  <a:ext cx="79335" cy="78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35" h="78958" extrusionOk="0">
                      <a:moveTo>
                        <a:pt x="39668" y="78959"/>
                      </a:moveTo>
                      <a:cubicBezTo>
                        <a:pt x="17806" y="78959"/>
                        <a:pt x="0" y="61237"/>
                        <a:pt x="0" y="39479"/>
                      </a:cubicBezTo>
                      <a:cubicBezTo>
                        <a:pt x="0" y="17722"/>
                        <a:pt x="17806" y="0"/>
                        <a:pt x="39668" y="0"/>
                      </a:cubicBezTo>
                      <a:cubicBezTo>
                        <a:pt x="61529" y="0"/>
                        <a:pt x="79335" y="17722"/>
                        <a:pt x="79335" y="39479"/>
                      </a:cubicBezTo>
                      <a:cubicBezTo>
                        <a:pt x="79335" y="61237"/>
                        <a:pt x="61529" y="78959"/>
                        <a:pt x="39668" y="78959"/>
                      </a:cubicBezTo>
                      <a:close/>
                      <a:moveTo>
                        <a:pt x="39668" y="9721"/>
                      </a:moveTo>
                      <a:cubicBezTo>
                        <a:pt x="23201" y="9721"/>
                        <a:pt x="9767" y="23056"/>
                        <a:pt x="9767" y="39479"/>
                      </a:cubicBezTo>
                      <a:cubicBezTo>
                        <a:pt x="9767" y="55903"/>
                        <a:pt x="23166" y="69238"/>
                        <a:pt x="39668" y="69238"/>
                      </a:cubicBezTo>
                      <a:cubicBezTo>
                        <a:pt x="56169" y="69238"/>
                        <a:pt x="69568" y="55903"/>
                        <a:pt x="69568" y="39479"/>
                      </a:cubicBezTo>
                      <a:cubicBezTo>
                        <a:pt x="69568" y="23056"/>
                        <a:pt x="56169" y="9721"/>
                        <a:pt x="39668" y="9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g2136e510fe8_2_357"/>
                <p:cNvSpPr/>
                <p:nvPr/>
              </p:nvSpPr>
              <p:spPr>
                <a:xfrm>
                  <a:off x="4281536" y="2296246"/>
                  <a:ext cx="259991" cy="307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91" h="307341" extrusionOk="0">
                      <a:moveTo>
                        <a:pt x="105587" y="307342"/>
                      </a:moveTo>
                      <a:cubicBezTo>
                        <a:pt x="98994" y="307342"/>
                        <a:pt x="92330" y="306921"/>
                        <a:pt x="85842" y="306078"/>
                      </a:cubicBezTo>
                      <a:cubicBezTo>
                        <a:pt x="83162" y="305727"/>
                        <a:pt x="81258" y="303306"/>
                        <a:pt x="81610" y="300639"/>
                      </a:cubicBezTo>
                      <a:cubicBezTo>
                        <a:pt x="81963" y="297972"/>
                        <a:pt x="84431" y="296077"/>
                        <a:pt x="87076" y="296428"/>
                      </a:cubicBezTo>
                      <a:cubicBezTo>
                        <a:pt x="93176" y="297200"/>
                        <a:pt x="99417" y="297586"/>
                        <a:pt x="105587" y="297586"/>
                      </a:cubicBezTo>
                      <a:cubicBezTo>
                        <a:pt x="185311" y="297586"/>
                        <a:pt x="250189" y="233015"/>
                        <a:pt x="250189" y="153671"/>
                      </a:cubicBezTo>
                      <a:cubicBezTo>
                        <a:pt x="250189" y="74326"/>
                        <a:pt x="185311" y="9756"/>
                        <a:pt x="105587" y="9756"/>
                      </a:cubicBezTo>
                      <a:cubicBezTo>
                        <a:pt x="69481" y="9756"/>
                        <a:pt x="34891" y="23091"/>
                        <a:pt x="8199" y="47270"/>
                      </a:cubicBezTo>
                      <a:cubicBezTo>
                        <a:pt x="6189" y="49095"/>
                        <a:pt x="3086" y="48919"/>
                        <a:pt x="1288" y="46954"/>
                      </a:cubicBezTo>
                      <a:cubicBezTo>
                        <a:pt x="-546" y="44954"/>
                        <a:pt x="-405" y="41901"/>
                        <a:pt x="1605" y="40076"/>
                      </a:cubicBezTo>
                      <a:cubicBezTo>
                        <a:pt x="30095" y="14248"/>
                        <a:pt x="67013" y="0"/>
                        <a:pt x="105587" y="0"/>
                      </a:cubicBezTo>
                      <a:cubicBezTo>
                        <a:pt x="190705" y="0"/>
                        <a:pt x="259992" y="68922"/>
                        <a:pt x="259992" y="153671"/>
                      </a:cubicBezTo>
                      <a:cubicBezTo>
                        <a:pt x="259992" y="238420"/>
                        <a:pt x="190741" y="307342"/>
                        <a:pt x="105587" y="3073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8" name="Google Shape;488;g2136e510fe8_2_357"/>
              <p:cNvSpPr/>
              <p:nvPr/>
            </p:nvSpPr>
            <p:spPr>
              <a:xfrm>
                <a:off x="3739817" y="2280679"/>
                <a:ext cx="172704" cy="329540"/>
              </a:xfrm>
              <a:custGeom>
                <a:avLst/>
                <a:gdLst/>
                <a:ahLst/>
                <a:cxnLst/>
                <a:rect l="l" t="t" r="r" b="b"/>
                <a:pathLst>
                  <a:path w="172704" h="329540" extrusionOk="0">
                    <a:moveTo>
                      <a:pt x="167768" y="329506"/>
                    </a:moveTo>
                    <a:cubicBezTo>
                      <a:pt x="75280" y="329506"/>
                      <a:pt x="0" y="254618"/>
                      <a:pt x="0" y="162535"/>
                    </a:cubicBezTo>
                    <a:cubicBezTo>
                      <a:pt x="0" y="84945"/>
                      <a:pt x="52890" y="18163"/>
                      <a:pt x="128594" y="126"/>
                    </a:cubicBezTo>
                    <a:cubicBezTo>
                      <a:pt x="131203" y="-471"/>
                      <a:pt x="133848" y="1108"/>
                      <a:pt x="134482" y="3740"/>
                    </a:cubicBezTo>
                    <a:cubicBezTo>
                      <a:pt x="135117" y="6372"/>
                      <a:pt x="133495" y="8969"/>
                      <a:pt x="130851" y="9601"/>
                    </a:cubicBezTo>
                    <a:cubicBezTo>
                      <a:pt x="59590" y="26586"/>
                      <a:pt x="9802" y="89472"/>
                      <a:pt x="9802" y="162535"/>
                    </a:cubicBezTo>
                    <a:cubicBezTo>
                      <a:pt x="9802" y="249249"/>
                      <a:pt x="80675" y="319785"/>
                      <a:pt x="167803" y="319785"/>
                    </a:cubicBezTo>
                    <a:cubicBezTo>
                      <a:pt x="170518" y="319785"/>
                      <a:pt x="172704" y="321961"/>
                      <a:pt x="172704" y="324663"/>
                    </a:cubicBezTo>
                    <a:cubicBezTo>
                      <a:pt x="172704" y="327365"/>
                      <a:pt x="170518" y="329541"/>
                      <a:pt x="167803" y="329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g2136e510fe8_2_357"/>
              <p:cNvSpPr/>
              <p:nvPr/>
            </p:nvSpPr>
            <p:spPr>
              <a:xfrm>
                <a:off x="4382222" y="2331268"/>
                <a:ext cx="112720" cy="73975"/>
              </a:xfrm>
              <a:custGeom>
                <a:avLst/>
                <a:gdLst/>
                <a:ahLst/>
                <a:cxnLst/>
                <a:rect l="l" t="t" r="r" b="b"/>
                <a:pathLst>
                  <a:path w="112720" h="73975" extrusionOk="0">
                    <a:moveTo>
                      <a:pt x="107861" y="73975"/>
                    </a:moveTo>
                    <a:cubicBezTo>
                      <a:pt x="106063" y="73975"/>
                      <a:pt x="104300" y="72958"/>
                      <a:pt x="103453" y="71238"/>
                    </a:cubicBezTo>
                    <a:cubicBezTo>
                      <a:pt x="85259" y="33900"/>
                      <a:pt x="46579" y="9756"/>
                      <a:pt x="4901" y="9756"/>
                    </a:cubicBezTo>
                    <a:cubicBezTo>
                      <a:pt x="2186" y="9756"/>
                      <a:pt x="0" y="7580"/>
                      <a:pt x="0" y="4878"/>
                    </a:cubicBezTo>
                    <a:cubicBezTo>
                      <a:pt x="0" y="2176"/>
                      <a:pt x="2186" y="0"/>
                      <a:pt x="4901" y="0"/>
                    </a:cubicBezTo>
                    <a:cubicBezTo>
                      <a:pt x="50316" y="0"/>
                      <a:pt x="92452" y="26284"/>
                      <a:pt x="112233" y="66957"/>
                    </a:cubicBezTo>
                    <a:cubicBezTo>
                      <a:pt x="113397" y="69378"/>
                      <a:pt x="112409" y="72291"/>
                      <a:pt x="109977" y="73449"/>
                    </a:cubicBezTo>
                    <a:cubicBezTo>
                      <a:pt x="109271" y="73765"/>
                      <a:pt x="108566" y="73940"/>
                      <a:pt x="107861" y="739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g2136e510fe8_2_357"/>
              <p:cNvSpPr/>
              <p:nvPr/>
            </p:nvSpPr>
            <p:spPr>
              <a:xfrm>
                <a:off x="3952447" y="2121203"/>
                <a:ext cx="177699" cy="88889"/>
              </a:xfrm>
              <a:custGeom>
                <a:avLst/>
                <a:gdLst/>
                <a:ahLst/>
                <a:cxnLst/>
                <a:rect l="l" t="t" r="r" b="b"/>
                <a:pathLst>
                  <a:path w="177699" h="88889" extrusionOk="0">
                    <a:moveTo>
                      <a:pt x="4890" y="88855"/>
                    </a:moveTo>
                    <a:cubicBezTo>
                      <a:pt x="3797" y="88855"/>
                      <a:pt x="2704" y="88504"/>
                      <a:pt x="1787" y="87732"/>
                    </a:cubicBezTo>
                    <a:cubicBezTo>
                      <a:pt x="-293" y="86012"/>
                      <a:pt x="-611" y="82959"/>
                      <a:pt x="1117" y="80889"/>
                    </a:cubicBezTo>
                    <a:cubicBezTo>
                      <a:pt x="43500" y="29478"/>
                      <a:pt x="106051" y="0"/>
                      <a:pt x="172799" y="0"/>
                    </a:cubicBezTo>
                    <a:cubicBezTo>
                      <a:pt x="175514" y="0"/>
                      <a:pt x="177700" y="2176"/>
                      <a:pt x="177700" y="4878"/>
                    </a:cubicBezTo>
                    <a:cubicBezTo>
                      <a:pt x="177700" y="7580"/>
                      <a:pt x="175514" y="9756"/>
                      <a:pt x="172799" y="9756"/>
                    </a:cubicBezTo>
                    <a:cubicBezTo>
                      <a:pt x="109013" y="9756"/>
                      <a:pt x="49177" y="37935"/>
                      <a:pt x="8663" y="87100"/>
                    </a:cubicBezTo>
                    <a:cubicBezTo>
                      <a:pt x="7711" y="88258"/>
                      <a:pt x="6300" y="88890"/>
                      <a:pt x="4890" y="888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g2136e510fe8_2_357"/>
              <p:cNvSpPr/>
              <p:nvPr/>
            </p:nvSpPr>
            <p:spPr>
              <a:xfrm>
                <a:off x="3813003" y="2528827"/>
                <a:ext cx="99482" cy="46405"/>
              </a:xfrm>
              <a:custGeom>
                <a:avLst/>
                <a:gdLst/>
                <a:ahLst/>
                <a:cxnLst/>
                <a:rect l="l" t="t" r="r" b="b"/>
                <a:pathLst>
                  <a:path w="99482" h="46405" extrusionOk="0">
                    <a:moveTo>
                      <a:pt x="94581" y="46336"/>
                    </a:moveTo>
                    <a:cubicBezTo>
                      <a:pt x="59497" y="46336"/>
                      <a:pt x="26423" y="32825"/>
                      <a:pt x="1459" y="8330"/>
                    </a:cubicBezTo>
                    <a:cubicBezTo>
                      <a:pt x="-480" y="6435"/>
                      <a:pt x="-480" y="3347"/>
                      <a:pt x="1424" y="1452"/>
                    </a:cubicBezTo>
                    <a:cubicBezTo>
                      <a:pt x="3328" y="-478"/>
                      <a:pt x="6431" y="-478"/>
                      <a:pt x="8335" y="1417"/>
                    </a:cubicBezTo>
                    <a:cubicBezTo>
                      <a:pt x="31465" y="24122"/>
                      <a:pt x="62106" y="36650"/>
                      <a:pt x="94581" y="36650"/>
                    </a:cubicBezTo>
                    <a:cubicBezTo>
                      <a:pt x="97296" y="36650"/>
                      <a:pt x="99482" y="38826"/>
                      <a:pt x="99482" y="41528"/>
                    </a:cubicBezTo>
                    <a:cubicBezTo>
                      <a:pt x="99482" y="44230"/>
                      <a:pt x="97296" y="46406"/>
                      <a:pt x="94581" y="464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2" name="Google Shape;492;g2136e510fe8_2_357"/>
            <p:cNvSpPr/>
            <p:nvPr/>
          </p:nvSpPr>
          <p:spPr>
            <a:xfrm>
              <a:off x="3991997" y="2377555"/>
              <a:ext cx="266496" cy="265230"/>
            </a:xfrm>
            <a:custGeom>
              <a:avLst/>
              <a:gdLst/>
              <a:ahLst/>
              <a:cxnLst/>
              <a:rect l="l" t="t" r="r" b="b"/>
              <a:pathLst>
                <a:path w="266496" h="265230" extrusionOk="0">
                  <a:moveTo>
                    <a:pt x="133248" y="265230"/>
                  </a:moveTo>
                  <a:cubicBezTo>
                    <a:pt x="59766" y="265230"/>
                    <a:pt x="0" y="205748"/>
                    <a:pt x="0" y="132615"/>
                  </a:cubicBezTo>
                  <a:cubicBezTo>
                    <a:pt x="0" y="59482"/>
                    <a:pt x="59766" y="0"/>
                    <a:pt x="133248" y="0"/>
                  </a:cubicBezTo>
                  <a:cubicBezTo>
                    <a:pt x="206730" y="0"/>
                    <a:pt x="266496" y="59482"/>
                    <a:pt x="266496" y="132615"/>
                  </a:cubicBezTo>
                  <a:cubicBezTo>
                    <a:pt x="266496" y="205748"/>
                    <a:pt x="206730" y="265230"/>
                    <a:pt x="133248" y="265230"/>
                  </a:cubicBezTo>
                  <a:close/>
                  <a:moveTo>
                    <a:pt x="133248" y="9756"/>
                  </a:moveTo>
                  <a:cubicBezTo>
                    <a:pt x="65161" y="9756"/>
                    <a:pt x="9802" y="64886"/>
                    <a:pt x="9802" y="132615"/>
                  </a:cubicBezTo>
                  <a:cubicBezTo>
                    <a:pt x="9802" y="200344"/>
                    <a:pt x="65196" y="255475"/>
                    <a:pt x="133248" y="255475"/>
                  </a:cubicBezTo>
                  <a:cubicBezTo>
                    <a:pt x="201300" y="255475"/>
                    <a:pt x="256694" y="200344"/>
                    <a:pt x="256694" y="132615"/>
                  </a:cubicBezTo>
                  <a:cubicBezTo>
                    <a:pt x="256694" y="64886"/>
                    <a:pt x="201300" y="9756"/>
                    <a:pt x="133248" y="9756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g2136e510fe8_2_357"/>
            <p:cNvSpPr/>
            <p:nvPr/>
          </p:nvSpPr>
          <p:spPr>
            <a:xfrm>
              <a:off x="4053723" y="2465097"/>
              <a:ext cx="143115" cy="109082"/>
            </a:xfrm>
            <a:custGeom>
              <a:avLst/>
              <a:gdLst/>
              <a:ahLst/>
              <a:cxnLst/>
              <a:rect l="l" t="t" r="r" b="b"/>
              <a:pathLst>
                <a:path w="143115" h="109082" extrusionOk="0">
                  <a:moveTo>
                    <a:pt x="54950" y="109083"/>
                  </a:moveTo>
                  <a:lnTo>
                    <a:pt x="1178" y="46583"/>
                  </a:lnTo>
                  <a:cubicBezTo>
                    <a:pt x="-585" y="44547"/>
                    <a:pt x="-338" y="41459"/>
                    <a:pt x="1707" y="39705"/>
                  </a:cubicBezTo>
                  <a:cubicBezTo>
                    <a:pt x="3752" y="37950"/>
                    <a:pt x="6855" y="38196"/>
                    <a:pt x="8618" y="40231"/>
                  </a:cubicBezTo>
                  <a:lnTo>
                    <a:pt x="54985" y="94098"/>
                  </a:lnTo>
                  <a:lnTo>
                    <a:pt x="134497" y="1699"/>
                  </a:lnTo>
                  <a:cubicBezTo>
                    <a:pt x="136260" y="-336"/>
                    <a:pt x="139328" y="-582"/>
                    <a:pt x="141408" y="1173"/>
                  </a:cubicBezTo>
                  <a:cubicBezTo>
                    <a:pt x="143453" y="2927"/>
                    <a:pt x="143700" y="5980"/>
                    <a:pt x="141937" y="8051"/>
                  </a:cubicBezTo>
                  <a:lnTo>
                    <a:pt x="54985" y="10908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4" name="Google Shape;494;g2136e510fe8_2_357"/>
          <p:cNvSpPr txBox="1"/>
          <p:nvPr/>
        </p:nvSpPr>
        <p:spPr>
          <a:xfrm>
            <a:off x="2291436" y="1960513"/>
            <a:ext cx="8397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Cloud Security</a:t>
            </a:r>
            <a:endParaRPr sz="1100" b="1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5" name="Google Shape;495;g2136e510fe8_2_357"/>
          <p:cNvSpPr txBox="1"/>
          <p:nvPr/>
        </p:nvSpPr>
        <p:spPr>
          <a:xfrm>
            <a:off x="1024325" y="1960525"/>
            <a:ext cx="10845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Endpoint Security &amp; XDR</a:t>
            </a:r>
            <a:endParaRPr sz="1100" b="1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96" name="Google Shape;496;g2136e510fe8_2_357"/>
          <p:cNvGrpSpPr/>
          <p:nvPr/>
        </p:nvGrpSpPr>
        <p:grpSpPr>
          <a:xfrm>
            <a:off x="1028315" y="1505156"/>
            <a:ext cx="898036" cy="370079"/>
            <a:chOff x="1484153" y="1484337"/>
            <a:chExt cx="1197382" cy="493439"/>
          </a:xfrm>
        </p:grpSpPr>
        <p:pic>
          <p:nvPicPr>
            <p:cNvPr id="497" name="Google Shape;497;g2136e510fe8_2_3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84153" y="1510016"/>
              <a:ext cx="535390" cy="3858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8" name="Google Shape;498;g2136e510fe8_2_357"/>
            <p:cNvSpPr/>
            <p:nvPr/>
          </p:nvSpPr>
          <p:spPr>
            <a:xfrm>
              <a:off x="1922079" y="1506010"/>
              <a:ext cx="505800" cy="3825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g2136e510fe8_2_357"/>
            <p:cNvSpPr/>
            <p:nvPr/>
          </p:nvSpPr>
          <p:spPr>
            <a:xfrm>
              <a:off x="2185600" y="1484337"/>
              <a:ext cx="452100" cy="452100"/>
            </a:xfrm>
            <a:prstGeom prst="ellipse">
              <a:avLst/>
            </a:prstGeom>
            <a:solidFill>
              <a:srgbClr val="FC00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0" name="Google Shape;500;g2136e510fe8_2_357"/>
            <p:cNvGrpSpPr/>
            <p:nvPr/>
          </p:nvGrpSpPr>
          <p:grpSpPr>
            <a:xfrm>
              <a:off x="2206719" y="1503029"/>
              <a:ext cx="474816" cy="474747"/>
              <a:chOff x="2387480" y="1928349"/>
              <a:chExt cx="474816" cy="474747"/>
            </a:xfrm>
          </p:grpSpPr>
          <p:sp>
            <p:nvSpPr>
              <p:cNvPr id="501" name="Google Shape;501;g2136e510fe8_2_357"/>
              <p:cNvSpPr/>
              <p:nvPr/>
            </p:nvSpPr>
            <p:spPr>
              <a:xfrm>
                <a:off x="2387480" y="2105106"/>
                <a:ext cx="406047" cy="229079"/>
              </a:xfrm>
              <a:custGeom>
                <a:avLst/>
                <a:gdLst/>
                <a:ahLst/>
                <a:cxnLst/>
                <a:rect l="l" t="t" r="r" b="b"/>
                <a:pathLst>
                  <a:path w="406047" h="229079" extrusionOk="0">
                    <a:moveTo>
                      <a:pt x="346477" y="169640"/>
                    </a:moveTo>
                    <a:cubicBezTo>
                      <a:pt x="267210" y="248898"/>
                      <a:pt x="138699" y="248892"/>
                      <a:pt x="59440" y="169625"/>
                    </a:cubicBezTo>
                    <a:cubicBezTo>
                      <a:pt x="17817" y="127998"/>
                      <a:pt x="-3682" y="70348"/>
                      <a:pt x="518" y="11631"/>
                    </a:cubicBezTo>
                    <a:cubicBezTo>
                      <a:pt x="631" y="10018"/>
                      <a:pt x="2030" y="8802"/>
                      <a:pt x="3644" y="8915"/>
                    </a:cubicBezTo>
                    <a:cubicBezTo>
                      <a:pt x="5257" y="9028"/>
                      <a:pt x="6473" y="10427"/>
                      <a:pt x="6360" y="12040"/>
                    </a:cubicBezTo>
                    <a:cubicBezTo>
                      <a:pt x="-1527" y="120639"/>
                      <a:pt x="80115" y="215070"/>
                      <a:pt x="188713" y="222958"/>
                    </a:cubicBezTo>
                    <a:cubicBezTo>
                      <a:pt x="297310" y="230845"/>
                      <a:pt x="391741" y="149203"/>
                      <a:pt x="399629" y="40605"/>
                    </a:cubicBezTo>
                    <a:cubicBezTo>
                      <a:pt x="400534" y="28164"/>
                      <a:pt x="400254" y="15665"/>
                      <a:pt x="398796" y="3277"/>
                    </a:cubicBezTo>
                    <a:cubicBezTo>
                      <a:pt x="398609" y="1663"/>
                      <a:pt x="399769" y="205"/>
                      <a:pt x="401381" y="20"/>
                    </a:cubicBezTo>
                    <a:cubicBezTo>
                      <a:pt x="402994" y="-166"/>
                      <a:pt x="404452" y="991"/>
                      <a:pt x="404639" y="2605"/>
                    </a:cubicBezTo>
                    <a:cubicBezTo>
                      <a:pt x="411956" y="64263"/>
                      <a:pt x="390509" y="125862"/>
                      <a:pt x="346477" y="1696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g2136e510fe8_2_357"/>
              <p:cNvSpPr/>
              <p:nvPr/>
            </p:nvSpPr>
            <p:spPr>
              <a:xfrm>
                <a:off x="2401817" y="1928349"/>
                <a:ext cx="360175" cy="131344"/>
              </a:xfrm>
              <a:custGeom>
                <a:avLst/>
                <a:gdLst/>
                <a:ahLst/>
                <a:cxnLst/>
                <a:rect l="l" t="t" r="r" b="b"/>
                <a:pathLst>
                  <a:path w="360175" h="131344" extrusionOk="0">
                    <a:moveTo>
                      <a:pt x="359337" y="97246"/>
                    </a:moveTo>
                    <a:lnTo>
                      <a:pt x="358840" y="97655"/>
                    </a:lnTo>
                    <a:cubicBezTo>
                      <a:pt x="357482" y="98499"/>
                      <a:pt x="355700" y="98095"/>
                      <a:pt x="354838" y="96750"/>
                    </a:cubicBezTo>
                    <a:cubicBezTo>
                      <a:pt x="296013" y="4951"/>
                      <a:pt x="173907" y="-21779"/>
                      <a:pt x="82108" y="37047"/>
                    </a:cubicBezTo>
                    <a:cubicBezTo>
                      <a:pt x="70233" y="44657"/>
                      <a:pt x="59208" y="53517"/>
                      <a:pt x="49221" y="63477"/>
                    </a:cubicBezTo>
                    <a:cubicBezTo>
                      <a:pt x="30336" y="82293"/>
                      <a:pt x="15495" y="104769"/>
                      <a:pt x="5607" y="129526"/>
                    </a:cubicBezTo>
                    <a:cubicBezTo>
                      <a:pt x="5000" y="131016"/>
                      <a:pt x="3302" y="131734"/>
                      <a:pt x="1809" y="131132"/>
                    </a:cubicBezTo>
                    <a:cubicBezTo>
                      <a:pt x="335" y="130525"/>
                      <a:pt x="-380" y="128848"/>
                      <a:pt x="203" y="127364"/>
                    </a:cubicBezTo>
                    <a:cubicBezTo>
                      <a:pt x="42083" y="23282"/>
                      <a:pt x="160409" y="-27142"/>
                      <a:pt x="264491" y="14738"/>
                    </a:cubicBezTo>
                    <a:cubicBezTo>
                      <a:pt x="303658" y="30499"/>
                      <a:pt x="336943" y="58072"/>
                      <a:pt x="359716" y="93624"/>
                    </a:cubicBezTo>
                    <a:cubicBezTo>
                      <a:pt x="360450" y="94772"/>
                      <a:pt x="360292" y="96275"/>
                      <a:pt x="359337" y="972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g2136e510fe8_2_357"/>
              <p:cNvSpPr/>
              <p:nvPr/>
            </p:nvSpPr>
            <p:spPr>
              <a:xfrm>
                <a:off x="2421050" y="1961610"/>
                <a:ext cx="337503" cy="339210"/>
              </a:xfrm>
              <a:custGeom>
                <a:avLst/>
                <a:gdLst/>
                <a:ahLst/>
                <a:cxnLst/>
                <a:rect l="l" t="t" r="r" b="b"/>
                <a:pathLst>
                  <a:path w="337503" h="339210" extrusionOk="0">
                    <a:moveTo>
                      <a:pt x="289421" y="289649"/>
                    </a:moveTo>
                    <a:cubicBezTo>
                      <a:pt x="223122" y="355820"/>
                      <a:pt x="115734" y="355718"/>
                      <a:pt x="49562" y="289421"/>
                    </a:cubicBezTo>
                    <a:cubicBezTo>
                      <a:pt x="-16610" y="223122"/>
                      <a:pt x="-16508" y="115734"/>
                      <a:pt x="49791" y="49562"/>
                    </a:cubicBezTo>
                    <a:cubicBezTo>
                      <a:pt x="116089" y="-16610"/>
                      <a:pt x="223477" y="-16508"/>
                      <a:pt x="289648" y="49791"/>
                    </a:cubicBezTo>
                    <a:cubicBezTo>
                      <a:pt x="310281" y="70461"/>
                      <a:pt x="325223" y="96109"/>
                      <a:pt x="333034" y="124250"/>
                    </a:cubicBezTo>
                    <a:cubicBezTo>
                      <a:pt x="333464" y="125805"/>
                      <a:pt x="332549" y="127414"/>
                      <a:pt x="330992" y="127842"/>
                    </a:cubicBezTo>
                    <a:cubicBezTo>
                      <a:pt x="330992" y="127842"/>
                      <a:pt x="330989" y="127843"/>
                      <a:pt x="330989" y="127843"/>
                    </a:cubicBezTo>
                    <a:cubicBezTo>
                      <a:pt x="329441" y="128253"/>
                      <a:pt x="327852" y="127341"/>
                      <a:pt x="327426" y="125798"/>
                    </a:cubicBezTo>
                    <a:cubicBezTo>
                      <a:pt x="303279" y="38521"/>
                      <a:pt x="212949" y="-12657"/>
                      <a:pt x="125671" y="11492"/>
                    </a:cubicBezTo>
                    <a:cubicBezTo>
                      <a:pt x="38393" y="35640"/>
                      <a:pt x="-12783" y="125968"/>
                      <a:pt x="11365" y="213246"/>
                    </a:cubicBezTo>
                    <a:cubicBezTo>
                      <a:pt x="35513" y="300525"/>
                      <a:pt x="125841" y="351701"/>
                      <a:pt x="213119" y="327552"/>
                    </a:cubicBezTo>
                    <a:cubicBezTo>
                      <a:pt x="240420" y="319998"/>
                      <a:pt x="265300" y="305500"/>
                      <a:pt x="285331" y="285472"/>
                    </a:cubicBezTo>
                    <a:cubicBezTo>
                      <a:pt x="310509" y="260440"/>
                      <a:pt x="326803" y="227856"/>
                      <a:pt x="331720" y="192694"/>
                    </a:cubicBezTo>
                    <a:cubicBezTo>
                      <a:pt x="331948" y="191110"/>
                      <a:pt x="333405" y="190003"/>
                      <a:pt x="334992" y="190211"/>
                    </a:cubicBezTo>
                    <a:cubicBezTo>
                      <a:pt x="336589" y="190437"/>
                      <a:pt x="337699" y="191915"/>
                      <a:pt x="337475" y="193512"/>
                    </a:cubicBezTo>
                    <a:cubicBezTo>
                      <a:pt x="332392" y="229947"/>
                      <a:pt x="315513" y="263714"/>
                      <a:pt x="289421" y="2896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g2136e510fe8_2_357"/>
              <p:cNvSpPr/>
              <p:nvPr/>
            </p:nvSpPr>
            <p:spPr>
              <a:xfrm>
                <a:off x="2728901" y="2297119"/>
                <a:ext cx="133395" cy="105977"/>
              </a:xfrm>
              <a:custGeom>
                <a:avLst/>
                <a:gdLst/>
                <a:ahLst/>
                <a:cxnLst/>
                <a:rect l="l" t="t" r="r" b="b"/>
                <a:pathLst>
                  <a:path w="133395" h="105977" extrusionOk="0">
                    <a:moveTo>
                      <a:pt x="124914" y="97455"/>
                    </a:moveTo>
                    <a:cubicBezTo>
                      <a:pt x="113513" y="108818"/>
                      <a:pt x="95068" y="108818"/>
                      <a:pt x="83666" y="97455"/>
                    </a:cubicBezTo>
                    <a:lnTo>
                      <a:pt x="850" y="14667"/>
                    </a:lnTo>
                    <a:cubicBezTo>
                      <a:pt x="-283" y="13528"/>
                      <a:pt x="-283" y="11688"/>
                      <a:pt x="850" y="10548"/>
                    </a:cubicBezTo>
                    <a:lnTo>
                      <a:pt x="10549" y="850"/>
                    </a:lnTo>
                    <a:cubicBezTo>
                      <a:pt x="11688" y="-283"/>
                      <a:pt x="13528" y="-283"/>
                      <a:pt x="14667" y="850"/>
                    </a:cubicBezTo>
                    <a:cubicBezTo>
                      <a:pt x="15780" y="1986"/>
                      <a:pt x="15780" y="3803"/>
                      <a:pt x="14667" y="4940"/>
                    </a:cubicBezTo>
                    <a:lnTo>
                      <a:pt x="7014" y="12593"/>
                    </a:lnTo>
                    <a:lnTo>
                      <a:pt x="87756" y="93365"/>
                    </a:lnTo>
                    <a:cubicBezTo>
                      <a:pt x="97382" y="101965"/>
                      <a:pt x="112154" y="101132"/>
                      <a:pt x="120754" y="91510"/>
                    </a:cubicBezTo>
                    <a:cubicBezTo>
                      <a:pt x="128662" y="82659"/>
                      <a:pt x="128679" y="69285"/>
                      <a:pt x="120795" y="60414"/>
                    </a:cubicBezTo>
                    <a:lnTo>
                      <a:pt x="66957" y="6576"/>
                    </a:lnTo>
                    <a:cubicBezTo>
                      <a:pt x="65733" y="5527"/>
                      <a:pt x="65590" y="3681"/>
                      <a:pt x="66639" y="2457"/>
                    </a:cubicBezTo>
                    <a:cubicBezTo>
                      <a:pt x="67687" y="1233"/>
                      <a:pt x="69531" y="1090"/>
                      <a:pt x="70758" y="2138"/>
                    </a:cubicBezTo>
                    <a:cubicBezTo>
                      <a:pt x="70872" y="2235"/>
                      <a:pt x="70980" y="2343"/>
                      <a:pt x="71076" y="2457"/>
                    </a:cubicBezTo>
                    <a:lnTo>
                      <a:pt x="124914" y="56295"/>
                    </a:lnTo>
                    <a:cubicBezTo>
                      <a:pt x="136222" y="67685"/>
                      <a:pt x="136222" y="86065"/>
                      <a:pt x="124914" y="974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g2136e510fe8_2_357"/>
              <p:cNvSpPr/>
              <p:nvPr/>
            </p:nvSpPr>
            <p:spPr>
              <a:xfrm>
                <a:off x="2815747" y="2356525"/>
                <a:ext cx="31547" cy="31550"/>
              </a:xfrm>
              <a:custGeom>
                <a:avLst/>
                <a:gdLst/>
                <a:ahLst/>
                <a:cxnLst/>
                <a:rect l="l" t="t" r="r" b="b"/>
                <a:pathLst>
                  <a:path w="31547" h="31550" extrusionOk="0">
                    <a:moveTo>
                      <a:pt x="26938" y="26920"/>
                    </a:moveTo>
                    <a:cubicBezTo>
                      <a:pt x="20783" y="33086"/>
                      <a:pt x="10795" y="33095"/>
                      <a:pt x="4628" y="26940"/>
                    </a:cubicBezTo>
                    <a:cubicBezTo>
                      <a:pt x="-1535" y="20785"/>
                      <a:pt x="-1544" y="10798"/>
                      <a:pt x="4611" y="4631"/>
                    </a:cubicBezTo>
                    <a:cubicBezTo>
                      <a:pt x="10763" y="-1536"/>
                      <a:pt x="20753" y="-1545"/>
                      <a:pt x="26917" y="4610"/>
                    </a:cubicBezTo>
                    <a:cubicBezTo>
                      <a:pt x="26926" y="4616"/>
                      <a:pt x="26932" y="4625"/>
                      <a:pt x="26938" y="4631"/>
                    </a:cubicBezTo>
                    <a:cubicBezTo>
                      <a:pt x="33084" y="10789"/>
                      <a:pt x="33084" y="20762"/>
                      <a:pt x="26938" y="26920"/>
                    </a:cubicBezTo>
                    <a:close/>
                    <a:moveTo>
                      <a:pt x="8738" y="8721"/>
                    </a:moveTo>
                    <a:cubicBezTo>
                      <a:pt x="4847" y="12609"/>
                      <a:pt x="4844" y="18916"/>
                      <a:pt x="8733" y="22807"/>
                    </a:cubicBezTo>
                    <a:cubicBezTo>
                      <a:pt x="12621" y="26701"/>
                      <a:pt x="18928" y="26704"/>
                      <a:pt x="22819" y="22815"/>
                    </a:cubicBezTo>
                    <a:cubicBezTo>
                      <a:pt x="26710" y="18927"/>
                      <a:pt x="26713" y="12620"/>
                      <a:pt x="22825" y="8726"/>
                    </a:cubicBezTo>
                    <a:cubicBezTo>
                      <a:pt x="22825" y="8726"/>
                      <a:pt x="22822" y="8723"/>
                      <a:pt x="22819" y="8721"/>
                    </a:cubicBezTo>
                    <a:cubicBezTo>
                      <a:pt x="18931" y="4835"/>
                      <a:pt x="12627" y="4835"/>
                      <a:pt x="8738" y="8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6" name="Google Shape;506;g2136e510fe8_2_357"/>
          <p:cNvSpPr txBox="1"/>
          <p:nvPr/>
        </p:nvSpPr>
        <p:spPr>
          <a:xfrm>
            <a:off x="0" y="330575"/>
            <a:ext cx="91440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With Outcomes Powered by the Unified </a:t>
            </a:r>
            <a:br>
              <a:rPr lang="en-US" sz="2400" b="1" i="0" u="none" strike="noStrike" cap="non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</a:br>
            <a:r>
              <a:rPr lang="en-US" sz="2400" b="1" i="0" u="none" strike="noStrike" cap="non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CrowdStrike Falcon Platform </a:t>
            </a:r>
            <a:endParaRPr sz="2400" b="1" i="0" u="none" strike="noStrike" cap="none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507" name="Google Shape;507;g2136e510fe8_2_357"/>
          <p:cNvSpPr/>
          <p:nvPr/>
        </p:nvSpPr>
        <p:spPr>
          <a:xfrm>
            <a:off x="888925" y="1259225"/>
            <a:ext cx="1243200" cy="12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g2136e510fe8_2_357"/>
          <p:cNvSpPr/>
          <p:nvPr/>
        </p:nvSpPr>
        <p:spPr>
          <a:xfrm>
            <a:off x="2132125" y="1259325"/>
            <a:ext cx="1185000" cy="12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2136e510fe8_2_357"/>
          <p:cNvSpPr/>
          <p:nvPr/>
        </p:nvSpPr>
        <p:spPr>
          <a:xfrm>
            <a:off x="3340325" y="1267650"/>
            <a:ext cx="1185000" cy="12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2136e510fe8_2_357"/>
          <p:cNvSpPr/>
          <p:nvPr/>
        </p:nvSpPr>
        <p:spPr>
          <a:xfrm>
            <a:off x="4524150" y="1267650"/>
            <a:ext cx="1243200" cy="12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2136e510fe8_2_357"/>
          <p:cNvSpPr/>
          <p:nvPr/>
        </p:nvSpPr>
        <p:spPr>
          <a:xfrm>
            <a:off x="5772250" y="1267650"/>
            <a:ext cx="1185000" cy="12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2136e510fe8_2_357"/>
          <p:cNvSpPr/>
          <p:nvPr/>
        </p:nvSpPr>
        <p:spPr>
          <a:xfrm>
            <a:off x="6967025" y="1250700"/>
            <a:ext cx="1185000" cy="12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g2136e510fe8_2_357"/>
          <p:cNvSpPr/>
          <p:nvPr/>
        </p:nvSpPr>
        <p:spPr>
          <a:xfrm>
            <a:off x="897425" y="3131850"/>
            <a:ext cx="72729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g2136e510fe8_2_5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g2136e510fe8_2_521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gradFill>
            <a:gsLst>
              <a:gs pos="0">
                <a:srgbClr val="C00000">
                  <a:alpha val="56470"/>
                </a:srgbClr>
              </a:gs>
              <a:gs pos="99000">
                <a:schemeClr val="dk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None/>
            </a:pPr>
            <a:endParaRPr sz="1800" b="0" i="0" u="none" strike="noStrike" cap="none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21" name="Google Shape;521;g2136e510fe8_2_521"/>
          <p:cNvSpPr/>
          <p:nvPr/>
        </p:nvSpPr>
        <p:spPr>
          <a:xfrm>
            <a:off x="0" y="2037160"/>
            <a:ext cx="9144000" cy="10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2159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0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Thank you</a:t>
            </a:r>
            <a:endParaRPr sz="400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24d4dbb3de7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75" y="110950"/>
            <a:ext cx="8839204" cy="17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4d4dbb3de7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25" y="1990753"/>
            <a:ext cx="6398300" cy="1236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4d4dbb3de7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25" y="1934912"/>
            <a:ext cx="6398297" cy="127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4d4dbb3de7_0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509907"/>
            <a:ext cx="9144003" cy="154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4d4dbb3de7_0_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8800" y="2917875"/>
            <a:ext cx="4675901" cy="14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d4dbb3de7_0_107"/>
          <p:cNvSpPr txBox="1">
            <a:spLocks noGrp="1"/>
          </p:cNvSpPr>
          <p:nvPr>
            <p:ph type="body" idx="1"/>
          </p:nvPr>
        </p:nvSpPr>
        <p:spPr>
          <a:xfrm>
            <a:off x="478427" y="4114056"/>
            <a:ext cx="53622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24d4dbb3de7_0_107"/>
          <p:cNvSpPr txBox="1">
            <a:spLocks noGrp="1"/>
          </p:cNvSpPr>
          <p:nvPr>
            <p:ph type="title"/>
          </p:nvPr>
        </p:nvSpPr>
        <p:spPr>
          <a:xfrm>
            <a:off x="474959" y="1935355"/>
            <a:ext cx="5357100" cy="18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09" name="Google Shape;109;g24d4dbb3de7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313" y="40975"/>
            <a:ext cx="8641377" cy="26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24d4dbb3de7_0_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325" y="2834615"/>
            <a:ext cx="8641375" cy="2272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36e510fe8_2_83"/>
          <p:cNvSpPr txBox="1">
            <a:spLocks noGrp="1"/>
          </p:cNvSpPr>
          <p:nvPr>
            <p:ph type="body" idx="1"/>
          </p:nvPr>
        </p:nvSpPr>
        <p:spPr>
          <a:xfrm>
            <a:off x="478427" y="4114056"/>
            <a:ext cx="5362259" cy="41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chemeClr val="dk1"/>
                </a:solidFill>
              </a:rPr>
              <a:t>Issam Aouad Tabet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chemeClr val="dk1"/>
                </a:solidFill>
              </a:rPr>
              <a:t>Sales Engineer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17" name="Google Shape;117;g2136e510fe8_2_83"/>
          <p:cNvSpPr txBox="1">
            <a:spLocks noGrp="1"/>
          </p:cNvSpPr>
          <p:nvPr>
            <p:ph type="title"/>
          </p:nvPr>
        </p:nvSpPr>
        <p:spPr>
          <a:xfrm>
            <a:off x="474950" y="1935350"/>
            <a:ext cx="8403900" cy="18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0"/>
              <a:buFont typeface="Arial"/>
              <a:buNone/>
            </a:pPr>
            <a:r>
              <a:rPr lang="en-US" sz="4400"/>
              <a:t>2023 Global Threat Report</a:t>
            </a:r>
            <a:endParaRPr sz="4400"/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Arial"/>
              <a:buNone/>
            </a:pPr>
            <a:endParaRPr sz="4400"/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0"/>
              <a:buFont typeface="Arial"/>
              <a:buNone/>
            </a:pPr>
            <a:r>
              <a:rPr lang="en-US" sz="4400">
                <a:latin typeface="Inter"/>
                <a:ea typeface="Inter"/>
                <a:cs typeface="Inter"/>
                <a:sym typeface="Inter"/>
              </a:rPr>
              <a:t>See what they see, </a:t>
            </a:r>
            <a:endParaRPr sz="440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Arial"/>
              <a:buNone/>
            </a:pPr>
            <a:r>
              <a:rPr lang="en-US" sz="4400">
                <a:latin typeface="Inter"/>
                <a:ea typeface="Inter"/>
                <a:cs typeface="Inter"/>
                <a:sym typeface="Inter"/>
              </a:rPr>
              <a:t>know what they know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2136e510fe8_2_90" descr="Qr cod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136e510fe8_2_90"/>
          <p:cNvSpPr/>
          <p:nvPr/>
        </p:nvSpPr>
        <p:spPr>
          <a:xfrm>
            <a:off x="4689330" y="350386"/>
            <a:ext cx="3366099" cy="82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C0000"/>
                </a:solidFill>
                <a:latin typeface="Inter"/>
                <a:ea typeface="Inter"/>
                <a:cs typeface="Inter"/>
                <a:sym typeface="Inter"/>
              </a:rPr>
              <a:t>Agenda</a:t>
            </a:r>
            <a:endParaRPr sz="1800" b="1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5" name="Google Shape;125;g2136e510fe8_2_90"/>
          <p:cNvSpPr/>
          <p:nvPr/>
        </p:nvSpPr>
        <p:spPr>
          <a:xfrm>
            <a:off x="5211845" y="1175361"/>
            <a:ext cx="2953251" cy="82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Threat landscape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2136e510fe8_2_90"/>
          <p:cNvSpPr/>
          <p:nvPr/>
        </p:nvSpPr>
        <p:spPr>
          <a:xfrm>
            <a:off x="5211845" y="1764500"/>
            <a:ext cx="2953251" cy="82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2022 themes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136e510fe8_2_90"/>
          <p:cNvSpPr/>
          <p:nvPr/>
        </p:nvSpPr>
        <p:spPr>
          <a:xfrm>
            <a:off x="5211845" y="1175361"/>
            <a:ext cx="29532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136e510fe8_2_90"/>
          <p:cNvSpPr/>
          <p:nvPr/>
        </p:nvSpPr>
        <p:spPr>
          <a:xfrm>
            <a:off x="5211845" y="2353638"/>
            <a:ext cx="2953251" cy="82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5 steps to be prepared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136e510fe8_2_90"/>
          <p:cNvSpPr/>
          <p:nvPr/>
        </p:nvSpPr>
        <p:spPr>
          <a:xfrm>
            <a:off x="5211845" y="3968139"/>
            <a:ext cx="2953251" cy="82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136e510fe8_2_90"/>
          <p:cNvSpPr txBox="1"/>
          <p:nvPr/>
        </p:nvSpPr>
        <p:spPr>
          <a:xfrm>
            <a:off x="113611" y="4986478"/>
            <a:ext cx="13569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7F7F7F"/>
                </a:solidFill>
                <a:latin typeface="Inter"/>
                <a:ea typeface="Inter"/>
                <a:cs typeface="Inter"/>
                <a:sym typeface="Inter"/>
              </a:rPr>
              <a:t>2023 CrowdStrike, Inc. All rights reserved.</a:t>
            </a: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136e510fe8_2_102"/>
          <p:cNvSpPr/>
          <p:nvPr/>
        </p:nvSpPr>
        <p:spPr>
          <a:xfrm>
            <a:off x="1" y="0"/>
            <a:ext cx="2310063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2136e510fe8_2_102" descr="Qr cod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136e510fe8_2_102"/>
          <p:cNvSpPr txBox="1"/>
          <p:nvPr/>
        </p:nvSpPr>
        <p:spPr>
          <a:xfrm>
            <a:off x="4724401" y="1403237"/>
            <a:ext cx="4572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Breakout time – Every second counts</a:t>
            </a:r>
            <a:b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Access broker boom</a:t>
            </a:r>
            <a:endParaRPr sz="14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Adversaries move beyond malware</a:t>
            </a:r>
            <a:b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Interactive intrusions</a:t>
            </a:r>
            <a:endParaRPr sz="14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9" name="Google Shape;139;g2136e510fe8_2_102"/>
          <p:cNvSpPr txBox="1"/>
          <p:nvPr/>
        </p:nvSpPr>
        <p:spPr>
          <a:xfrm>
            <a:off x="4728755" y="547730"/>
            <a:ext cx="46503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C0000"/>
                </a:solidFill>
                <a:latin typeface="Inter"/>
                <a:ea typeface="Inter"/>
                <a:cs typeface="Inter"/>
                <a:sym typeface="Inter"/>
              </a:rPr>
              <a:t>Threat Landscape</a:t>
            </a:r>
            <a:endParaRPr sz="3200" b="1" i="0" u="none" strike="noStrike" cap="non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0" name="Google Shape;140;g2136e510fe8_2_102"/>
          <p:cNvSpPr txBox="1"/>
          <p:nvPr/>
        </p:nvSpPr>
        <p:spPr>
          <a:xfrm>
            <a:off x="113611" y="4986478"/>
            <a:ext cx="13569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7F7F7F"/>
                </a:solidFill>
                <a:latin typeface="Inter"/>
                <a:ea typeface="Inter"/>
                <a:cs typeface="Inter"/>
                <a:sym typeface="Inter"/>
              </a:rPr>
              <a:t>2023 CrowdStrike, Inc. All rights reserved.</a:t>
            </a: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136e510fe8_2_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924055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136e510fe8_2_111"/>
          <p:cNvSpPr txBox="1"/>
          <p:nvPr/>
        </p:nvSpPr>
        <p:spPr>
          <a:xfrm>
            <a:off x="5846428" y="2627493"/>
            <a:ext cx="2613600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Adversaries are getting faster</a:t>
            </a:r>
            <a:endParaRPr sz="1200" b="1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ts val="1600"/>
              <a:buFont typeface="Noto Sans Symbols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Breakout time declined from 98 minutes in 2021 to 84 minutes in 2022</a:t>
            </a:r>
            <a:endParaRPr sz="10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8" name="Google Shape;148;g2136e510fe8_2_111"/>
          <p:cNvSpPr txBox="1"/>
          <p:nvPr/>
        </p:nvSpPr>
        <p:spPr>
          <a:xfrm>
            <a:off x="5846428" y="3656780"/>
            <a:ext cx="2703900" cy="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Beat the 1-10-60 rule</a:t>
            </a:r>
            <a:endParaRPr sz="800" b="1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Detect in one minute, investigate in 10 and respond in 60</a:t>
            </a:r>
            <a:endParaRPr sz="10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49" name="Google Shape;149;g2136e510fe8_2_111"/>
          <p:cNvGrpSpPr/>
          <p:nvPr/>
        </p:nvGrpSpPr>
        <p:grpSpPr>
          <a:xfrm>
            <a:off x="5090261" y="1636232"/>
            <a:ext cx="511092" cy="515420"/>
            <a:chOff x="1471816" y="1491590"/>
            <a:chExt cx="823014" cy="829984"/>
          </a:xfrm>
        </p:grpSpPr>
        <p:sp>
          <p:nvSpPr>
            <p:cNvPr id="150" name="Google Shape;150;g2136e510fe8_2_111"/>
            <p:cNvSpPr/>
            <p:nvPr/>
          </p:nvSpPr>
          <p:spPr>
            <a:xfrm>
              <a:off x="1476442" y="1507674"/>
              <a:ext cx="813900" cy="813900"/>
            </a:xfrm>
            <a:prstGeom prst="ellipse">
              <a:avLst/>
            </a:prstGeom>
            <a:solidFill>
              <a:srgbClr val="FC0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Karla"/>
                <a:buNone/>
              </a:pPr>
              <a:endParaRPr sz="900" b="1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151" name="Google Shape;151;g2136e510fe8_2_1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71816" y="1491590"/>
              <a:ext cx="823014" cy="8230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2" name="Google Shape;152;g2136e510fe8_2_111"/>
          <p:cNvGrpSpPr/>
          <p:nvPr/>
        </p:nvGrpSpPr>
        <p:grpSpPr>
          <a:xfrm>
            <a:off x="5082058" y="3610356"/>
            <a:ext cx="562267" cy="562267"/>
            <a:chOff x="6732796" y="1461751"/>
            <a:chExt cx="905422" cy="905422"/>
          </a:xfrm>
        </p:grpSpPr>
        <p:sp>
          <p:nvSpPr>
            <p:cNvPr id="153" name="Google Shape;153;g2136e510fe8_2_111"/>
            <p:cNvSpPr/>
            <p:nvPr/>
          </p:nvSpPr>
          <p:spPr>
            <a:xfrm>
              <a:off x="6778630" y="1507674"/>
              <a:ext cx="813900" cy="813900"/>
            </a:xfrm>
            <a:prstGeom prst="ellipse">
              <a:avLst/>
            </a:prstGeom>
            <a:solidFill>
              <a:srgbClr val="FC0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Karla"/>
                <a:buNone/>
              </a:pPr>
              <a:endParaRPr sz="900" b="1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154" name="Google Shape;154;g2136e510fe8_2_1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732796" y="1461751"/>
              <a:ext cx="905422" cy="9054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" name="Google Shape;155;g2136e510fe8_2_111"/>
          <p:cNvGrpSpPr/>
          <p:nvPr/>
        </p:nvGrpSpPr>
        <p:grpSpPr>
          <a:xfrm>
            <a:off x="5090261" y="2643024"/>
            <a:ext cx="505432" cy="505432"/>
            <a:chOff x="4158046" y="1507674"/>
            <a:chExt cx="813900" cy="813900"/>
          </a:xfrm>
        </p:grpSpPr>
        <p:sp>
          <p:nvSpPr>
            <p:cNvPr id="156" name="Google Shape;156;g2136e510fe8_2_111"/>
            <p:cNvSpPr/>
            <p:nvPr/>
          </p:nvSpPr>
          <p:spPr>
            <a:xfrm>
              <a:off x="4158046" y="1507674"/>
              <a:ext cx="813900" cy="813900"/>
            </a:xfrm>
            <a:prstGeom prst="ellipse">
              <a:avLst/>
            </a:prstGeom>
            <a:solidFill>
              <a:srgbClr val="FC0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Karla"/>
                <a:buNone/>
              </a:pPr>
              <a:endParaRPr sz="900" b="1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157" name="Google Shape;157;g2136e510fe8_2_1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44015" y="1682759"/>
              <a:ext cx="440677" cy="44067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8" name="Google Shape;158;g2136e510fe8_2_111"/>
          <p:cNvCxnSpPr/>
          <p:nvPr/>
        </p:nvCxnSpPr>
        <p:spPr>
          <a:xfrm rot="10800000">
            <a:off x="4540116" y="2423581"/>
            <a:ext cx="37572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g2136e510fe8_2_111"/>
          <p:cNvCxnSpPr/>
          <p:nvPr/>
        </p:nvCxnSpPr>
        <p:spPr>
          <a:xfrm rot="10800000">
            <a:off x="4540116" y="3393381"/>
            <a:ext cx="37572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" name="Google Shape;160;g2136e510fe8_2_111"/>
          <p:cNvSpPr txBox="1"/>
          <p:nvPr/>
        </p:nvSpPr>
        <p:spPr>
          <a:xfrm>
            <a:off x="4255046" y="666433"/>
            <a:ext cx="48889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C0100"/>
                </a:solidFill>
                <a:latin typeface="Inter"/>
                <a:ea typeface="Inter"/>
                <a:cs typeface="Inter"/>
                <a:sym typeface="Inter"/>
              </a:rPr>
              <a:t>Every Second Counts</a:t>
            </a:r>
            <a:endParaRPr sz="2400" b="1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1" name="Google Shape;161;g2136e510fe8_2_111"/>
          <p:cNvSpPr txBox="1"/>
          <p:nvPr/>
        </p:nvSpPr>
        <p:spPr>
          <a:xfrm>
            <a:off x="5846428" y="1601418"/>
            <a:ext cx="2613600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Minimize cost and damage</a:t>
            </a:r>
            <a:endParaRPr sz="1200" b="1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ts val="1600"/>
              <a:buFont typeface="Noto Sans Symbols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To contain the threat, protectors must respond within the breakout time</a:t>
            </a:r>
            <a:endParaRPr sz="10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2" name="Google Shape;162;g2136e510fe8_2_111"/>
          <p:cNvSpPr txBox="1"/>
          <p:nvPr/>
        </p:nvSpPr>
        <p:spPr>
          <a:xfrm>
            <a:off x="113611" y="4986478"/>
            <a:ext cx="13569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7F7F7F"/>
                </a:solidFill>
                <a:latin typeface="Inter"/>
                <a:ea typeface="Inter"/>
                <a:cs typeface="Inter"/>
                <a:sym typeface="Inter"/>
              </a:rPr>
              <a:t>2023 CrowdStrike, Inc. All rights reserved.</a:t>
            </a: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2136e510fe8_2_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0800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136e510fe8_2_132"/>
          <p:cNvSpPr txBox="1"/>
          <p:nvPr/>
        </p:nvSpPr>
        <p:spPr>
          <a:xfrm>
            <a:off x="4255046" y="666433"/>
            <a:ext cx="48889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C0100"/>
                </a:solidFill>
                <a:latin typeface="Inter"/>
                <a:ea typeface="Inter"/>
                <a:cs typeface="Inter"/>
                <a:sym typeface="Inter"/>
              </a:rPr>
              <a:t>Access Broker Boom</a:t>
            </a:r>
            <a:endParaRPr sz="2400" b="1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70" name="Google Shape;170;g2136e510fe8_2_132"/>
          <p:cNvGrpSpPr/>
          <p:nvPr/>
        </p:nvGrpSpPr>
        <p:grpSpPr>
          <a:xfrm>
            <a:off x="5872738" y="1375010"/>
            <a:ext cx="2295466" cy="582758"/>
            <a:chOff x="6285643" y="1676452"/>
            <a:chExt cx="2295466" cy="582758"/>
          </a:xfrm>
        </p:grpSpPr>
        <p:sp>
          <p:nvSpPr>
            <p:cNvPr id="171" name="Google Shape;171;g2136e510fe8_2_132"/>
            <p:cNvSpPr txBox="1"/>
            <p:nvPr/>
          </p:nvSpPr>
          <p:spPr>
            <a:xfrm>
              <a:off x="6285643" y="1676452"/>
              <a:ext cx="2267100" cy="152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Acceleration of demand  </a:t>
              </a:r>
              <a:endParaRPr sz="11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2" name="Google Shape;172;g2136e510fe8_2_132"/>
            <p:cNvSpPr txBox="1"/>
            <p:nvPr/>
          </p:nvSpPr>
          <p:spPr>
            <a:xfrm>
              <a:off x="6291509" y="1885261"/>
              <a:ext cx="2289600" cy="3739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Popularity of services increasing with more than 2,500 advertisements – a 112% increase from 2021</a:t>
              </a:r>
              <a:endParaRPr sz="9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73" name="Google Shape;173;g2136e510fe8_2_132"/>
          <p:cNvGrpSpPr/>
          <p:nvPr/>
        </p:nvGrpSpPr>
        <p:grpSpPr>
          <a:xfrm>
            <a:off x="5852338" y="2286839"/>
            <a:ext cx="2454307" cy="629676"/>
            <a:chOff x="6285643" y="2644642"/>
            <a:chExt cx="2454307" cy="629676"/>
          </a:xfrm>
        </p:grpSpPr>
        <p:sp>
          <p:nvSpPr>
            <p:cNvPr id="174" name="Google Shape;174;g2136e510fe8_2_132"/>
            <p:cNvSpPr txBox="1"/>
            <p:nvPr/>
          </p:nvSpPr>
          <p:spPr>
            <a:xfrm>
              <a:off x="6302750" y="2644642"/>
              <a:ext cx="2437200" cy="152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Buy a la carte or in bulk</a:t>
              </a:r>
              <a:endParaRPr sz="11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5" name="Google Shape;175;g2136e510fe8_2_132"/>
            <p:cNvSpPr txBox="1"/>
            <p:nvPr/>
          </p:nvSpPr>
          <p:spPr>
            <a:xfrm>
              <a:off x="6285643" y="2900369"/>
              <a:ext cx="2250000" cy="3739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Several brokers will sell in bulk as others will use a “one-access, one-auction” technique.</a:t>
              </a:r>
              <a:endParaRPr sz="9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76" name="Google Shape;176;g2136e510fe8_2_132"/>
          <p:cNvGrpSpPr/>
          <p:nvPr/>
        </p:nvGrpSpPr>
        <p:grpSpPr>
          <a:xfrm>
            <a:off x="5863313" y="3328727"/>
            <a:ext cx="2437200" cy="597263"/>
            <a:chOff x="6282350" y="3829411"/>
            <a:chExt cx="2437200" cy="597263"/>
          </a:xfrm>
        </p:grpSpPr>
        <p:sp>
          <p:nvSpPr>
            <p:cNvPr id="177" name="Google Shape;177;g2136e510fe8_2_132"/>
            <p:cNvSpPr txBox="1"/>
            <p:nvPr/>
          </p:nvSpPr>
          <p:spPr>
            <a:xfrm>
              <a:off x="6282350" y="3829411"/>
              <a:ext cx="2437200" cy="152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Access methods remain consistent</a:t>
              </a:r>
              <a:endParaRPr sz="1100" b="1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8" name="Google Shape;178;g2136e510fe8_2_132"/>
            <p:cNvSpPr txBox="1"/>
            <p:nvPr/>
          </p:nvSpPr>
          <p:spPr>
            <a:xfrm>
              <a:off x="6302750" y="4052725"/>
              <a:ext cx="2396400" cy="3739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Abuse of compromised credentials obtained by information stealers or purchased in log shops on the dark web</a:t>
              </a:r>
              <a:endParaRPr sz="900" b="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79" name="Google Shape;179;g2136e510fe8_2_132"/>
          <p:cNvGrpSpPr/>
          <p:nvPr/>
        </p:nvGrpSpPr>
        <p:grpSpPr>
          <a:xfrm>
            <a:off x="5343095" y="2384687"/>
            <a:ext cx="417900" cy="417900"/>
            <a:chOff x="5776400" y="2764814"/>
            <a:chExt cx="417900" cy="417900"/>
          </a:xfrm>
        </p:grpSpPr>
        <p:sp>
          <p:nvSpPr>
            <p:cNvPr id="180" name="Google Shape;180;g2136e510fe8_2_132"/>
            <p:cNvSpPr/>
            <p:nvPr/>
          </p:nvSpPr>
          <p:spPr>
            <a:xfrm>
              <a:off x="5776400" y="2764814"/>
              <a:ext cx="417900" cy="417900"/>
            </a:xfrm>
            <a:prstGeom prst="ellipse">
              <a:avLst/>
            </a:prstGeom>
            <a:solidFill>
              <a:srgbClr val="FC0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Karla"/>
                <a:buNone/>
              </a:pPr>
              <a:endParaRPr sz="900" b="1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grpSp>
          <p:nvGrpSpPr>
            <p:cNvPr id="181" name="Google Shape;181;g2136e510fe8_2_132"/>
            <p:cNvGrpSpPr/>
            <p:nvPr/>
          </p:nvGrpSpPr>
          <p:grpSpPr>
            <a:xfrm>
              <a:off x="5897532" y="2836655"/>
              <a:ext cx="175969" cy="266363"/>
              <a:chOff x="2837521" y="2088476"/>
              <a:chExt cx="311725" cy="471857"/>
            </a:xfrm>
          </p:grpSpPr>
          <p:sp>
            <p:nvSpPr>
              <p:cNvPr id="182" name="Google Shape;182;g2136e510fe8_2_132"/>
              <p:cNvSpPr/>
              <p:nvPr/>
            </p:nvSpPr>
            <p:spPr>
              <a:xfrm>
                <a:off x="2837521" y="2123259"/>
                <a:ext cx="311725" cy="437074"/>
              </a:xfrm>
              <a:custGeom>
                <a:avLst/>
                <a:gdLst/>
                <a:ahLst/>
                <a:cxnLst/>
                <a:rect l="l" t="t" r="r" b="b"/>
                <a:pathLst>
                  <a:path w="250885" h="351770" extrusionOk="0">
                    <a:moveTo>
                      <a:pt x="193590" y="2"/>
                    </a:moveTo>
                    <a:lnTo>
                      <a:pt x="235774" y="2"/>
                    </a:lnTo>
                    <a:cubicBezTo>
                      <a:pt x="236798" y="11"/>
                      <a:pt x="237818" y="115"/>
                      <a:pt x="238821" y="312"/>
                    </a:cubicBezTo>
                    <a:cubicBezTo>
                      <a:pt x="239789" y="512"/>
                      <a:pt x="240732" y="810"/>
                      <a:pt x="241640" y="1202"/>
                    </a:cubicBezTo>
                    <a:cubicBezTo>
                      <a:pt x="243444" y="1954"/>
                      <a:pt x="245079" y="3059"/>
                      <a:pt x="246449" y="4451"/>
                    </a:cubicBezTo>
                    <a:cubicBezTo>
                      <a:pt x="247818" y="5808"/>
                      <a:pt x="248920" y="7408"/>
                      <a:pt x="249704" y="9169"/>
                    </a:cubicBezTo>
                    <a:cubicBezTo>
                      <a:pt x="250087" y="10077"/>
                      <a:pt x="250386" y="11019"/>
                      <a:pt x="250595" y="11983"/>
                    </a:cubicBezTo>
                    <a:cubicBezTo>
                      <a:pt x="250786" y="12985"/>
                      <a:pt x="250883" y="14004"/>
                      <a:pt x="250885" y="15024"/>
                    </a:cubicBezTo>
                    <a:lnTo>
                      <a:pt x="250885" y="336665"/>
                    </a:lnTo>
                    <a:cubicBezTo>
                      <a:pt x="250883" y="337685"/>
                      <a:pt x="250786" y="338703"/>
                      <a:pt x="250595" y="339707"/>
                    </a:cubicBezTo>
                    <a:cubicBezTo>
                      <a:pt x="250386" y="340671"/>
                      <a:pt x="250087" y="341612"/>
                      <a:pt x="249704" y="342521"/>
                    </a:cubicBezTo>
                    <a:cubicBezTo>
                      <a:pt x="248931" y="344311"/>
                      <a:pt x="247826" y="345939"/>
                      <a:pt x="246449" y="347321"/>
                    </a:cubicBezTo>
                    <a:cubicBezTo>
                      <a:pt x="245079" y="348714"/>
                      <a:pt x="243444" y="349819"/>
                      <a:pt x="241640" y="350570"/>
                    </a:cubicBezTo>
                    <a:cubicBezTo>
                      <a:pt x="240730" y="350953"/>
                      <a:pt x="239787" y="351251"/>
                      <a:pt x="238821" y="351460"/>
                    </a:cubicBezTo>
                    <a:cubicBezTo>
                      <a:pt x="237818" y="351656"/>
                      <a:pt x="236798" y="351760"/>
                      <a:pt x="235774" y="351770"/>
                    </a:cubicBezTo>
                    <a:lnTo>
                      <a:pt x="15049" y="351770"/>
                    </a:lnTo>
                    <a:cubicBezTo>
                      <a:pt x="14026" y="351764"/>
                      <a:pt x="13006" y="351658"/>
                      <a:pt x="12002" y="351460"/>
                    </a:cubicBezTo>
                    <a:cubicBezTo>
                      <a:pt x="11059" y="351242"/>
                      <a:pt x="10137" y="350947"/>
                      <a:pt x="9245" y="350570"/>
                    </a:cubicBezTo>
                    <a:cubicBezTo>
                      <a:pt x="8350" y="350183"/>
                      <a:pt x="7490" y="349717"/>
                      <a:pt x="6675" y="349184"/>
                    </a:cubicBezTo>
                    <a:cubicBezTo>
                      <a:pt x="5878" y="348627"/>
                      <a:pt x="5129" y="348002"/>
                      <a:pt x="4436" y="347321"/>
                    </a:cubicBezTo>
                    <a:cubicBezTo>
                      <a:pt x="3057" y="345945"/>
                      <a:pt x="1958" y="344315"/>
                      <a:pt x="1202" y="342521"/>
                    </a:cubicBezTo>
                    <a:cubicBezTo>
                      <a:pt x="810" y="341614"/>
                      <a:pt x="511" y="340673"/>
                      <a:pt x="311" y="339707"/>
                    </a:cubicBezTo>
                    <a:cubicBezTo>
                      <a:pt x="103" y="338705"/>
                      <a:pt x="-1" y="337687"/>
                      <a:pt x="0" y="336665"/>
                    </a:cubicBezTo>
                    <a:lnTo>
                      <a:pt x="0" y="15024"/>
                    </a:lnTo>
                    <a:cubicBezTo>
                      <a:pt x="-1" y="14003"/>
                      <a:pt x="103" y="12983"/>
                      <a:pt x="311" y="11983"/>
                    </a:cubicBezTo>
                    <a:cubicBezTo>
                      <a:pt x="511" y="11017"/>
                      <a:pt x="810" y="10074"/>
                      <a:pt x="1202" y="9169"/>
                    </a:cubicBezTo>
                    <a:cubicBezTo>
                      <a:pt x="1958" y="7374"/>
                      <a:pt x="3057" y="5744"/>
                      <a:pt x="4436" y="4368"/>
                    </a:cubicBezTo>
                    <a:cubicBezTo>
                      <a:pt x="5129" y="3686"/>
                      <a:pt x="5878" y="3063"/>
                      <a:pt x="6675" y="2506"/>
                    </a:cubicBezTo>
                    <a:cubicBezTo>
                      <a:pt x="7490" y="1971"/>
                      <a:pt x="8350" y="1507"/>
                      <a:pt x="9245" y="1119"/>
                    </a:cubicBezTo>
                    <a:cubicBezTo>
                      <a:pt x="10160" y="730"/>
                      <a:pt x="11111" y="432"/>
                      <a:pt x="12085" y="230"/>
                    </a:cubicBezTo>
                    <a:cubicBezTo>
                      <a:pt x="13064" y="63"/>
                      <a:pt x="14056" y="-13"/>
                      <a:pt x="15049" y="2"/>
                    </a:cubicBezTo>
                    <a:lnTo>
                      <a:pt x="55803" y="2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183" name="Google Shape;183;g2136e510fe8_2_132"/>
              <p:cNvSpPr/>
              <p:nvPr/>
            </p:nvSpPr>
            <p:spPr>
              <a:xfrm>
                <a:off x="2908789" y="2088476"/>
                <a:ext cx="169422" cy="65046"/>
              </a:xfrm>
              <a:custGeom>
                <a:avLst/>
                <a:gdLst/>
                <a:ahLst/>
                <a:cxnLst/>
                <a:rect l="l" t="t" r="r" b="b"/>
                <a:pathLst>
                  <a:path w="136356" h="52351" extrusionOk="0">
                    <a:moveTo>
                      <a:pt x="127837" y="0"/>
                    </a:moveTo>
                    <a:cubicBezTo>
                      <a:pt x="132542" y="0"/>
                      <a:pt x="136357" y="0"/>
                      <a:pt x="136357" y="0"/>
                    </a:cubicBezTo>
                    <a:lnTo>
                      <a:pt x="136357" y="52351"/>
                    </a:lnTo>
                    <a:cubicBezTo>
                      <a:pt x="136357" y="52351"/>
                      <a:pt x="132542" y="52351"/>
                      <a:pt x="127837" y="52351"/>
                    </a:cubicBezTo>
                    <a:lnTo>
                      <a:pt x="8520" y="52351"/>
                    </a:lnTo>
                    <a:cubicBezTo>
                      <a:pt x="3814" y="52351"/>
                      <a:pt x="0" y="52351"/>
                      <a:pt x="0" y="52351"/>
                    </a:cubicBezTo>
                    <a:lnTo>
                      <a:pt x="0" y="0"/>
                    </a:lnTo>
                    <a:cubicBezTo>
                      <a:pt x="0" y="0"/>
                      <a:pt x="3814" y="0"/>
                      <a:pt x="8520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184" name="Google Shape;184;g2136e510fe8_2_132"/>
              <p:cNvSpPr/>
              <p:nvPr/>
            </p:nvSpPr>
            <p:spPr>
              <a:xfrm>
                <a:off x="2971901" y="2241169"/>
                <a:ext cx="118117" cy="2571"/>
              </a:xfrm>
              <a:custGeom>
                <a:avLst/>
                <a:gdLst/>
                <a:ahLst/>
                <a:cxnLst/>
                <a:rect l="l" t="t" r="r" b="b"/>
                <a:pathLst>
                  <a:path w="95064" h="2069" extrusionOk="0">
                    <a:moveTo>
                      <a:pt x="0" y="0"/>
                    </a:moveTo>
                    <a:lnTo>
                      <a:pt x="95064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185" name="Google Shape;185;g2136e510fe8_2_132"/>
              <p:cNvSpPr/>
              <p:nvPr/>
            </p:nvSpPr>
            <p:spPr>
              <a:xfrm>
                <a:off x="2971901" y="2315634"/>
                <a:ext cx="118117" cy="2571"/>
              </a:xfrm>
              <a:custGeom>
                <a:avLst/>
                <a:gdLst/>
                <a:ahLst/>
                <a:cxnLst/>
                <a:rect l="l" t="t" r="r" b="b"/>
                <a:pathLst>
                  <a:path w="95064" h="2069" extrusionOk="0">
                    <a:moveTo>
                      <a:pt x="0" y="0"/>
                    </a:moveTo>
                    <a:lnTo>
                      <a:pt x="95064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186" name="Google Shape;186;g2136e510fe8_2_132"/>
              <p:cNvSpPr/>
              <p:nvPr/>
            </p:nvSpPr>
            <p:spPr>
              <a:xfrm>
                <a:off x="2971901" y="2390203"/>
                <a:ext cx="118117" cy="2571"/>
              </a:xfrm>
              <a:custGeom>
                <a:avLst/>
                <a:gdLst/>
                <a:ahLst/>
                <a:cxnLst/>
                <a:rect l="l" t="t" r="r" b="b"/>
                <a:pathLst>
                  <a:path w="95064" h="2069" extrusionOk="0">
                    <a:moveTo>
                      <a:pt x="0" y="0"/>
                    </a:moveTo>
                    <a:lnTo>
                      <a:pt x="95064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187" name="Google Shape;187;g2136e510fe8_2_132"/>
              <p:cNvSpPr/>
              <p:nvPr/>
            </p:nvSpPr>
            <p:spPr>
              <a:xfrm>
                <a:off x="2892502" y="2219886"/>
                <a:ext cx="47081" cy="32549"/>
              </a:xfrm>
              <a:custGeom>
                <a:avLst/>
                <a:gdLst/>
                <a:ahLst/>
                <a:cxnLst/>
                <a:rect l="l" t="t" r="r" b="b"/>
                <a:pathLst>
                  <a:path w="37892" h="26196" extrusionOk="0">
                    <a:moveTo>
                      <a:pt x="0" y="14795"/>
                    </a:moveTo>
                    <a:lnTo>
                      <a:pt x="11463" y="26196"/>
                    </a:lnTo>
                    <a:lnTo>
                      <a:pt x="37893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188" name="Google Shape;188;g2136e510fe8_2_132"/>
              <p:cNvSpPr/>
              <p:nvPr/>
            </p:nvSpPr>
            <p:spPr>
              <a:xfrm>
                <a:off x="2892502" y="2293088"/>
                <a:ext cx="47081" cy="32549"/>
              </a:xfrm>
              <a:custGeom>
                <a:avLst/>
                <a:gdLst/>
                <a:ahLst/>
                <a:cxnLst/>
                <a:rect l="l" t="t" r="r" b="b"/>
                <a:pathLst>
                  <a:path w="37892" h="26196" extrusionOk="0">
                    <a:moveTo>
                      <a:pt x="0" y="14795"/>
                    </a:moveTo>
                    <a:lnTo>
                      <a:pt x="11463" y="26196"/>
                    </a:lnTo>
                    <a:lnTo>
                      <a:pt x="37893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189" name="Google Shape;189;g2136e510fe8_2_132"/>
              <p:cNvSpPr/>
              <p:nvPr/>
            </p:nvSpPr>
            <p:spPr>
              <a:xfrm>
                <a:off x="2892502" y="2366291"/>
                <a:ext cx="47081" cy="32549"/>
              </a:xfrm>
              <a:custGeom>
                <a:avLst/>
                <a:gdLst/>
                <a:ahLst/>
                <a:cxnLst/>
                <a:rect l="l" t="t" r="r" b="b"/>
                <a:pathLst>
                  <a:path w="37892" h="26196" extrusionOk="0">
                    <a:moveTo>
                      <a:pt x="0" y="14795"/>
                    </a:moveTo>
                    <a:lnTo>
                      <a:pt x="11463" y="26196"/>
                    </a:lnTo>
                    <a:lnTo>
                      <a:pt x="37893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190" name="Google Shape;190;g2136e510fe8_2_132"/>
              <p:cNvSpPr/>
              <p:nvPr/>
            </p:nvSpPr>
            <p:spPr>
              <a:xfrm>
                <a:off x="2971901" y="2465492"/>
                <a:ext cx="118117" cy="2571"/>
              </a:xfrm>
              <a:custGeom>
                <a:avLst/>
                <a:gdLst/>
                <a:ahLst/>
                <a:cxnLst/>
                <a:rect l="l" t="t" r="r" b="b"/>
                <a:pathLst>
                  <a:path w="95064" h="2069" extrusionOk="0">
                    <a:moveTo>
                      <a:pt x="0" y="0"/>
                    </a:moveTo>
                    <a:lnTo>
                      <a:pt x="95064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191" name="Google Shape;191;g2136e510fe8_2_132"/>
              <p:cNvSpPr/>
              <p:nvPr/>
            </p:nvSpPr>
            <p:spPr>
              <a:xfrm>
                <a:off x="2892502" y="2439029"/>
                <a:ext cx="47081" cy="32522"/>
              </a:xfrm>
              <a:custGeom>
                <a:avLst/>
                <a:gdLst/>
                <a:ahLst/>
                <a:cxnLst/>
                <a:rect l="l" t="t" r="r" b="b"/>
                <a:pathLst>
                  <a:path w="37892" h="26175" extrusionOk="0">
                    <a:moveTo>
                      <a:pt x="0" y="14774"/>
                    </a:moveTo>
                    <a:lnTo>
                      <a:pt x="11463" y="26176"/>
                    </a:lnTo>
                    <a:lnTo>
                      <a:pt x="37893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Karl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</p:grpSp>
      </p:grpSp>
      <p:grpSp>
        <p:nvGrpSpPr>
          <p:cNvPr id="192" name="Google Shape;192;g2136e510fe8_2_132"/>
          <p:cNvGrpSpPr/>
          <p:nvPr/>
        </p:nvGrpSpPr>
        <p:grpSpPr>
          <a:xfrm>
            <a:off x="5364473" y="3460348"/>
            <a:ext cx="417900" cy="417900"/>
            <a:chOff x="5771251" y="3815708"/>
            <a:chExt cx="417900" cy="417900"/>
          </a:xfrm>
        </p:grpSpPr>
        <p:sp>
          <p:nvSpPr>
            <p:cNvPr id="193" name="Google Shape;193;g2136e510fe8_2_132"/>
            <p:cNvSpPr/>
            <p:nvPr/>
          </p:nvSpPr>
          <p:spPr>
            <a:xfrm>
              <a:off x="5771251" y="3815708"/>
              <a:ext cx="417900" cy="417900"/>
            </a:xfrm>
            <a:prstGeom prst="ellipse">
              <a:avLst/>
            </a:prstGeom>
            <a:solidFill>
              <a:srgbClr val="FC0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Karla"/>
                <a:buNone/>
              </a:pPr>
              <a:endParaRPr sz="900" b="1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194" name="Google Shape;194;g2136e510fe8_2_1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58318" y="3902735"/>
              <a:ext cx="243760" cy="2234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5" name="Google Shape;195;g2136e510fe8_2_132"/>
          <p:cNvGrpSpPr/>
          <p:nvPr/>
        </p:nvGrpSpPr>
        <p:grpSpPr>
          <a:xfrm>
            <a:off x="5368359" y="1404504"/>
            <a:ext cx="417900" cy="417900"/>
            <a:chOff x="5781264" y="1713947"/>
            <a:chExt cx="417900" cy="417900"/>
          </a:xfrm>
        </p:grpSpPr>
        <p:sp>
          <p:nvSpPr>
            <p:cNvPr id="196" name="Google Shape;196;g2136e510fe8_2_132"/>
            <p:cNvSpPr/>
            <p:nvPr/>
          </p:nvSpPr>
          <p:spPr>
            <a:xfrm>
              <a:off x="5781264" y="1713947"/>
              <a:ext cx="417900" cy="417900"/>
            </a:xfrm>
            <a:prstGeom prst="ellipse">
              <a:avLst/>
            </a:prstGeom>
            <a:solidFill>
              <a:srgbClr val="FC0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Karla"/>
                <a:buNone/>
              </a:pPr>
              <a:endParaRPr sz="900" b="1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197" name="Google Shape;197;g2136e510fe8_2_13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877293" y="1801424"/>
              <a:ext cx="225858" cy="2537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8" name="Google Shape;198;g2136e510fe8_2_1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5007" y="4331241"/>
            <a:ext cx="120077" cy="10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136e510fe8_2_1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807582" y="4566429"/>
            <a:ext cx="130457" cy="11439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136e510fe8_2_132"/>
          <p:cNvSpPr txBox="1"/>
          <p:nvPr/>
        </p:nvSpPr>
        <p:spPr>
          <a:xfrm>
            <a:off x="4301091" y="4331241"/>
            <a:ext cx="61677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80% of all breaches use compromised identities and 50% of organizations</a:t>
            </a:r>
            <a:br>
              <a:rPr lang="en-US"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have experienced an Active Directory (AD) attack in the last two years.</a:t>
            </a:r>
            <a:br>
              <a: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br>
              <a:rPr lang="en-US" sz="11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endParaRPr sz="1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01" name="Google Shape;201;g2136e510fe8_2_132"/>
          <p:cNvCxnSpPr/>
          <p:nvPr/>
        </p:nvCxnSpPr>
        <p:spPr>
          <a:xfrm rot="10800000">
            <a:off x="4868416" y="2098117"/>
            <a:ext cx="37572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g2136e510fe8_2_132"/>
          <p:cNvCxnSpPr/>
          <p:nvPr/>
        </p:nvCxnSpPr>
        <p:spPr>
          <a:xfrm rot="10800000">
            <a:off x="4868416" y="3067917"/>
            <a:ext cx="37572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g2136e510fe8_2_132"/>
          <p:cNvSpPr txBox="1"/>
          <p:nvPr/>
        </p:nvSpPr>
        <p:spPr>
          <a:xfrm>
            <a:off x="113611" y="4986478"/>
            <a:ext cx="13569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7F7F7F"/>
                </a:solidFill>
                <a:latin typeface="Inter"/>
                <a:ea typeface="Inter"/>
                <a:cs typeface="Inter"/>
                <a:sym typeface="Inter"/>
              </a:rPr>
              <a:t>2023 CrowdStrike, Inc. All rights reserved.</a:t>
            </a: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136e510fe8_2_17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g2136e510fe8_2_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10" y="0"/>
            <a:ext cx="7911379" cy="505470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2136e510fe8_2_172"/>
          <p:cNvSpPr txBox="1"/>
          <p:nvPr/>
        </p:nvSpPr>
        <p:spPr>
          <a:xfrm>
            <a:off x="121360" y="4916735"/>
            <a:ext cx="13569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>
                <a:solidFill>
                  <a:srgbClr val="7F7F7F"/>
                </a:solidFill>
                <a:latin typeface="Inter"/>
                <a:ea typeface="Inter"/>
                <a:cs typeface="Inter"/>
                <a:sym typeface="Inter"/>
              </a:rPr>
              <a:t>2023 CrowdStrike, Inc. All rights reserved.</a:t>
            </a: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rowdStrike 2020 - Dark">
  <a:themeElements>
    <a:clrScheme name="Custom 5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DA372A"/>
      </a:accent1>
      <a:accent2>
        <a:srgbClr val="348199"/>
      </a:accent2>
      <a:accent3>
        <a:srgbClr val="98C250"/>
      </a:accent3>
      <a:accent4>
        <a:srgbClr val="F98D2E"/>
      </a:accent4>
      <a:accent5>
        <a:srgbClr val="2DB5AE"/>
      </a:accent5>
      <a:accent6>
        <a:srgbClr val="3A3B3B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7041C193A35448B2C51DC6CCA5FC4" ma:contentTypeVersion="13" ma:contentTypeDescription="Een nieuw document maken." ma:contentTypeScope="" ma:versionID="ff221b923802a3d2e2cfa9cb59486e29">
  <xsd:schema xmlns:xsd="http://www.w3.org/2001/XMLSchema" xmlns:xs="http://www.w3.org/2001/XMLSchema" xmlns:p="http://schemas.microsoft.com/office/2006/metadata/properties" xmlns:ns2="5f8d455a-823d-4dbb-85b6-8e18bc9ab860" xmlns:ns3="e4a055d0-5824-4015-9b29-3269f0e6f716" targetNamespace="http://schemas.microsoft.com/office/2006/metadata/properties" ma:root="true" ma:fieldsID="c674880f792b04e6ea5a8b6dd02dadd8" ns2:_="" ns3:_="">
    <xsd:import namespace="5f8d455a-823d-4dbb-85b6-8e18bc9ab860"/>
    <xsd:import namespace="e4a055d0-5824-4015-9b29-3269f0e6f7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d455a-823d-4dbb-85b6-8e18bc9ab8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4d245528-7f97-44d1-b7e3-0d1c95019d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055d0-5824-4015-9b29-3269f0e6f71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d82d60b-49d9-4cc9-b595-bbc2eb97fb42}" ma:internalName="TaxCatchAll" ma:showField="CatchAllData" ma:web="e4a055d0-5824-4015-9b29-3269f0e6f7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150E23-2D3E-4BEC-B31A-28E0F44182AB}"/>
</file>

<file path=customXml/itemProps2.xml><?xml version="1.0" encoding="utf-8"?>
<ds:datastoreItem xmlns:ds="http://schemas.openxmlformats.org/officeDocument/2006/customXml" ds:itemID="{B5DF2CA5-B312-4429-BBF8-86C486E06E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1206</Words>
  <Application>Microsoft Office PowerPoint</Application>
  <PresentationFormat>Diavoorstelling (16:9)</PresentationFormat>
  <Paragraphs>159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Lato</vt:lpstr>
      <vt:lpstr>Inter</vt:lpstr>
      <vt:lpstr>Arial</vt:lpstr>
      <vt:lpstr>Noto Sans Symbols</vt:lpstr>
      <vt:lpstr>Calibri</vt:lpstr>
      <vt:lpstr>Karla</vt:lpstr>
      <vt:lpstr>Inter ExtraBold</vt:lpstr>
      <vt:lpstr>CrowdStrike 2020 - Dark</vt:lpstr>
      <vt:lpstr>PowerPoint-presentatie</vt:lpstr>
      <vt:lpstr>PowerPoint-presentatie</vt:lpstr>
      <vt:lpstr>PowerPoint-presentatie</vt:lpstr>
      <vt:lpstr>2023 Global Threat Report  See what they see,  know what they know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Renée Meijer [Access42]</dc:creator>
  <cp:lastModifiedBy>Renée Meijer [Access42]</cp:lastModifiedBy>
  <cp:revision>1</cp:revision>
  <dcterms:modified xsi:type="dcterms:W3CDTF">2023-06-14T08:44:28Z</dcterms:modified>
</cp:coreProperties>
</file>